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2" r:id="rId1"/>
  </p:sldMasterIdLst>
  <p:notesMasterIdLst>
    <p:notesMasterId r:id="rId15"/>
  </p:notesMasterIdLst>
  <p:sldIdLst>
    <p:sldId id="256" r:id="rId2"/>
    <p:sldId id="273" r:id="rId3"/>
    <p:sldId id="274" r:id="rId4"/>
    <p:sldId id="275" r:id="rId5"/>
    <p:sldId id="278" r:id="rId6"/>
    <p:sldId id="276" r:id="rId7"/>
    <p:sldId id="260" r:id="rId8"/>
    <p:sldId id="262" r:id="rId9"/>
    <p:sldId id="264" r:id="rId10"/>
    <p:sldId id="270" r:id="rId11"/>
    <p:sldId id="269" r:id="rId12"/>
    <p:sldId id="277" r:id="rId13"/>
    <p:sldId id="266" r:id="rId14"/>
  </p:sldIdLst>
  <p:sldSz cx="9144000" cy="6858000" type="screen4x3"/>
  <p:notesSz cx="9906000" cy="6794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LIS, Linda (HOMERTON UNIVERSITY HOSPITAL NHS FOUNDATION TRUST)" initials="WL(UHNFT" lastIdx="5" clrIdx="0"/>
  <p:cmAuthor id="2" name="Julian Throssell" initials="JT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4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1623" autoAdjust="0"/>
  </p:normalViewPr>
  <p:slideViewPr>
    <p:cSldViewPr>
      <p:cViewPr varScale="1">
        <p:scale>
          <a:sx n="76" d="100"/>
          <a:sy n="76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9" d="100"/>
          <a:sy n="119" d="100"/>
        </p:scale>
        <p:origin x="-2010" y="-102"/>
      </p:cViewPr>
      <p:guideLst>
        <p:guide orient="horz" pos="2140"/>
        <p:guide pos="3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04T17:53:15.718" idx="4">
    <p:pos x="10" y="10"/>
    <p:text>TWeak for WCS audience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04T17:59:08.428" idx="5">
    <p:pos x="10" y="10"/>
    <p:text>MDM discussions, agreement with broader community team for optimal outcome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BCF8F-E6C7-4915-93DA-708A53EAD4BE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43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3227388"/>
            <a:ext cx="7924800" cy="3057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94482-9CBE-4F17-BC87-BE72A2F100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70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63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11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6878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7060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883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54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328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271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343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301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308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40103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1013" y="614363"/>
            <a:ext cx="3397250" cy="254793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94482-9CBE-4F17-BC87-BE72A2F1008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89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59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0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337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697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476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186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188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0897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34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5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40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37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749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01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38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23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4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C7082-A81D-45DE-959A-DAA5060B8CBC}" type="datetimeFigureOut">
              <a:rPr lang="en-GB" smtClean="0"/>
              <a:t>09/08/2021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262B1-2918-468B-A7B8-95D3967AD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6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3" r:id="rId1"/>
    <p:sldLayoutId id="2147484294" r:id="rId2"/>
    <p:sldLayoutId id="2147484295" r:id="rId3"/>
    <p:sldLayoutId id="2147484296" r:id="rId4"/>
    <p:sldLayoutId id="2147484297" r:id="rId5"/>
    <p:sldLayoutId id="2147484298" r:id="rId6"/>
    <p:sldLayoutId id="2147484299" r:id="rId7"/>
    <p:sldLayoutId id="2147484300" r:id="rId8"/>
    <p:sldLayoutId id="2147484301" r:id="rId9"/>
    <p:sldLayoutId id="2147484302" r:id="rId10"/>
    <p:sldLayoutId id="2147484303" r:id="rId11"/>
    <p:sldLayoutId id="2147484304" r:id="rId12"/>
    <p:sldLayoutId id="2147484305" r:id="rId13"/>
    <p:sldLayoutId id="2147484306" r:id="rId14"/>
    <p:sldLayoutId id="2147484307" r:id="rId15"/>
    <p:sldLayoutId id="2147484308" r:id="rId16"/>
    <p:sldLayoutId id="214748430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866707"/>
            <a:ext cx="5025752" cy="1135605"/>
          </a:xfrm>
        </p:spPr>
        <p:txBody>
          <a:bodyPr>
            <a:noAutofit/>
          </a:bodyPr>
          <a:lstStyle/>
          <a:p>
            <a:r>
              <a:rPr lang="en-GB" sz="2400" dirty="0"/>
              <a:t>City and Hackney Wheelchair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492896"/>
            <a:ext cx="5184576" cy="3328891"/>
          </a:xfrm>
        </p:spPr>
        <p:txBody>
          <a:bodyPr>
            <a:normAutofit lnSpcReduction="10000"/>
          </a:bodyPr>
          <a:lstStyle/>
          <a:p>
            <a:r>
              <a:rPr lang="en-GB" sz="3200" dirty="0">
                <a:solidFill>
                  <a:srgbClr val="C00000"/>
                </a:solidFill>
              </a:rPr>
              <a:t>Clinical Psychology in the Wheelchair Service</a:t>
            </a:r>
          </a:p>
          <a:p>
            <a:pPr algn="l"/>
            <a:endParaRPr lang="en-GB" dirty="0"/>
          </a:p>
          <a:p>
            <a:pPr algn="l"/>
            <a:r>
              <a:rPr lang="en-GB" sz="1900" dirty="0"/>
              <a:t>Lorna Solomon</a:t>
            </a:r>
          </a:p>
          <a:p>
            <a:pPr algn="l"/>
            <a:r>
              <a:rPr lang="en-GB" sz="1200" dirty="0"/>
              <a:t>Highly Specialist Occupational Therapist</a:t>
            </a:r>
          </a:p>
          <a:p>
            <a:pPr algn="l"/>
            <a:r>
              <a:rPr lang="en-GB" sz="1900" dirty="0"/>
              <a:t>Linda Wallis</a:t>
            </a:r>
          </a:p>
          <a:p>
            <a:pPr algn="l"/>
            <a:r>
              <a:rPr lang="en-GB" sz="1200" dirty="0"/>
              <a:t>Clinical Specialist Occupational Therapist</a:t>
            </a:r>
          </a:p>
          <a:p>
            <a:pPr algn="l"/>
            <a:r>
              <a:rPr lang="en-GB" sz="1900" dirty="0"/>
              <a:t>Dr Lucy Grayson</a:t>
            </a:r>
          </a:p>
          <a:p>
            <a:pPr algn="l"/>
            <a:r>
              <a:rPr lang="en-GB" sz="1200" dirty="0"/>
              <a:t>Principal Clinical Psychologist, Neuropsychology &amp; Rehabilitation 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A8A361-1F0A-0940-B4F8-5211FACF01B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20688"/>
            <a:ext cx="2853876" cy="13816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0891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3000"/>
                <a:shade val="98000"/>
                <a:satMod val="150000"/>
                <a:lumMod val="102000"/>
                <a:alpha val="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  <a:alpha val="5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0" y="332656"/>
            <a:ext cx="3312368" cy="792088"/>
          </a:xfrm>
        </p:spPr>
        <p:txBody>
          <a:bodyPr>
            <a:normAutofit/>
          </a:bodyPr>
          <a:lstStyle/>
          <a:p>
            <a:r>
              <a:rPr lang="en-GB" sz="4200" dirty="0">
                <a:solidFill>
                  <a:srgbClr val="C00000"/>
                </a:solidFill>
              </a:rPr>
              <a:t>Client 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3424576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400" b="1" dirty="0"/>
              <a:t>SUMMARY</a:t>
            </a:r>
            <a:endParaRPr lang="en-GB" sz="1400" dirty="0"/>
          </a:p>
          <a:p>
            <a:pPr marL="171450" indent="-171450"/>
            <a:r>
              <a:rPr lang="en-GB" sz="1400" dirty="0"/>
              <a:t>Referred by GP for powered wheelchair</a:t>
            </a:r>
          </a:p>
          <a:p>
            <a:pPr marL="171450" indent="-171450"/>
            <a:r>
              <a:rPr lang="en-GB" sz="1400" dirty="0"/>
              <a:t>Osteoarthritis, carpel tunnel, depression &amp; chronic pain</a:t>
            </a:r>
          </a:p>
          <a:p>
            <a:pPr marL="171450" indent="-171450"/>
            <a:r>
              <a:rPr lang="en-GB" sz="1400" dirty="0"/>
              <a:t>On screening, the client did not meet the criteria for powered wheelchair assessment as she was walking indoors with an aid</a:t>
            </a:r>
          </a:p>
          <a:p>
            <a:pPr marL="171450" indent="-171450"/>
            <a:r>
              <a:rPr lang="en-GB" sz="1400" dirty="0"/>
              <a:t>Previously known to Pain Team</a:t>
            </a:r>
          </a:p>
          <a:p>
            <a:pPr marL="171450" indent="-171450"/>
            <a:r>
              <a:rPr lang="en-GB" sz="1400" dirty="0"/>
              <a:t>Currently known to multiple mental health teams, has attended A&amp;E due to suicidal ideation</a:t>
            </a:r>
          </a:p>
          <a:p>
            <a:pPr marL="171450" indent="-171450"/>
            <a:r>
              <a:rPr lang="en-US" sz="1400" dirty="0"/>
              <a:t>Pain team had recommended referral to Adult Community Rehabilitation Team (ACRT)</a:t>
            </a:r>
          </a:p>
          <a:p>
            <a:pPr marL="171450" indent="-171450"/>
            <a:r>
              <a:rPr lang="en-US" sz="1400" dirty="0"/>
              <a:t>Client had been unable to engage with ACRT due to mental health difficulties (and beliefs about condition/pain)</a:t>
            </a:r>
          </a:p>
          <a:p>
            <a:pPr marL="171450" indent="-171450"/>
            <a:r>
              <a:rPr lang="en-US" sz="1400" dirty="0"/>
              <a:t>Client requested </a:t>
            </a:r>
            <a:r>
              <a:rPr lang="en-US" sz="1500" dirty="0"/>
              <a:t>manual wheelchair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2"/>
          </p:nvPr>
        </p:nvSpPr>
        <p:spPr>
          <a:xfrm>
            <a:off x="3635896" y="1196752"/>
            <a:ext cx="2735262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400" b="1" dirty="0"/>
              <a:t>WHAT WE DID</a:t>
            </a:r>
            <a:endParaRPr lang="en-GB" sz="1400" dirty="0"/>
          </a:p>
          <a:p>
            <a:pPr marL="171450" indent="-171450"/>
            <a:r>
              <a:rPr lang="en-GB" sz="1400" dirty="0"/>
              <a:t>Liaised with GP, pain services and mental health teams to build formulation of client and their difficulties and to try to ensure consistency of message across teams</a:t>
            </a:r>
          </a:p>
          <a:p>
            <a:pPr marL="171450" indent="-171450"/>
            <a:r>
              <a:rPr lang="en-GB" sz="1400" dirty="0"/>
              <a:t>Joint assessment </a:t>
            </a:r>
            <a:r>
              <a:rPr lang="en-US" sz="1400" dirty="0"/>
              <a:t>WCS and psychology - </a:t>
            </a:r>
            <a:r>
              <a:rPr lang="en-GB" sz="1400" dirty="0"/>
              <a:t>helped client understand their condition, the rationale for limited wheelchair use, and the importance of other treatment options (including understanding the role of anxiety in reluctance to mobilise outdoors)</a:t>
            </a:r>
          </a:p>
          <a:p>
            <a:pPr marL="171450" indent="-171450"/>
            <a:r>
              <a:rPr lang="en-GB" sz="1400" dirty="0"/>
              <a:t>Sent a “therapeutic discharge letter” to the client summarising the joint understanding developed with them in the assessment session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4294967295"/>
          </p:nvPr>
        </p:nvSpPr>
        <p:spPr>
          <a:xfrm>
            <a:off x="6516216" y="1196752"/>
            <a:ext cx="2344737" cy="5184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400" b="1" dirty="0"/>
              <a:t>OUTCOME</a:t>
            </a:r>
            <a:endParaRPr lang="en-GB" sz="1200" dirty="0"/>
          </a:p>
          <a:p>
            <a:pPr marL="171450" indent="-171450"/>
            <a:r>
              <a:rPr lang="en-GB" sz="1400" dirty="0"/>
              <a:t>Client re-engaged with ACRT with support from ACRT psychology &amp; made good progress towards outdoor mobility goals</a:t>
            </a:r>
          </a:p>
          <a:p>
            <a:pPr marL="171450" indent="-171450"/>
            <a:r>
              <a:rPr lang="en-GB" sz="1400" dirty="0"/>
              <a:t>Manual wheelchair was prescribed with a clear recommendation for  use (long distances outdoors only) so that client could begin attending church again</a:t>
            </a:r>
          </a:p>
          <a:p>
            <a:pPr marL="171450" indent="-171450"/>
            <a:r>
              <a:rPr lang="en-GB" sz="1400" dirty="0"/>
              <a:t>Client engaged well with PCPCS (longer term psychotherapy service for complex patients with medically unexplained symptoms)</a:t>
            </a:r>
          </a:p>
          <a:p>
            <a:pPr marL="171450" indent="-171450"/>
            <a:r>
              <a:rPr lang="en-GB" sz="1400" dirty="0"/>
              <a:t>Further review by Pain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5761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3000"/>
                <a:shade val="98000"/>
                <a:satMod val="150000"/>
                <a:lumMod val="102000"/>
                <a:alpha val="0"/>
              </a:schemeClr>
            </a:gs>
            <a:gs pos="87000">
              <a:srgbClr val="E6E6E6"/>
            </a:gs>
            <a:gs pos="49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  <a:alpha val="5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895" y="404664"/>
            <a:ext cx="3676631" cy="778098"/>
          </a:xfrm>
        </p:spPr>
        <p:txBody>
          <a:bodyPr>
            <a:normAutofit/>
          </a:bodyPr>
          <a:lstStyle/>
          <a:p>
            <a:r>
              <a:rPr lang="en-GB" sz="4200" dirty="0">
                <a:solidFill>
                  <a:srgbClr val="C00000"/>
                </a:solidFill>
              </a:rPr>
              <a:t>Client two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307900"/>
            <a:ext cx="2952328" cy="4929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400" b="1" dirty="0"/>
              <a:t>SUMMARY</a:t>
            </a:r>
            <a:endParaRPr lang="en-GB" sz="1400" dirty="0"/>
          </a:p>
          <a:p>
            <a:r>
              <a:rPr lang="en-GB" sz="1400" dirty="0"/>
              <a:t>Referred by GP</a:t>
            </a:r>
          </a:p>
          <a:p>
            <a:r>
              <a:rPr lang="en-GB" sz="1400" dirty="0"/>
              <a:t>Fibromyalgia, Lupus, Ischaemic Heart Disease, Dizziness Episodes </a:t>
            </a:r>
          </a:p>
          <a:p>
            <a:r>
              <a:rPr lang="en-GB" sz="1400" dirty="0"/>
              <a:t>No previous physiotherapy intervention,  dizziness was Persistent Postural-Perceptual Dizziness (PPPD) </a:t>
            </a:r>
          </a:p>
          <a:p>
            <a:r>
              <a:rPr lang="en-GB" sz="1400" dirty="0"/>
              <a:t>Referred to Adult Community Rehab Team (ACRT) </a:t>
            </a:r>
          </a:p>
          <a:p>
            <a:r>
              <a:rPr lang="en-GB" sz="1400" dirty="0"/>
              <a:t>ACRT intervention – did not respond to physiotherapy.</a:t>
            </a:r>
          </a:p>
          <a:p>
            <a:r>
              <a:rPr lang="en-GB" sz="1400" dirty="0"/>
              <a:t>Re-referred to Wheelchair Service for wheelchair for outdoor use.</a:t>
            </a:r>
          </a:p>
          <a:p>
            <a:r>
              <a:rPr lang="en-GB" sz="1400" dirty="0"/>
              <a:t>Home visit – Wheelchair Service Therapist and Clinical Psychologist.</a:t>
            </a:r>
          </a:p>
          <a:p>
            <a:pPr marL="0" indent="0">
              <a:buNone/>
            </a:pPr>
            <a:endParaRPr lang="en-GB" sz="300" dirty="0"/>
          </a:p>
          <a:p>
            <a:endParaRPr lang="en-GB" sz="3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2022" y="1307900"/>
            <a:ext cx="2952328" cy="52754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400" b="1" dirty="0"/>
              <a:t>OUTCOME</a:t>
            </a:r>
          </a:p>
          <a:p>
            <a:r>
              <a:rPr lang="en-GB" sz="1400" dirty="0"/>
              <a:t>Equipment not issued – client agreed to pursue further treatment</a:t>
            </a:r>
          </a:p>
          <a:p>
            <a:r>
              <a:rPr lang="en-GB" sz="1400" dirty="0"/>
              <a:t>Although she had a number of other conditions, she felt that the PPPD was the most debilitating at that time.</a:t>
            </a:r>
          </a:p>
          <a:p>
            <a:r>
              <a:rPr lang="en-GB" sz="1400" dirty="0"/>
              <a:t>Client demonstrated some understanding of FND but had not had specialist treatment for this condition.</a:t>
            </a:r>
          </a:p>
          <a:p>
            <a:r>
              <a:rPr lang="en-GB" sz="1400" dirty="0"/>
              <a:t>Referred back to ACRT for treatment of PPPD.</a:t>
            </a:r>
          </a:p>
          <a:p>
            <a:r>
              <a:rPr lang="en-GB" sz="1400" dirty="0"/>
              <a:t>Client also referred to the Pain Team and joint decision to prioritise pain management strategies with the idea of re-referral to ACRT.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285718" y="1307900"/>
            <a:ext cx="2736304" cy="492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400" b="1" dirty="0"/>
              <a:t>WHAT WE DID</a:t>
            </a:r>
          </a:p>
          <a:p>
            <a:endParaRPr lang="en-GB" sz="1400" dirty="0"/>
          </a:p>
          <a:p>
            <a:r>
              <a:rPr lang="en-GB" sz="1400" dirty="0"/>
              <a:t>Liaised with ACRT physiotherapist </a:t>
            </a:r>
          </a:p>
          <a:p>
            <a:r>
              <a:rPr lang="en-GB" sz="1400" dirty="0"/>
              <a:t>At this stage we felt that wheelchair provision for outdoor use was most likely outcome</a:t>
            </a:r>
          </a:p>
          <a:p>
            <a:r>
              <a:rPr lang="en-GB" sz="1400" dirty="0"/>
              <a:t>Home visit – Assessment by Wheelchair Service therapist and clinical psychologist </a:t>
            </a:r>
          </a:p>
          <a:p>
            <a:r>
              <a:rPr lang="en-GB" sz="1400" dirty="0"/>
              <a:t>Helped client build on her understanding of the diagnosis of PPPD as a functional neurological disorder.  </a:t>
            </a:r>
          </a:p>
          <a:p>
            <a:endParaRPr lang="en-GB" sz="14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1500" dirty="0"/>
          </a:p>
          <a:p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799735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  <a:alpha val="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rgbClr val="E5E4E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3968" y="268519"/>
            <a:ext cx="3279344" cy="1432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dirty="0">
                <a:solidFill>
                  <a:srgbClr val="C00000"/>
                </a:solidFill>
              </a:rPr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584" y="1836953"/>
            <a:ext cx="7902862" cy="389630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 dirty="0"/>
              <a:t>No reduction in time taken to triage and assess these clients</a:t>
            </a:r>
          </a:p>
          <a:p>
            <a:r>
              <a:rPr lang="en-US" sz="1800" dirty="0"/>
              <a:t>Better outcomes for clients in that they now have more treatment options rather than one possible solution</a:t>
            </a:r>
          </a:p>
          <a:p>
            <a:r>
              <a:rPr lang="en-US" sz="1800" dirty="0"/>
              <a:t>Reduced  cycles of re-referrals </a:t>
            </a:r>
          </a:p>
          <a:p>
            <a:r>
              <a:rPr lang="en-US" sz="1800" dirty="0"/>
              <a:t>Improved understanding by clinical staff of the complex presentation of clients’ conditions and improved confidence in clinical reasoning </a:t>
            </a:r>
          </a:p>
          <a:p>
            <a:r>
              <a:rPr lang="en-US" sz="1800" dirty="0"/>
              <a:t>Better links with other services and improved understanding of the benefits of working together</a:t>
            </a:r>
          </a:p>
          <a:p>
            <a:r>
              <a:rPr lang="en-US" sz="1800" dirty="0"/>
              <a:t>Doesn’t work for every client, sometimes there isn’t a solution</a:t>
            </a:r>
          </a:p>
          <a:p>
            <a:r>
              <a:rPr lang="en-US" sz="1800" dirty="0"/>
              <a:t>Wheelchair Service clinical staff feel more supported </a:t>
            </a:r>
          </a:p>
        </p:txBody>
      </p:sp>
    </p:spTree>
    <p:extLst>
      <p:ext uri="{BB962C8B-B14F-4D97-AF65-F5344CB8AC3E}">
        <p14:creationId xmlns:p14="http://schemas.microsoft.com/office/powerpoint/2010/main" val="2054354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rgbClr val="E5E4E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8111" y="476672"/>
            <a:ext cx="3676870" cy="1293028"/>
          </a:xfrm>
        </p:spPr>
        <p:txBody>
          <a:bodyPr>
            <a:normAutofit/>
          </a:bodyPr>
          <a:lstStyle/>
          <a:p>
            <a:pPr algn="l"/>
            <a:r>
              <a:rPr lang="en-GB" sz="4200" dirty="0">
                <a:solidFill>
                  <a:srgbClr val="C00000"/>
                </a:solidFill>
              </a:rPr>
              <a:t>What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1" y="2276872"/>
            <a:ext cx="7452739" cy="3672407"/>
          </a:xfrm>
        </p:spPr>
        <p:txBody>
          <a:bodyPr anchor="ctr">
            <a:normAutofit/>
          </a:bodyPr>
          <a:lstStyle/>
          <a:p>
            <a:r>
              <a:rPr lang="en-GB" sz="1800" dirty="0"/>
              <a:t>Secured permanent funding for psychology support of 0.13 WTE</a:t>
            </a:r>
          </a:p>
          <a:p>
            <a:r>
              <a:rPr lang="en-GB" sz="1800" dirty="0"/>
              <a:t>Development of a shared pathway for children</a:t>
            </a:r>
          </a:p>
          <a:p>
            <a:r>
              <a:rPr lang="en-GB" sz="1800" dirty="0"/>
              <a:t> Neighbourhood MDM &amp; Anticipatory Care Pathways</a:t>
            </a:r>
          </a:p>
          <a:p>
            <a:r>
              <a:rPr lang="en-GB" sz="1800" dirty="0"/>
              <a:t>Powered mobility &amp; Specialist Neuropsychology Assessment</a:t>
            </a:r>
          </a:p>
          <a:p>
            <a:endParaRPr lang="en-GB" sz="1700" dirty="0"/>
          </a:p>
          <a:p>
            <a:endParaRPr lang="en-GB" sz="1700" dirty="0"/>
          </a:p>
          <a:p>
            <a:endParaRPr lang="en-GB" sz="1700" dirty="0"/>
          </a:p>
          <a:p>
            <a:pPr lvl="1"/>
            <a:endParaRPr lang="en-GB" sz="1700" b="1" dirty="0"/>
          </a:p>
        </p:txBody>
      </p:sp>
    </p:spTree>
    <p:extLst>
      <p:ext uri="{BB962C8B-B14F-4D97-AF65-F5344CB8AC3E}">
        <p14:creationId xmlns:p14="http://schemas.microsoft.com/office/powerpoint/2010/main" val="302545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3000"/>
                <a:shade val="98000"/>
                <a:satMod val="150000"/>
                <a:lumMod val="102000"/>
                <a:alpha val="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  <a:alpha val="5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764373"/>
            <a:ext cx="7073984" cy="1293028"/>
          </a:xfrm>
        </p:spPr>
        <p:txBody>
          <a:bodyPr>
            <a:normAutofit/>
          </a:bodyPr>
          <a:lstStyle/>
          <a:p>
            <a:r>
              <a:rPr lang="en-GB" sz="4700" dirty="0">
                <a:solidFill>
                  <a:srgbClr val="C00000"/>
                </a:solidFill>
              </a:rPr>
              <a:t>Identifying the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303" y="2276872"/>
            <a:ext cx="7886700" cy="4251960"/>
          </a:xfrm>
        </p:spPr>
        <p:txBody>
          <a:bodyPr>
            <a:normAutofit/>
          </a:bodyPr>
          <a:lstStyle/>
          <a:p>
            <a:endParaRPr lang="en-GB" sz="1900" b="1" dirty="0"/>
          </a:p>
          <a:p>
            <a:r>
              <a:rPr lang="en-GB" sz="1900" dirty="0"/>
              <a:t>Implementation of structured triage processes for referrals highlighted clients whose needs were not being adequately addressed by Wheelchair Service equipment provision alone</a:t>
            </a:r>
          </a:p>
          <a:p>
            <a:endParaRPr lang="en-GB" sz="1900" dirty="0"/>
          </a:p>
          <a:p>
            <a:r>
              <a:rPr lang="en-GB" sz="1900" dirty="0"/>
              <a:t>Clients with mobility difficulties associated with: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900" dirty="0"/>
              <a:t>Functional Neurological Disability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900" dirty="0"/>
              <a:t>Medically Unexplained Symptoms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900" dirty="0"/>
              <a:t>Chronic Pain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1900" dirty="0"/>
              <a:t>Complex Mental Health Conditions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GB" sz="1900" dirty="0"/>
          </a:p>
          <a:p>
            <a:pPr marL="0" indent="0">
              <a:buNone/>
            </a:pPr>
            <a:endParaRPr lang="en-GB" sz="2100" dirty="0"/>
          </a:p>
          <a:p>
            <a:pPr marL="0" indent="0">
              <a:buNone/>
            </a:pPr>
            <a:endParaRPr lang="en-GB" sz="1900" dirty="0"/>
          </a:p>
          <a:p>
            <a:pPr lvl="1">
              <a:buFont typeface="Courier New" panose="02070309020205020404" pitchFamily="49" charset="0"/>
              <a:buChar char="o"/>
            </a:pPr>
            <a:endParaRPr lang="en-GB" sz="1900" dirty="0"/>
          </a:p>
          <a:p>
            <a:endParaRPr lang="en-GB" sz="1900" dirty="0"/>
          </a:p>
          <a:p>
            <a:endParaRPr lang="en-GB" sz="1900" dirty="0"/>
          </a:p>
          <a:p>
            <a:endParaRPr lang="en-GB" sz="1900" dirty="0"/>
          </a:p>
          <a:p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370031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3000"/>
                <a:shade val="98000"/>
                <a:satMod val="150000"/>
                <a:lumMod val="102000"/>
                <a:alpha val="26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  <a:alpha val="5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624356"/>
            <a:ext cx="7300163" cy="1080120"/>
          </a:xfrm>
        </p:spPr>
        <p:txBody>
          <a:bodyPr>
            <a:normAutofit/>
          </a:bodyPr>
          <a:lstStyle/>
          <a:p>
            <a:r>
              <a:rPr lang="en-GB" sz="4200" dirty="0">
                <a:solidFill>
                  <a:srgbClr val="C00000"/>
                </a:solidFill>
              </a:rPr>
              <a:t>IDENTIFYING the NEED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FFCBCA-1C2C-1B4E-ACCF-65C92AFE4954}"/>
              </a:ext>
            </a:extLst>
          </p:cNvPr>
          <p:cNvSpPr txBox="1"/>
          <p:nvPr/>
        </p:nvSpPr>
        <p:spPr>
          <a:xfrm>
            <a:off x="251520" y="2098752"/>
            <a:ext cx="8784976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Wheelchair Service was often managing these referrals in isolation from other services which led to equipment provision seeming to be the only tangible solution 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Evidence that equipment provision was not addressing the underlying problem for some clients and not necessarily giving the best health outcomes in the longer term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When equipment was provided there were often cycles of re-referral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When equipment was not provided, onward signposting was happening without support which again resulted in cycles of re-referral</a:t>
            </a:r>
          </a:p>
        </p:txBody>
      </p:sp>
    </p:spTree>
    <p:extLst>
      <p:ext uri="{BB962C8B-B14F-4D97-AF65-F5344CB8AC3E}">
        <p14:creationId xmlns:p14="http://schemas.microsoft.com/office/powerpoint/2010/main" val="177389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3000"/>
                <a:shade val="98000"/>
                <a:satMod val="150000"/>
                <a:lumMod val="102000"/>
                <a:alpha val="54000"/>
              </a:schemeClr>
            </a:gs>
            <a:gs pos="59000">
              <a:schemeClr val="bg1">
                <a:tint val="98000"/>
                <a:shade val="90000"/>
                <a:satMod val="130000"/>
                <a:alpha val="0"/>
                <a:lumMod val="97000"/>
                <a:lumOff val="3000"/>
              </a:schemeClr>
            </a:gs>
            <a:gs pos="100000">
              <a:schemeClr val="bg1">
                <a:shade val="63000"/>
                <a:satMod val="120000"/>
                <a:alpha val="5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620688"/>
            <a:ext cx="5568652" cy="1293028"/>
          </a:xfrm>
        </p:spPr>
        <p:txBody>
          <a:bodyPr>
            <a:normAutofit/>
          </a:bodyPr>
          <a:lstStyle/>
          <a:p>
            <a:r>
              <a:rPr lang="en-GB" sz="4200" dirty="0">
                <a:solidFill>
                  <a:srgbClr val="C00000"/>
                </a:solidFill>
              </a:rPr>
              <a:t>The Challenges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E845D4-F92C-7E4E-917E-73568750FE03}"/>
              </a:ext>
            </a:extLst>
          </p:cNvPr>
          <p:cNvSpPr txBox="1"/>
          <p:nvPr/>
        </p:nvSpPr>
        <p:spPr>
          <a:xfrm>
            <a:off x="514350" y="2057400"/>
            <a:ext cx="81153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Triaging referrals for this client group was increasingly taking more time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Referrers often reported not knowing what else to offer clients &amp; felt pressure to offer tangible solutions to complex problems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Clients and their carers were often expressing high levels of anxiety &amp; distress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Clinicians were struggling to frame difficult conversations with clients who often saw equipment provision as the only solution to their problems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9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  <a:alpha val="57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A3123-E48F-574A-BAAC-8FE00FC9B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614" y="764373"/>
            <a:ext cx="5956722" cy="1293028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rgbClr val="C00000"/>
                </a:solidFill>
              </a:rPr>
              <a:t>What We did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B374C-0FC1-4A4B-AEA0-1055453F1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132856"/>
            <a:ext cx="8115300" cy="4392488"/>
          </a:xfrm>
        </p:spPr>
        <p:txBody>
          <a:bodyPr>
            <a:normAutofit/>
          </a:bodyPr>
          <a:lstStyle/>
          <a:p>
            <a:r>
              <a:rPr lang="en-US" dirty="0"/>
              <a:t>Request for provision of dedicated specialist Neuropsychology support for Wheelchair Service Team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Agreement for 6-month trial of Band 8a Specialist Clinical Psychologist support of 3 hours per week: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Education &amp; support for clinical staff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Supporting triage decision making process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Support with framing client conversations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Joint visits with Wheelchair Service Therapist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Support with liaising with other services and onward referrals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5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  <a:alpha val="55897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375" y="908720"/>
            <a:ext cx="6990036" cy="1944216"/>
          </a:xfrm>
        </p:spPr>
        <p:txBody>
          <a:bodyPr>
            <a:normAutofit/>
          </a:bodyPr>
          <a:lstStyle/>
          <a:p>
            <a:r>
              <a:rPr lang="en-GB" sz="4200" dirty="0">
                <a:solidFill>
                  <a:srgbClr val="C00000"/>
                </a:solidFill>
              </a:rPr>
              <a:t> What we changed</a:t>
            </a:r>
            <a:br>
              <a:rPr lang="en-GB" sz="4200" dirty="0">
                <a:solidFill>
                  <a:srgbClr val="C00000"/>
                </a:solidFill>
              </a:rPr>
            </a:br>
            <a:r>
              <a:rPr lang="en-GB" sz="4200" dirty="0">
                <a:solidFill>
                  <a:srgbClr val="C00000"/>
                </a:solidFill>
              </a:rPr>
              <a:t> </a:t>
            </a:r>
            <a:r>
              <a:rPr lang="en-GB" sz="2400" dirty="0">
                <a:solidFill>
                  <a:srgbClr val="C00000"/>
                </a:solidFill>
              </a:rPr>
              <a:t>Establishing Links with other Local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743200"/>
            <a:ext cx="7874074" cy="3854152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Investigating relevant local services available and referral pathways: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dirty="0"/>
              <a:t>Adult Community Rehabilitation Team with embedded Specialist Clinical Psychology support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Pain Management Programme using multi-disciplinary psychosocial approach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Primary Care Psychotherapy Consultation Service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Chronic Fatigue Service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998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/>
            </a:gs>
            <a:gs pos="100000">
              <a:srgbClr val="E5E4E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EF2029A-48B3-D04E-BBCE-61F66B123FB3}"/>
              </a:ext>
            </a:extLst>
          </p:cNvPr>
          <p:cNvGrpSpPr/>
          <p:nvPr/>
        </p:nvGrpSpPr>
        <p:grpSpPr>
          <a:xfrm>
            <a:off x="539551" y="1196751"/>
            <a:ext cx="8064896" cy="5529141"/>
            <a:chOff x="855696" y="545150"/>
            <a:chExt cx="8064896" cy="5836178"/>
          </a:xfrm>
        </p:grpSpPr>
        <p:sp>
          <p:nvSpPr>
            <p:cNvPr id="2" name="Pentagon 1"/>
            <p:cNvSpPr/>
            <p:nvPr/>
          </p:nvSpPr>
          <p:spPr>
            <a:xfrm>
              <a:off x="855696" y="984258"/>
              <a:ext cx="3247357" cy="1212716"/>
            </a:xfrm>
            <a:prstGeom prst="homePlat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2400" b="1" dirty="0">
                  <a:effectLst/>
                  <a:ea typeface="Calibri"/>
                  <a:cs typeface="Times New Roman"/>
                </a:rPr>
                <a:t>REVIEW OF NOTES</a:t>
              </a:r>
              <a:r>
                <a:rPr lang="en-GB" sz="2800" b="1" dirty="0">
                  <a:ea typeface="Calibri"/>
                  <a:cs typeface="Times New Roman"/>
                </a:rPr>
                <a:t> &amp; </a:t>
              </a:r>
              <a:r>
                <a:rPr lang="en-GB" sz="2800" b="1" dirty="0">
                  <a:effectLst/>
                  <a:ea typeface="Calibri"/>
                  <a:cs typeface="Times New Roman"/>
                </a:rPr>
                <a:t>R</a:t>
              </a:r>
              <a:r>
                <a:rPr lang="en-GB" sz="2400" b="1" dirty="0">
                  <a:effectLst/>
                  <a:ea typeface="Calibri"/>
                  <a:cs typeface="Times New Roman"/>
                </a:rPr>
                <a:t>ECORDS</a:t>
              </a:r>
              <a:endParaRPr lang="en-GB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384089" y="545150"/>
              <a:ext cx="4536503" cy="187573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endParaRPr lang="en-GB" sz="1400" kern="1200" dirty="0">
                <a:solidFill>
                  <a:srgbClr val="000000"/>
                </a:solidFill>
                <a:effectLst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Referral documentation &amp; previous Wheelchair Service notes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dirty="0">
                  <a:solidFill>
                    <a:srgbClr val="000000"/>
                  </a:solidFill>
                  <a:ea typeface="Times New Roman"/>
                </a:rPr>
                <a:t>Review of o</a:t>
              </a: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ther previous interventions including Pain Management Team &amp; Community Rehabilitation Teams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dirty="0">
                  <a:solidFill>
                    <a:srgbClr val="000000"/>
                  </a:solidFill>
                  <a:ea typeface="Times New Roman"/>
                </a:rPr>
                <a:t>H</a:t>
              </a: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ospital reports </a:t>
              </a:r>
              <a:r>
                <a:rPr lang="en-GB" sz="1400" dirty="0">
                  <a:solidFill>
                    <a:srgbClr val="000000"/>
                  </a:solidFill>
                  <a:ea typeface="Times New Roman"/>
                </a:rPr>
                <a:t>&amp; GP notes</a:t>
              </a: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 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Discussion with other health teams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200" dirty="0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  <p:sp>
          <p:nvSpPr>
            <p:cNvPr id="5" name="Pentagon 4"/>
            <p:cNvSpPr/>
            <p:nvPr/>
          </p:nvSpPr>
          <p:spPr>
            <a:xfrm>
              <a:off x="855697" y="2852936"/>
              <a:ext cx="3240360" cy="1152128"/>
            </a:xfrm>
            <a:prstGeom prst="homePlat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2400" b="1" dirty="0">
                  <a:effectLst/>
                  <a:ea typeface="Calibri"/>
                  <a:cs typeface="Times New Roman"/>
                </a:rPr>
                <a:t>TRIAGE CALL TO CLIENT</a:t>
              </a:r>
              <a:endParaRPr lang="en-GB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" name="Pentagon 5"/>
            <p:cNvSpPr/>
            <p:nvPr/>
          </p:nvSpPr>
          <p:spPr>
            <a:xfrm>
              <a:off x="883810" y="4653136"/>
              <a:ext cx="3140239" cy="1224136"/>
            </a:xfrm>
            <a:prstGeom prst="homePlat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2400" b="1" dirty="0">
                  <a:effectLst/>
                  <a:ea typeface="Calibri"/>
                  <a:cs typeface="Times New Roman"/>
                </a:rPr>
                <a:t>LIAISE WITH CLINICAL PSYCHOLOGIST</a:t>
              </a:r>
              <a:endParaRPr lang="en-GB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384089" y="2566962"/>
              <a:ext cx="4536503" cy="172407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Gather the client’s perspective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Further information about ongoing or potential investigations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Explore client’s understanding of condition and their view of rehabilitation &amp; treatment options </a:t>
              </a:r>
              <a:r>
                <a:rPr lang="en-GB" sz="1400" dirty="0">
                  <a:solidFill>
                    <a:srgbClr val="000000"/>
                  </a:solidFill>
                  <a:ea typeface="Times New Roman"/>
                </a:rPr>
                <a:t>both past and future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384089" y="4437112"/>
              <a:ext cx="4536503" cy="19442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dirty="0">
                  <a:solidFill>
                    <a:srgbClr val="000000"/>
                  </a:solidFill>
                  <a:ea typeface="Times New Roman"/>
                </a:rPr>
                <a:t>Liaise with </a:t>
              </a: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 mental health services </a:t>
              </a: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Review medical notes</a:t>
              </a: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dirty="0">
                  <a:solidFill>
                    <a:srgbClr val="000000"/>
                  </a:solidFill>
                  <a:ea typeface="Times New Roman"/>
                </a:rPr>
                <a:t>Discussion with GP if required</a:t>
              </a:r>
              <a:endParaRPr lang="en-GB" sz="1400" kern="1200" dirty="0">
                <a:solidFill>
                  <a:srgbClr val="000000"/>
                </a:solidFill>
                <a:effectLst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Supporting clinical reasoning to identify appropriate pathway</a:t>
              </a:r>
              <a:endParaRPr lang="en-GB" sz="1600" dirty="0">
                <a:effectLst/>
                <a:latin typeface="Times New Roman"/>
                <a:ea typeface="Times New Roman"/>
              </a:endParaRPr>
            </a:p>
            <a:p>
              <a:pPr marL="342900" lvl="0" indent="-342900">
                <a:buFont typeface="Times New Roman"/>
                <a:buChar char="•"/>
                <a:tabLst>
                  <a:tab pos="270510" algn="l"/>
                </a:tabLst>
              </a:pPr>
              <a:r>
                <a:rPr lang="en-GB" sz="1400" kern="1200" dirty="0">
                  <a:solidFill>
                    <a:srgbClr val="000000"/>
                  </a:solidFill>
                  <a:effectLst/>
                  <a:ea typeface="Times New Roman"/>
                </a:rPr>
                <a:t>Advice on framing conversations</a:t>
              </a:r>
              <a:r>
                <a:rPr lang="en-GB" sz="1600" dirty="0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4DC6FAA-9917-F74D-9136-B3BA99F7299A}"/>
              </a:ext>
            </a:extLst>
          </p:cNvPr>
          <p:cNvSpPr txBox="1"/>
          <p:nvPr/>
        </p:nvSpPr>
        <p:spPr>
          <a:xfrm>
            <a:off x="2915816" y="357975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NEW TRIAGE PROCESS</a:t>
            </a:r>
          </a:p>
        </p:txBody>
      </p:sp>
    </p:spTree>
    <p:extLst>
      <p:ext uri="{BB962C8B-B14F-4D97-AF65-F5344CB8AC3E}">
        <p14:creationId xmlns:p14="http://schemas.microsoft.com/office/powerpoint/2010/main" val="1075149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  <a:alpha val="21592"/>
              </a:schemeClr>
            </a:gs>
            <a:gs pos="53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rgbClr val="E5E4E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200" y="409875"/>
            <a:ext cx="7601506" cy="155475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dirty="0">
                <a:solidFill>
                  <a:srgbClr val="C00000"/>
                </a:solidFill>
              </a:rPr>
              <a:t>Possible TRIAGE outcomes</a:t>
            </a:r>
            <a:endParaRPr lang="en-US" sz="42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533127"/>
            <a:ext cx="8115300" cy="155475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 dirty="0"/>
              <a:t>Client Assessment is completed by telephone assessment or face-to-face appointment as appropriate</a:t>
            </a:r>
          </a:p>
          <a:p>
            <a:r>
              <a:rPr lang="en-US" sz="1800" dirty="0"/>
              <a:t>Client may be offered a face-to-face joint appointment with Wheelchair Service Therapist and Clinical Psychologist if appropriate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/>
            <a:endParaRPr lang="en-US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DC5E95E6-75C7-AF4E-B192-117FEFBABC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61609" y="3806898"/>
            <a:ext cx="7020782" cy="2736304"/>
          </a:xfr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600" b="1" dirty="0">
                <a:solidFill>
                  <a:schemeClr val="bg1"/>
                </a:solidFill>
              </a:rPr>
              <a:t>Benefits</a:t>
            </a:r>
          </a:p>
          <a:p>
            <a:pPr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</a:rPr>
              <a:t>Improving clients’ understanding of their condition and what might help/hinder</a:t>
            </a:r>
          </a:p>
          <a:p>
            <a:pPr marL="0" indent="0">
              <a:spcBef>
                <a:spcPts val="0"/>
              </a:spcBef>
              <a:buNone/>
            </a:pPr>
            <a:endParaRPr lang="en-GB" sz="16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en-GB" sz="1600" dirty="0">
                <a:solidFill>
                  <a:schemeClr val="bg1"/>
                </a:solidFill>
              </a:rPr>
              <a:t>We know that we have given the client all the opportunities for other treatments</a:t>
            </a:r>
          </a:p>
          <a:p>
            <a:r>
              <a:rPr lang="en-GB" sz="1600" dirty="0">
                <a:solidFill>
                  <a:schemeClr val="bg1"/>
                </a:solidFill>
              </a:rPr>
              <a:t>We may make further referrals in conjunction with, or instead of equipment provision </a:t>
            </a:r>
          </a:p>
          <a:p>
            <a:r>
              <a:rPr lang="en-GB" sz="1600" dirty="0">
                <a:solidFill>
                  <a:schemeClr val="bg1"/>
                </a:solidFill>
              </a:rPr>
              <a:t>We give clear guidelines and reasoning for use of equipment to limit potential for exacerbation of difficulties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D3EBE8-6B1F-124F-A71D-6A507991626D}"/>
              </a:ext>
            </a:extLst>
          </p:cNvPr>
          <p:cNvSpPr txBox="1"/>
          <p:nvPr/>
        </p:nvSpPr>
        <p:spPr>
          <a:xfrm>
            <a:off x="755576" y="168295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Wheelchair Service Assessment and Equipment Provision is Appropriate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2826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  <a:alpha val="52589"/>
              </a:schemeClr>
            </a:gs>
            <a:gs pos="100000">
              <a:srgbClr val="E5E4E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404664"/>
            <a:ext cx="5137770" cy="165273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200" dirty="0">
                <a:solidFill>
                  <a:srgbClr val="C00000"/>
                </a:solidFill>
              </a:rPr>
              <a:t>Possible Triage Outcomes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743200"/>
            <a:ext cx="8115300" cy="294640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700" b="1" dirty="0"/>
              <a:t>Reasoning may include:</a:t>
            </a:r>
          </a:p>
          <a:p>
            <a:pPr lvl="0"/>
            <a:r>
              <a:rPr lang="en-US" sz="1700" dirty="0"/>
              <a:t>Client is open to rehabilitation services or willing to be referred </a:t>
            </a:r>
          </a:p>
          <a:p>
            <a:pPr lvl="0"/>
            <a:r>
              <a:rPr lang="en-US" sz="1700" dirty="0"/>
              <a:t>Client is receiving or awaiting intervention by another specialist service</a:t>
            </a:r>
          </a:p>
          <a:p>
            <a:pPr lvl="0"/>
            <a:r>
              <a:rPr lang="en-US" sz="1700" dirty="0"/>
              <a:t>Client is willing to be referred onward to an appropriate service</a:t>
            </a:r>
          </a:p>
          <a:p>
            <a:r>
              <a:rPr lang="en-US" sz="1700" dirty="0"/>
              <a:t>Advice from other health professionals is that provision of a wheelchair is contra-indicated</a:t>
            </a:r>
          </a:p>
          <a:p>
            <a:pPr lvl="0"/>
            <a:r>
              <a:rPr lang="en-US" sz="1700" dirty="0"/>
              <a:t>Client does not meet the Wheelchair Service criteria for some other reason (e.g. does not meet Powered Pathway Criteria)</a:t>
            </a:r>
          </a:p>
          <a:p>
            <a:endParaRPr lang="en-US" sz="17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239A11-E0AE-4C40-8ED3-2F8CAD9A4C60}"/>
              </a:ext>
            </a:extLst>
          </p:cNvPr>
          <p:cNvSpPr txBox="1"/>
          <p:nvPr/>
        </p:nvSpPr>
        <p:spPr>
          <a:xfrm>
            <a:off x="251520" y="1938635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Assessment &amp; Provision of Equipment is not Indicated</a:t>
            </a:r>
          </a:p>
        </p:txBody>
      </p:sp>
    </p:spTree>
    <p:extLst>
      <p:ext uri="{BB962C8B-B14F-4D97-AF65-F5344CB8AC3E}">
        <p14:creationId xmlns:p14="http://schemas.microsoft.com/office/powerpoint/2010/main" val="284812636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{7301693D-99DA-D240-A8DE-0DCEF2278E87}tf10001079</Template>
  <TotalTime>1985</TotalTime>
  <Words>1199</Words>
  <Application>Microsoft Office PowerPoint</Application>
  <PresentationFormat>On-screen Show (4:3)</PresentationFormat>
  <Paragraphs>170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Times New Roman</vt:lpstr>
      <vt:lpstr>Vapor Trail</vt:lpstr>
      <vt:lpstr>City and Hackney Wheelchair Service</vt:lpstr>
      <vt:lpstr>Identifying the NEED</vt:lpstr>
      <vt:lpstr>IDENTIFYING the NEED</vt:lpstr>
      <vt:lpstr>The Challenges</vt:lpstr>
      <vt:lpstr>What We did </vt:lpstr>
      <vt:lpstr> What we changed  Establishing Links with other Local Services</vt:lpstr>
      <vt:lpstr>PowerPoint Presentation</vt:lpstr>
      <vt:lpstr>Possible TRIAGE outcomes</vt:lpstr>
      <vt:lpstr>Possible Triage Outcomes</vt:lpstr>
      <vt:lpstr>Client one</vt:lpstr>
      <vt:lpstr>Client two</vt:lpstr>
      <vt:lpstr>Outcomes</vt:lpstr>
      <vt:lpstr>What Next?</vt:lpstr>
    </vt:vector>
  </TitlesOfParts>
  <Company>Homerton University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and Hackney Wheelchair Service</dc:title>
  <dc:creator>lornasol</dc:creator>
  <cp:lastModifiedBy>Olwen Ellis</cp:lastModifiedBy>
  <cp:revision>170</cp:revision>
  <cp:lastPrinted>2021-07-15T20:59:37Z</cp:lastPrinted>
  <dcterms:created xsi:type="dcterms:W3CDTF">2020-09-29T12:57:51Z</dcterms:created>
  <dcterms:modified xsi:type="dcterms:W3CDTF">2021-08-09T07:25:40Z</dcterms:modified>
</cp:coreProperties>
</file>