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8" autoAdjust="0"/>
  </p:normalViewPr>
  <p:slideViewPr>
    <p:cSldViewPr snapToGrid="0" snapToObjects="1">
      <p:cViewPr varScale="1">
        <p:scale>
          <a:sx n="66" d="100"/>
          <a:sy n="66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4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913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572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5703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193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168"/>
            <a:ext cx="4038600" cy="396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168"/>
            <a:ext cx="4038600" cy="39687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66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3467"/>
            <a:ext cx="4040188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4756"/>
            <a:ext cx="4040188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3467"/>
            <a:ext cx="4041775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94756"/>
            <a:ext cx="4041775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010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949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9214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97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02023"/>
            <a:ext cx="5111750" cy="3929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2023"/>
            <a:ext cx="3008313" cy="3929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5610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9162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7" name="Picture 6" descr="foots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660211"/>
            <a:ext cx="9169270" cy="125035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667660" y="6316224"/>
            <a:ext cx="447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Quality Education for a Healthier Scotland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 descr="NES 2colour spot.eps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6805" y="236832"/>
            <a:ext cx="1203089" cy="119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121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968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Healthcare Science Delivery Plan and linking Rehab Technology to Scottish Government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968" y="3792794"/>
            <a:ext cx="8480322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Rob Farley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Healthcare Science Programme Director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robert.farley@nes.scot.nhs.uk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1407" y="5589016"/>
            <a:ext cx="321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TeachRT</a:t>
            </a:r>
            <a:r>
              <a:rPr lang="en-GB" dirty="0" smtClean="0"/>
              <a:t> 6</a:t>
            </a:r>
            <a:r>
              <a:rPr lang="en-GB" baseline="30000" dirty="0" smtClean="0"/>
              <a:t>th</a:t>
            </a:r>
            <a:r>
              <a:rPr lang="en-GB" dirty="0" smtClean="0"/>
              <a:t> Nov 2014 Edinburgh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216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Proposals consulted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3440" cy="4525963"/>
          </a:xfrm>
        </p:spPr>
        <p:txBody>
          <a:bodyPr/>
          <a:lstStyle/>
          <a:p>
            <a:r>
              <a:rPr lang="en-GB" dirty="0" smtClean="0"/>
              <a:t>Leadership for change.</a:t>
            </a:r>
          </a:p>
          <a:p>
            <a:r>
              <a:rPr lang="en-GB" dirty="0" smtClean="0"/>
              <a:t>Delivering integrated services in the community: reducing costs and improving outcomes.</a:t>
            </a:r>
          </a:p>
          <a:p>
            <a:r>
              <a:rPr lang="en-GB" dirty="0" smtClean="0"/>
              <a:t>Reducing unnecessary tests and interventions.</a:t>
            </a:r>
          </a:p>
          <a:p>
            <a:r>
              <a:rPr lang="en-GB" dirty="0" smtClean="0"/>
              <a:t>Workforce reprofiling /competency framework.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76" y="914400"/>
            <a:ext cx="8677656" cy="5457371"/>
          </a:xfrm>
        </p:spPr>
        <p:txBody>
          <a:bodyPr>
            <a:normAutofit fontScale="70000" lnSpcReduction="20000"/>
          </a:bodyPr>
          <a:lstStyle/>
          <a:p>
            <a:r>
              <a:rPr lang="en-GB" sz="4600" dirty="0" smtClean="0"/>
              <a:t>HCS Lead</a:t>
            </a:r>
          </a:p>
          <a:p>
            <a:r>
              <a:rPr lang="en-GB" sz="4600" dirty="0" smtClean="0"/>
              <a:t>HCS Forum – Board inclusion</a:t>
            </a:r>
          </a:p>
          <a:p>
            <a:r>
              <a:rPr lang="en-GB" sz="4600" dirty="0" smtClean="0"/>
              <a:t>Mutual support and development</a:t>
            </a:r>
          </a:p>
          <a:p>
            <a:r>
              <a:rPr lang="en-GB" sz="4600" dirty="0" smtClean="0"/>
              <a:t>Network to promote best practice</a:t>
            </a:r>
          </a:p>
          <a:p>
            <a:r>
              <a:rPr lang="en-GB" sz="4600" dirty="0" smtClean="0"/>
              <a:t>Local improvement champions  (CAP)</a:t>
            </a:r>
          </a:p>
          <a:p>
            <a:r>
              <a:rPr lang="en-GB" sz="4600" dirty="0" smtClean="0"/>
              <a:t>Work with HIS to auditable standards</a:t>
            </a:r>
          </a:p>
          <a:p>
            <a:r>
              <a:rPr lang="en-GB" sz="4600" dirty="0" smtClean="0"/>
              <a:t>Boards to use HCS QA expertise</a:t>
            </a:r>
          </a:p>
          <a:p>
            <a:r>
              <a:rPr lang="en-GB" sz="4600" dirty="0" smtClean="0"/>
              <a:t>Integrated models of service – physical </a:t>
            </a:r>
            <a:r>
              <a:rPr lang="en-GB" sz="4600" dirty="0" smtClean="0"/>
              <a:t>sciences</a:t>
            </a:r>
          </a:p>
          <a:p>
            <a:pPr>
              <a:buNone/>
            </a:pPr>
            <a:endParaRPr lang="en-GB" sz="4600" dirty="0" smtClean="0"/>
          </a:p>
          <a:p>
            <a:pPr algn="ctr">
              <a:buNone/>
            </a:pPr>
            <a:r>
              <a:rPr lang="en-GB" sz="4600" b="1" dirty="0" smtClean="0">
                <a:solidFill>
                  <a:srgbClr val="FF0000"/>
                </a:solidFill>
              </a:rPr>
              <a:t>Accountability for Delivery Plan outcomes</a:t>
            </a:r>
            <a:endParaRPr lang="en-GB" sz="4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Leadership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" y="1298448"/>
            <a:ext cx="8915400" cy="36667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dirty="0" smtClean="0"/>
              <a:t>Work with partners to develop training for community-based diagnostics. </a:t>
            </a:r>
          </a:p>
          <a:p>
            <a:pPr>
              <a:spcBef>
                <a:spcPts val="600"/>
              </a:spcBef>
              <a:buNone/>
            </a:pPr>
            <a:endParaRPr lang="en-GB" dirty="0" smtClean="0"/>
          </a:p>
          <a:p>
            <a:pPr>
              <a:spcBef>
                <a:spcPts val="600"/>
              </a:spcBef>
            </a:pPr>
            <a:r>
              <a:rPr lang="en-GB" dirty="0" smtClean="0"/>
              <a:t>Involved [through POCT committees] in equipment selection and maintenance.</a:t>
            </a:r>
          </a:p>
          <a:p>
            <a:pPr>
              <a:spcBef>
                <a:spcPts val="600"/>
              </a:spcBef>
              <a:buNone/>
            </a:pPr>
            <a:endParaRPr lang="en-GB" dirty="0" smtClean="0"/>
          </a:p>
          <a:p>
            <a:pPr>
              <a:spcBef>
                <a:spcPts val="600"/>
              </a:spcBef>
            </a:pPr>
            <a:r>
              <a:rPr lang="en-GB" dirty="0" smtClean="0"/>
              <a:t>Address medical equipment management risks  - develop strategies to increase patient safety and reduce waste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Integrated services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1600201"/>
            <a:ext cx="8750808" cy="2670048"/>
          </a:xfrm>
        </p:spPr>
        <p:txBody>
          <a:bodyPr>
            <a:noAutofit/>
          </a:bodyPr>
          <a:lstStyle/>
          <a:p>
            <a:r>
              <a:rPr lang="en-GB" sz="2800" dirty="0" smtClean="0"/>
              <a:t>Boards and HCS lead to identify demand-control measures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National Lead, Board Leads and service managers: measure inappropriate testing &amp; collect baseline data. </a:t>
            </a:r>
          </a:p>
          <a:p>
            <a:endParaRPr lang="en-GB" sz="2800" dirty="0" smtClean="0"/>
          </a:p>
          <a:p>
            <a:r>
              <a:rPr lang="en-GB" sz="2800" dirty="0" smtClean="0"/>
              <a:t>Establish agreed national testing strategies for common diagnostic pathways.</a:t>
            </a:r>
            <a:endParaRPr lang="en-GB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0116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Reducing unnecessary tests and interventions.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9" y="1600201"/>
            <a:ext cx="8955741" cy="2124634"/>
          </a:xfrm>
        </p:spPr>
        <p:txBody>
          <a:bodyPr>
            <a:noAutofit/>
          </a:bodyPr>
          <a:lstStyle/>
          <a:p>
            <a:r>
              <a:rPr lang="en-GB" sz="2800" dirty="0" smtClean="0"/>
              <a:t>Disseminate HCS </a:t>
            </a:r>
            <a:r>
              <a:rPr lang="en-GB" sz="2800" dirty="0" smtClean="0"/>
              <a:t>extended </a:t>
            </a:r>
            <a:r>
              <a:rPr lang="en-GB" sz="2800" dirty="0" smtClean="0"/>
              <a:t>roles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D</a:t>
            </a:r>
            <a:r>
              <a:rPr lang="en-GB" sz="2800" dirty="0" smtClean="0"/>
              <a:t>evelop assistant/associate-grade </a:t>
            </a:r>
            <a:r>
              <a:rPr lang="en-GB" sz="2800" dirty="0" smtClean="0"/>
              <a:t>staff. </a:t>
            </a:r>
          </a:p>
          <a:p>
            <a:endParaRPr lang="en-GB" sz="2800" dirty="0" smtClean="0"/>
          </a:p>
          <a:p>
            <a:r>
              <a:rPr lang="en-GB" sz="2800" dirty="0" smtClean="0"/>
              <a:t>Training pathways for higher </a:t>
            </a:r>
            <a:r>
              <a:rPr lang="en-GB" sz="2800" dirty="0" smtClean="0"/>
              <a:t>specialist scientists </a:t>
            </a:r>
            <a:r>
              <a:rPr lang="en-GB" sz="2800" dirty="0" smtClean="0"/>
              <a:t>as standard </a:t>
            </a:r>
            <a:r>
              <a:rPr lang="en-GB" sz="2800" dirty="0" smtClean="0"/>
              <a:t>for consultant-level appointments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National medical </a:t>
            </a:r>
            <a:r>
              <a:rPr lang="en-GB" sz="2800" dirty="0" smtClean="0"/>
              <a:t>workforce planning </a:t>
            </a:r>
            <a:r>
              <a:rPr lang="en-GB" sz="2800" dirty="0" smtClean="0"/>
              <a:t>to </a:t>
            </a:r>
            <a:r>
              <a:rPr lang="en-GB" sz="2800" dirty="0" smtClean="0"/>
              <a:t>account </a:t>
            </a:r>
            <a:r>
              <a:rPr lang="en-GB" sz="2800" dirty="0" smtClean="0"/>
              <a:t>for </a:t>
            </a:r>
            <a:r>
              <a:rPr lang="en-GB" sz="2800" dirty="0" smtClean="0"/>
              <a:t>HCS </a:t>
            </a:r>
            <a:r>
              <a:rPr lang="en-GB" sz="2800" dirty="0" smtClean="0"/>
              <a:t>role </a:t>
            </a:r>
            <a:r>
              <a:rPr lang="en-GB" sz="2800" dirty="0" smtClean="0"/>
              <a:t>in </a:t>
            </a:r>
            <a:r>
              <a:rPr lang="en-GB" sz="2800" dirty="0" smtClean="0"/>
              <a:t>clinical </a:t>
            </a:r>
            <a:r>
              <a:rPr lang="en-GB" sz="2800" dirty="0" smtClean="0"/>
              <a:t>teams. </a:t>
            </a:r>
            <a:endParaRPr lang="en-GB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0116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Workforce reprofiling /competency framework.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143"/>
            <a:ext cx="6631130" cy="1143000"/>
          </a:xfrm>
        </p:spPr>
        <p:txBody>
          <a:bodyPr/>
          <a:lstStyle/>
          <a:p>
            <a:r>
              <a:rPr lang="en-GB" dirty="0" smtClean="0"/>
              <a:t>In summary...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605" y="1161143"/>
            <a:ext cx="7576457" cy="20283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800" b="1" dirty="0" smtClean="0">
                <a:solidFill>
                  <a:srgbClr val="0070C0"/>
                </a:solidFill>
              </a:rPr>
              <a:t>Leadership</a:t>
            </a:r>
          </a:p>
          <a:p>
            <a:pPr>
              <a:spcBef>
                <a:spcPts val="0"/>
              </a:spcBef>
            </a:pPr>
            <a:r>
              <a:rPr lang="en-GB" sz="2800" b="1" dirty="0" smtClean="0">
                <a:solidFill>
                  <a:srgbClr val="0070C0"/>
                </a:solidFill>
              </a:rPr>
              <a:t>Integrated health and social care teams</a:t>
            </a:r>
          </a:p>
          <a:p>
            <a:pPr>
              <a:spcBef>
                <a:spcPts val="0"/>
              </a:spcBef>
            </a:pPr>
            <a:r>
              <a:rPr lang="en-GB" sz="2800" b="1" dirty="0" smtClean="0">
                <a:solidFill>
                  <a:srgbClr val="0070C0"/>
                </a:solidFill>
              </a:rPr>
              <a:t>Developing new models of care</a:t>
            </a:r>
          </a:p>
          <a:p>
            <a:pPr>
              <a:spcBef>
                <a:spcPts val="0"/>
              </a:spcBef>
            </a:pPr>
            <a:r>
              <a:rPr lang="en-GB" sz="2800" b="1" dirty="0" smtClean="0">
                <a:solidFill>
                  <a:srgbClr val="0070C0"/>
                </a:solidFill>
              </a:rPr>
              <a:t>Health outcomes</a:t>
            </a:r>
          </a:p>
          <a:p>
            <a:pPr>
              <a:spcBef>
                <a:spcPts val="0"/>
              </a:spcBef>
            </a:pPr>
            <a:r>
              <a:rPr lang="en-GB" sz="2800" b="1" dirty="0" smtClean="0">
                <a:solidFill>
                  <a:srgbClr val="0070C0"/>
                </a:solidFill>
              </a:rPr>
              <a:t>Efficiency</a:t>
            </a:r>
            <a:endParaRPr lang="en-GB" sz="2800" b="1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605" y="3686629"/>
            <a:ext cx="81820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Leadership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for change.</a:t>
            </a:r>
          </a:p>
          <a:p>
            <a:pPr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Integrated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services in the community: </a:t>
            </a:r>
            <a:endParaRPr lang="en-GB" sz="28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reducing costs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and improving outcomes.</a:t>
            </a:r>
          </a:p>
          <a:p>
            <a:pPr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Reduce </a:t>
            </a: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unnecessary tests and interventions.</a:t>
            </a:r>
          </a:p>
          <a:p>
            <a:pPr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  <a:latin typeface="Century Gothic" pitchFamily="34" charset="0"/>
              </a:rPr>
              <a:t> Workforce reprofiling.</a:t>
            </a:r>
            <a:endParaRPr lang="en-GB" sz="28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398025" y="2026102"/>
            <a:ext cx="15039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entury Gothic" pitchFamily="34" charset="0"/>
              </a:rPr>
              <a:t>A H P</a:t>
            </a:r>
            <a:endParaRPr lang="en-GB" sz="4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390811" y="4351459"/>
            <a:ext cx="1489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Century Gothic" pitchFamily="34" charset="0"/>
              </a:rPr>
              <a:t>H C S</a:t>
            </a:r>
            <a:endParaRPr lang="en-GB" sz="4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this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</a:p>
          <a:p>
            <a:r>
              <a:rPr lang="en-GB" dirty="0" smtClean="0"/>
              <a:t>Economics</a:t>
            </a:r>
          </a:p>
          <a:p>
            <a:r>
              <a:rPr lang="en-GB" dirty="0" smtClean="0"/>
              <a:t>Sustainability</a:t>
            </a:r>
          </a:p>
          <a:p>
            <a:r>
              <a:rPr lang="en-GB" dirty="0" smtClean="0"/>
              <a:t>National choices</a:t>
            </a:r>
          </a:p>
          <a:p>
            <a:pPr>
              <a:buNone/>
            </a:pPr>
            <a:r>
              <a:rPr lang="en-GB" dirty="0" smtClean="0"/>
              <a:t>  </a:t>
            </a:r>
          </a:p>
          <a:p>
            <a:pPr>
              <a:buNone/>
            </a:pPr>
            <a:r>
              <a:rPr lang="en-GB" dirty="0" smtClean="0"/>
              <a:t>   </a:t>
            </a:r>
            <a:r>
              <a:rPr lang="en-GB" dirty="0" smtClean="0"/>
              <a:t>         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          </a:t>
            </a:r>
            <a:r>
              <a:rPr lang="en-GB" dirty="0" smtClean="0"/>
              <a:t>Policy</a:t>
            </a:r>
            <a:endParaRPr lang="en-GB" dirty="0" smtClean="0"/>
          </a:p>
        </p:txBody>
      </p:sp>
      <p:sp>
        <p:nvSpPr>
          <p:cNvPr id="4" name="Down Arrow 3"/>
          <p:cNvSpPr/>
          <p:nvPr/>
        </p:nvSpPr>
        <p:spPr>
          <a:xfrm>
            <a:off x="1828800" y="3959351"/>
            <a:ext cx="1307592" cy="117870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Integration of Health and Social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NHS = Safe, Effective &amp; Person Centred</a:t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25</a:t>
            </a:r>
            <a:r>
              <a:rPr lang="en-GB" b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Feb 2014</a:t>
            </a:r>
            <a:r>
              <a:rPr lang="en-GB" dirty="0" smtClean="0"/>
              <a:t>: Public Bodies (Joint Working) (Scotland) Bill.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Directs Health Boards and Local Authorities to collaborate on: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3961"/>
            <a:ext cx="8229600" cy="4525963"/>
          </a:xfrm>
        </p:spPr>
        <p:txBody>
          <a:bodyPr>
            <a:noAutofit/>
          </a:bodyPr>
          <a:lstStyle/>
          <a:p>
            <a:r>
              <a:rPr lang="en-GB" dirty="0" smtClean="0"/>
              <a:t>Adult social care</a:t>
            </a:r>
          </a:p>
          <a:p>
            <a:r>
              <a:rPr lang="en-GB" dirty="0" smtClean="0"/>
              <a:t>Adult community health</a:t>
            </a:r>
          </a:p>
          <a:p>
            <a:r>
              <a:rPr lang="en-GB" dirty="0" smtClean="0"/>
              <a:t>Some adult acute health</a:t>
            </a:r>
          </a:p>
          <a:p>
            <a:r>
              <a:rPr lang="en-GB" dirty="0" smtClean="0"/>
              <a:t>May also include children's services  </a:t>
            </a:r>
          </a:p>
          <a:p>
            <a:pPr>
              <a:lnSpc>
                <a:spcPct val="160000"/>
              </a:lnSpc>
              <a:buNone/>
            </a:pP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</a:t>
            </a:r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Engagement,    Data sharing,   Workforce,   Financial integration,   Dispute resolution,  Integration Joint Boards,  Delivery,  Liability, Complaints 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924665"/>
          </a:xfrm>
        </p:spPr>
        <p:txBody>
          <a:bodyPr>
            <a:noAutofit/>
          </a:bodyPr>
          <a:lstStyle/>
          <a:p>
            <a:r>
              <a:rPr lang="en-GB" dirty="0" smtClean="0"/>
              <a:t>Healthcare Science size / impact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4</a:t>
            </a:r>
            <a:r>
              <a:rPr lang="en-GB" b="1" baseline="30000" dirty="0" smtClean="0">
                <a:solidFill>
                  <a:srgbClr val="FF0000"/>
                </a:solidFill>
              </a:rPr>
              <a:t>th</a:t>
            </a:r>
            <a:r>
              <a:rPr lang="en-GB" b="1" dirty="0" smtClean="0">
                <a:solidFill>
                  <a:srgbClr val="FF0000"/>
                </a:solidFill>
              </a:rPr>
              <a:t> clinical group, 5% of NHS, 80% of time</a:t>
            </a:r>
          </a:p>
          <a:p>
            <a:r>
              <a:rPr lang="en-GB" dirty="0" smtClean="0"/>
              <a:t>Patient facing components</a:t>
            </a:r>
          </a:p>
          <a:p>
            <a:r>
              <a:rPr lang="en-GB" dirty="0" smtClean="0"/>
              <a:t>Elements at the community interface</a:t>
            </a:r>
          </a:p>
          <a:p>
            <a:r>
              <a:rPr lang="en-GB" dirty="0" smtClean="0"/>
              <a:t>Specialties serving the very population driving service reform (Elderly, LTCs....)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109728" y="2930652"/>
            <a:ext cx="8412480" cy="2962780"/>
            <a:chOff x="256032" y="3104388"/>
            <a:chExt cx="8412480" cy="2962780"/>
          </a:xfrm>
        </p:grpSpPr>
        <p:sp>
          <p:nvSpPr>
            <p:cNvPr id="4" name="Left Brace 3"/>
            <p:cNvSpPr/>
            <p:nvPr/>
          </p:nvSpPr>
          <p:spPr>
            <a:xfrm>
              <a:off x="256032" y="3104388"/>
              <a:ext cx="402336" cy="1216152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60704" y="5113061"/>
              <a:ext cx="760780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Century Gothic" pitchFamily="34" charset="0"/>
                </a:rPr>
                <a:t>Rehabilitation Technology... including wheelchair and special seating services</a:t>
              </a:r>
              <a:endPara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itchFamily="34" charset="0"/>
              </a:endParaRPr>
            </a:p>
          </p:txBody>
        </p:sp>
        <p:cxnSp>
          <p:nvCxnSpPr>
            <p:cNvPr id="7" name="Straight Connector 6"/>
            <p:cNvCxnSpPr>
              <a:stCxn id="4" idx="1"/>
            </p:cNvCxnSpPr>
            <p:nvPr/>
          </p:nvCxnSpPr>
          <p:spPr>
            <a:xfrm>
              <a:off x="256032" y="3712464"/>
              <a:ext cx="0" cy="18196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56032" y="5532120"/>
              <a:ext cx="80467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Harnessing the Health Workforce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600200"/>
            <a:ext cx="8650224" cy="4525963"/>
          </a:xfrm>
        </p:spPr>
        <p:txBody>
          <a:bodyPr/>
          <a:lstStyle/>
          <a:p>
            <a:r>
              <a:rPr lang="en-GB" dirty="0" smtClean="0"/>
              <a:t>Chief Health Professions Officer (Scottish Government policy lead)</a:t>
            </a:r>
          </a:p>
          <a:p>
            <a:r>
              <a:rPr lang="en-GB" dirty="0" smtClean="0"/>
              <a:t>Allied Health Professions &amp; HCS</a:t>
            </a:r>
          </a:p>
          <a:p>
            <a:r>
              <a:rPr lang="en-GB" dirty="0" smtClean="0"/>
              <a:t>Safe Accurate and Effective  2007</a:t>
            </a:r>
          </a:p>
          <a:p>
            <a:r>
              <a:rPr lang="en-GB" dirty="0" smtClean="0"/>
              <a:t>HCS Leads / ‘14-17 National </a:t>
            </a:r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Delivery Plan</a:t>
            </a:r>
          </a:p>
          <a:p>
            <a:r>
              <a:rPr lang="en-GB" dirty="0" smtClean="0"/>
              <a:t>AHP ‘12-15 </a:t>
            </a:r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Delivery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AHP Delivery Plan 2012-15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21410"/>
            <a:ext cx="84888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Century Gothic" pitchFamily="34" charset="0"/>
              </a:rPr>
              <a:t>AHPs as Agents of Change in Health and Social Care – The National Delivery Plan for the Allied Health Professions 2012-2015</a:t>
            </a:r>
            <a:endParaRPr lang="en-GB" sz="3200" i="1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456432"/>
            <a:ext cx="47339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itchFamily="34" charset="0"/>
              </a:rPr>
              <a:t>Networks of AHP Leads</a:t>
            </a:r>
          </a:p>
          <a:p>
            <a:r>
              <a:rPr lang="en-GB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itchFamily="34" charset="0"/>
              </a:rPr>
              <a:t>Performance targets</a:t>
            </a:r>
          </a:p>
          <a:p>
            <a:r>
              <a:rPr lang="en-GB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itchFamily="34" charset="0"/>
              </a:rPr>
              <a:t>Accountability</a:t>
            </a:r>
            <a:endParaRPr lang="en-GB" sz="3200" b="1" dirty="0">
              <a:solidFill>
                <a:schemeClr val="accent6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76" y="1600201"/>
            <a:ext cx="8604504" cy="3063240"/>
          </a:xfrm>
        </p:spPr>
        <p:txBody>
          <a:bodyPr/>
          <a:lstStyle/>
          <a:p>
            <a:r>
              <a:rPr lang="en-GB" dirty="0" smtClean="0"/>
              <a:t>Leadership</a:t>
            </a:r>
          </a:p>
          <a:p>
            <a:r>
              <a:rPr lang="en-GB" dirty="0" smtClean="0"/>
              <a:t>Integrated health and social care teams</a:t>
            </a:r>
          </a:p>
          <a:p>
            <a:r>
              <a:rPr lang="en-GB" dirty="0" smtClean="0"/>
              <a:t>Developing new models of care</a:t>
            </a:r>
          </a:p>
          <a:p>
            <a:r>
              <a:rPr lang="en-GB" dirty="0" smtClean="0"/>
              <a:t>Health outcomes</a:t>
            </a:r>
          </a:p>
          <a:p>
            <a:r>
              <a:rPr lang="en-GB" dirty="0" smtClean="0"/>
              <a:t>Efficiency (£ downturn)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AHP Delivery Plan 2012-15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600200"/>
            <a:ext cx="8650224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Consultation ended late Sept 2014</a:t>
            </a:r>
          </a:p>
          <a:p>
            <a:r>
              <a:rPr lang="en-GB" dirty="0" smtClean="0"/>
              <a:t>Publication expected early 2015</a:t>
            </a:r>
          </a:p>
          <a:p>
            <a:r>
              <a:rPr lang="en-GB" dirty="0" smtClean="0"/>
              <a:t>Healthcare Science Leads – Boards</a:t>
            </a:r>
          </a:p>
          <a:p>
            <a:r>
              <a:rPr lang="en-GB" dirty="0" smtClean="0"/>
              <a:t>HCS Leads network emerging</a:t>
            </a:r>
          </a:p>
          <a:p>
            <a:r>
              <a:rPr lang="en-GB" dirty="0" smtClean="0"/>
              <a:t>HCS Officer Karen Stewart </a:t>
            </a:r>
          </a:p>
          <a:p>
            <a:r>
              <a:rPr lang="en-GB" dirty="0" smtClean="0"/>
              <a:t>Life Sciences Lead – Mike Gray</a:t>
            </a:r>
          </a:p>
          <a:p>
            <a:r>
              <a:rPr lang="en-GB" dirty="0" smtClean="0"/>
              <a:t>Physiology &amp; Physical Sciences leads TBC</a:t>
            </a:r>
          </a:p>
          <a:p>
            <a:r>
              <a:rPr lang="en-GB" dirty="0" smtClean="0"/>
              <a:t>Demand management TBC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HCS Delivery Plan 2014-17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523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Healthcare Science Delivery Plan and linking Rehab Technology to Scottish Government Policy</vt:lpstr>
      <vt:lpstr>Why is this important?</vt:lpstr>
      <vt:lpstr>Integration of Health and Social Care</vt:lpstr>
      <vt:lpstr>Slide 4</vt:lpstr>
      <vt:lpstr>So what!</vt:lpstr>
      <vt:lpstr>Harnessing the Health Workforce</vt:lpstr>
      <vt:lpstr>AHP Delivery Plan 2012-15</vt:lpstr>
      <vt:lpstr>Slide 8</vt:lpstr>
      <vt:lpstr>Slide 9</vt:lpstr>
      <vt:lpstr>Proposals consulted</vt:lpstr>
      <vt:lpstr>Slide 11</vt:lpstr>
      <vt:lpstr>Slide 12</vt:lpstr>
      <vt:lpstr>Slide 13</vt:lpstr>
      <vt:lpstr>Slide 14</vt:lpstr>
      <vt:lpstr>In summary...</vt:lpstr>
    </vt:vector>
  </TitlesOfParts>
  <Company>NHS Education for Scotland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Wright</dc:creator>
  <cp:lastModifiedBy>RobertF</cp:lastModifiedBy>
  <cp:revision>49</cp:revision>
  <dcterms:created xsi:type="dcterms:W3CDTF">2014-02-21T13:30:02Z</dcterms:created>
  <dcterms:modified xsi:type="dcterms:W3CDTF">2014-11-05T11:22:54Z</dcterms:modified>
</cp:coreProperties>
</file>