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Masters/slideMaster17.xml" ContentType="application/vnd.openxmlformats-officedocument.presentationml.slideMaster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6.xml" ContentType="application/vnd.openxmlformats-officedocument.them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14.xml" ContentType="application/vnd.openxmlformats-officedocument.theme+xml"/>
  <Override PartName="/ppt/theme/theme23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21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19.xml" ContentType="application/vnd.openxmlformats-officedocument.them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718" r:id="rId15"/>
    <p:sldMasterId id="2147483720" r:id="rId16"/>
    <p:sldMasterId id="2147483722" r:id="rId17"/>
    <p:sldMasterId id="2147483724" r:id="rId18"/>
    <p:sldMasterId id="2147483726" r:id="rId19"/>
    <p:sldMasterId id="2147483728" r:id="rId20"/>
    <p:sldMasterId id="2147483730" r:id="rId21"/>
    <p:sldMasterId id="2147483775" r:id="rId22"/>
    <p:sldMasterId id="2147483777" r:id="rId23"/>
  </p:sldMasterIdLst>
  <p:notesMasterIdLst>
    <p:notesMasterId r:id="rId38"/>
  </p:notesMasterIdLst>
  <p:sldIdLst>
    <p:sldId id="257" r:id="rId24"/>
    <p:sldId id="326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5" autoAdjust="0"/>
  </p:normalViewPr>
  <p:slideViewPr>
    <p:cSldViewPr>
      <p:cViewPr varScale="1">
        <p:scale>
          <a:sx n="79" d="100"/>
          <a:sy n="79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560AD1-97C0-45EA-9FDC-C4044C243377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01F01D-FD24-4627-A640-42E893267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4375-8CDC-4982-8B08-8F30CABA328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A59E-1CD4-402A-83DE-0A76397CEF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BC02-6A1E-478C-A7C5-A4DA247FD1B2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2229-E37A-4BFA-B4CD-22E82E940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9B0C3-0BDD-4CE2-9BAB-E3A90E50696B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F0944-8D48-4650-943D-1F016831C1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BAB1-5788-4A2E-B24E-1928051CA71D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E4849-97FF-4B43-BF70-78F9131183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3356992"/>
            <a:ext cx="7416582" cy="1008112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416824" cy="150304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99592" y="4437112"/>
            <a:ext cx="7416582" cy="576064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72C6"/>
              </a:buClr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9B3F0-AAA8-4D4E-BFE6-97A05079853F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648F-37F5-4978-A28B-2AFD8AA38C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606E7-52FD-47FF-9563-0B5DB7941463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BA174-6D44-44E3-B016-2AF15F05D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348EE-5DC0-4C78-92EC-0A856CBEAE87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D6470-72FF-4A2F-A05F-826E345A9E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A1D0-11A7-4012-8E2A-4E6792174EDC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1D1E3-3A2C-4869-A127-C29B2023F5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B1F3-46AA-415B-994E-B0A9B3939DB7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48929-FAEF-4002-8EAB-3B337DA19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65E5F-5760-4B5D-ADDB-6A2D37BCDA09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8DB7-0337-43E1-BF61-FB613A3A03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B0E1-43B0-4375-B8AB-3F0B90DC96D4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65F3B-E04D-48B1-BDB4-65759B6266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theme" Target="../theme/theme22.xml"/><Relationship Id="rId4" Type="http://schemas.openxmlformats.org/officeDocument/2006/relationships/image" Target="../media/image5.png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theme" Target="../theme/theme23.xml"/><Relationship Id="rId4" Type="http://schemas.openxmlformats.org/officeDocument/2006/relationships/image" Target="../media/image8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969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86671-39BE-4B59-B9CD-B169A76A1247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D58ADA-8941-4A54-AA01-7FCCE1D394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7" r:id="rId2"/>
    <p:sldLayoutId id="2147483956" r:id="rId3"/>
    <p:sldLayoutId id="2147483955" r:id="rId4"/>
    <p:sldLayoutId id="2147483954" r:id="rId5"/>
    <p:sldLayoutId id="2147483953" r:id="rId6"/>
    <p:sldLayoutId id="2147483952" r:id="rId7"/>
    <p:sldLayoutId id="2147483951" r:id="rId8"/>
    <p:sldLayoutId id="2147483950" r:id="rId9"/>
    <p:sldLayoutId id="2147483949" r:id="rId10"/>
    <p:sldLayoutId id="2147483948" r:id="rId11"/>
    <p:sldLayoutId id="21474839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4548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2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0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868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916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01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F2B11A07-B589-4991-8C85-435810697B71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9D793AE2-BB07-4866-8474-232A731359F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3B1DC7D-7C0A-4040-A930-E740C09ED0BC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4A3215A1-798C-4CF4-8D1E-1352F45FDB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1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DC3AE0A3-0E65-444D-8226-94FF3CF0B0A8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846C8ACB-E933-4923-8186-3FA14098C7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766F64AC-26FA-4615-9219-0FA7F44FCDFB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2522C14D-3723-40C9-AE11-04FCE85100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470EB780-6286-421F-B19A-EF7C9BE94DBB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170A457D-2047-4A32-A423-E8EBD9DDD4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1780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2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52D4ECC1-BE05-43D6-A3BB-DAD5F21BD90A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E7D4BFBD-EE1E-4913-B951-FFE4A4AC7AF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3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42A4E6E-DB04-4B91-A999-A0E4DC7F5F5B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2F6F96ED-417B-4E08-9B83-5214BA8695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13" descr="cover1"/>
          <p:cNvPicPr>
            <a:picLocks noChangeAspect="1" noChangeArrowheads="1"/>
          </p:cNvPicPr>
          <p:nvPr/>
        </p:nvPicPr>
        <p:blipFill>
          <a:blip r:embed="rId2" cstate="print"/>
          <a:srcRect r="6281"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165350"/>
            <a:ext cx="69707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2997200"/>
            <a:ext cx="6264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101381" name="Picture 8" descr="DH 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5918200"/>
            <a:ext cx="18002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2" name="Picture 14" descr="NHS_150dp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333375"/>
            <a:ext cx="885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230313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38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268413"/>
            <a:ext cx="63357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89138"/>
            <a:ext cx="6335713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endParaRPr lang="en-GB" smtClean="0"/>
          </a:p>
        </p:txBody>
      </p:sp>
      <p:pic>
        <p:nvPicPr>
          <p:cNvPr id="103428" name="Picture 5" descr="NH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6863" y="365125"/>
            <a:ext cx="86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9" name="Picture 6" descr="DH logo_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888" y="5926138"/>
            <a:ext cx="18065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11" descr="pag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6213" y="1989138"/>
            <a:ext cx="13477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5876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9972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4068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164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2260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6356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8313" y="1484313"/>
            <a:ext cx="8059737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sz="4400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0452" name="Picture 4" descr="NHS Constitution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Title 5"/>
          <p:cNvSpPr>
            <a:spLocks noGrp="1"/>
          </p:cNvSpPr>
          <p:nvPr>
            <p:ph type="title"/>
          </p:nvPr>
        </p:nvSpPr>
        <p:spPr bwMode="auto">
          <a:xfrm>
            <a:off x="900113" y="1638300"/>
            <a:ext cx="7416800" cy="1503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Any Qualified Provider (AQP)</a:t>
            </a:r>
            <a:br>
              <a:rPr lang="en-GB" smtClean="0"/>
            </a:br>
            <a:r>
              <a:rPr lang="en-GB" smtClean="0"/>
              <a:t>Provider Engagement Event</a:t>
            </a:r>
            <a:br>
              <a:rPr lang="en-GB" smtClean="0"/>
            </a:br>
            <a:r>
              <a:rPr lang="en-GB" smtClean="0"/>
              <a:t>3</a:t>
            </a:r>
            <a:r>
              <a:rPr lang="en-GB" baseline="30000" smtClean="0"/>
              <a:t>rd</a:t>
            </a:r>
            <a:r>
              <a:rPr lang="en-GB" smtClean="0"/>
              <a:t> April 2012 – Birmingham</a:t>
            </a:r>
          </a:p>
        </p:txBody>
      </p:sp>
      <p:sp>
        <p:nvSpPr>
          <p:cNvPr id="205826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05827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900113" y="2349500"/>
            <a:ext cx="7416800" cy="33115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</a:pPr>
            <a:r>
              <a:rPr lang="en-GB" sz="1800" smtClean="0">
                <a:solidFill>
                  <a:srgbClr val="000000"/>
                </a:solidFill>
              </a:rPr>
              <a:t>CCGs will decide if, when and how to use competition to drive up quality, enable innovation and improve services for patients</a:t>
            </a: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</a:pPr>
            <a:endParaRPr lang="en-GB" sz="180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</a:pPr>
            <a:r>
              <a:rPr lang="en-GB" sz="1800" smtClean="0">
                <a:solidFill>
                  <a:srgbClr val="000000"/>
                </a:solidFill>
              </a:rPr>
              <a:t>CCGs will decide those service areas to which patient choice of provider should be extended locally, based on local needs and priorities and informed by engagement with patients and clinicians. </a:t>
            </a:r>
            <a:br>
              <a:rPr lang="en-GB" sz="1800" smtClean="0">
                <a:solidFill>
                  <a:srgbClr val="000000"/>
                </a:solidFill>
              </a:rPr>
            </a:br>
            <a:endParaRPr lang="en-GB" sz="180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</a:pPr>
            <a:r>
              <a:rPr lang="en-GB" sz="1800" smtClean="0">
                <a:solidFill>
                  <a:srgbClr val="000000"/>
                </a:solidFill>
              </a:rPr>
              <a:t>CCGs will have to demonstrate the rationale for their decisions in terms of patient benefits, act transparently, and manage any actual or perceived conflicts of interest. </a:t>
            </a:r>
            <a:r>
              <a:rPr lang="en-GB" sz="1600" smtClean="0">
                <a:solidFill>
                  <a:srgbClr val="000000"/>
                </a:solidFill>
              </a:rPr>
              <a:t/>
            </a:r>
            <a:br>
              <a:rPr lang="en-GB" sz="1600" smtClean="0">
                <a:solidFill>
                  <a:srgbClr val="000000"/>
                </a:solidFill>
              </a:rPr>
            </a:br>
            <a:endParaRPr lang="en-GB" sz="1600" smtClean="0">
              <a:solidFill>
                <a:srgbClr val="000000"/>
              </a:solidFill>
            </a:endParaRPr>
          </a:p>
        </p:txBody>
      </p:sp>
      <p:sp>
        <p:nvSpPr>
          <p:cNvPr id="215042" name="Title 5"/>
          <p:cNvSpPr>
            <a:spLocks noGrp="1"/>
          </p:cNvSpPr>
          <p:nvPr>
            <p:ph type="title"/>
          </p:nvPr>
        </p:nvSpPr>
        <p:spPr bwMode="auto">
          <a:xfrm>
            <a:off x="611188" y="1125538"/>
            <a:ext cx="7777162" cy="7096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smtClean="0"/>
              <a:t>Patient Choice of AQP from 2013/2014</a:t>
            </a:r>
          </a:p>
        </p:txBody>
      </p:sp>
      <p:sp>
        <p:nvSpPr>
          <p:cNvPr id="215043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5044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Title 5"/>
          <p:cNvSpPr>
            <a:spLocks noGrp="1"/>
          </p:cNvSpPr>
          <p:nvPr>
            <p:ph type="title"/>
          </p:nvPr>
        </p:nvSpPr>
        <p:spPr bwMode="auto">
          <a:xfrm>
            <a:off x="900113" y="908050"/>
            <a:ext cx="7416800" cy="1503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AQP Map for Wheelchairs</a:t>
            </a:r>
          </a:p>
        </p:txBody>
      </p:sp>
      <p:sp>
        <p:nvSpPr>
          <p:cNvPr id="216066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6067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557338"/>
            <a:ext cx="5472113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2205038"/>
            <a:ext cx="7416800" cy="295275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NHS Surrey				NHS Sussex	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NHS South West Cluster			NHS Cornwall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Bedfordshire &amp; Luton PCT Cluster		West Mercia Cluster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Norfolk &amp; Waveney PCT Cluster		Arden Cluster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Birmingham &amp; Solihull Cluster			Black Country Cluster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Outer NE London Cluster			NHS Gloucester	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North Central London Cluster		 	NHS SE London Cluster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NHS East &amp; City PCT Cluster		 	Hull PCT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NHS North Yorkshire &amp; York Cluster		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Bath &amp; NE Somerset Wiltshire PCT Cluster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GB" sz="1600" dirty="0" smtClean="0"/>
              <a:t>Cheshire, Wirral &amp; Warrington PCT Cluster</a:t>
            </a:r>
            <a:endParaRPr lang="en-GB" sz="1800" dirty="0" smtClean="0"/>
          </a:p>
        </p:txBody>
      </p:sp>
      <p:sp>
        <p:nvSpPr>
          <p:cNvPr id="217090" name="Title 5"/>
          <p:cNvSpPr>
            <a:spLocks noGrp="1"/>
          </p:cNvSpPr>
          <p:nvPr>
            <p:ph type="title"/>
          </p:nvPr>
        </p:nvSpPr>
        <p:spPr bwMode="auto">
          <a:xfrm>
            <a:off x="900113" y="981075"/>
            <a:ext cx="7416800" cy="1503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PCT Clusters seeking to deliver AQP for Wheelchairs</a:t>
            </a:r>
          </a:p>
        </p:txBody>
      </p:sp>
      <p:sp>
        <p:nvSpPr>
          <p:cNvPr id="217091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7092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1557338"/>
            <a:ext cx="7416800" cy="4032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18114" name="Title 5"/>
          <p:cNvSpPr>
            <a:spLocks noGrp="1"/>
          </p:cNvSpPr>
          <p:nvPr>
            <p:ph type="title"/>
          </p:nvPr>
        </p:nvSpPr>
        <p:spPr bwMode="auto">
          <a:xfrm>
            <a:off x="900113" y="981075"/>
            <a:ext cx="7416800" cy="1503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The Vision</a:t>
            </a:r>
          </a:p>
        </p:txBody>
      </p:sp>
      <p:sp>
        <p:nvSpPr>
          <p:cNvPr id="218115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8116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8117" name="Picture 2" descr="AQP WS Mo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484313"/>
            <a:ext cx="76327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4292600"/>
            <a:ext cx="7416800" cy="8651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Barry Day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NHS Midlands and East AQP QCE Lead</a:t>
            </a:r>
            <a:endParaRPr lang="en-GB" dirty="0"/>
          </a:p>
        </p:txBody>
      </p:sp>
      <p:sp>
        <p:nvSpPr>
          <p:cNvPr id="219138" name="Title 5"/>
          <p:cNvSpPr>
            <a:spLocks noGrp="1"/>
          </p:cNvSpPr>
          <p:nvPr>
            <p:ph type="title"/>
          </p:nvPr>
        </p:nvSpPr>
        <p:spPr bwMode="auto">
          <a:xfrm>
            <a:off x="900113" y="981075"/>
            <a:ext cx="7416800" cy="1503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Any Qualified Provider (AQP)</a:t>
            </a:r>
            <a:br>
              <a:rPr lang="en-GB" smtClean="0"/>
            </a:br>
            <a:r>
              <a:rPr lang="en-GB" smtClean="0"/>
              <a:t>Provider Engagement Event</a:t>
            </a:r>
            <a:br>
              <a:rPr lang="en-GB" smtClean="0"/>
            </a:br>
            <a:r>
              <a:rPr lang="en-GB" smtClean="0"/>
              <a:t>3</a:t>
            </a:r>
            <a:r>
              <a:rPr lang="en-GB" baseline="30000" smtClean="0"/>
              <a:t>rd</a:t>
            </a:r>
            <a:r>
              <a:rPr lang="en-GB" smtClean="0"/>
              <a:t> April 2012 – Birmingham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Thank you and enjoy the day!</a:t>
            </a:r>
          </a:p>
        </p:txBody>
      </p:sp>
      <p:sp>
        <p:nvSpPr>
          <p:cNvPr id="219139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9140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4292600"/>
            <a:ext cx="7416800" cy="8651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Barry Day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NHS Midlands and East AQP QCE Lead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00113" y="1638300"/>
            <a:ext cx="7416800" cy="15033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Any Qualified Provider (AQP)</a:t>
            </a:r>
            <a:br>
              <a:rPr lang="en-GB" dirty="0" smtClean="0"/>
            </a:br>
            <a:r>
              <a:rPr lang="en-GB" dirty="0" smtClean="0"/>
              <a:t>Provider Engagement Event</a:t>
            </a:r>
            <a:br>
              <a:rPr lang="en-GB" dirty="0" smtClean="0"/>
            </a:b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April 2012 – Birmingham</a:t>
            </a:r>
            <a:endParaRPr lang="en-GB" dirty="0"/>
          </a:p>
        </p:txBody>
      </p:sp>
      <p:sp>
        <p:nvSpPr>
          <p:cNvPr id="206851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06852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99592" y="1988840"/>
            <a:ext cx="7416582" cy="2592288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Introduction to the day		-	Barry Day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AQP Strategic Overview	- 	Annabelle Walker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The Commissioner Perspective	-	Sohaib Khalid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Some Provider Perspective	-	Alan Norton &amp; Krys Jervis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National Qualification Process	-	Mark Lambert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Panel Q&amp;A			-	All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QCE Process and Timescales	-	Barry Day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Breakout Sessions		-	All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Conclusion			-	Barry Day</a:t>
            </a:r>
          </a:p>
          <a:p>
            <a:pPr lvl="8">
              <a:defRPr/>
            </a:pPr>
            <a:endParaRPr lang="en-GB" dirty="0"/>
          </a:p>
        </p:txBody>
      </p:sp>
      <p:sp>
        <p:nvSpPr>
          <p:cNvPr id="207874" name="Title 5"/>
          <p:cNvSpPr>
            <a:spLocks noGrp="1"/>
          </p:cNvSpPr>
          <p:nvPr>
            <p:ph type="title"/>
          </p:nvPr>
        </p:nvSpPr>
        <p:spPr bwMode="auto">
          <a:xfrm>
            <a:off x="900113" y="1125538"/>
            <a:ext cx="7416800" cy="1501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Agenda</a:t>
            </a:r>
          </a:p>
        </p:txBody>
      </p:sp>
      <p:sp>
        <p:nvSpPr>
          <p:cNvPr id="207875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07876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2276475"/>
            <a:ext cx="7416800" cy="2881313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One of a series of events working with and engaging with provider partners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To give providers and commissioners a chance to network and engage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latin typeface="Arial" charset="0"/>
              </a:rPr>
              <a:t>Provide providers with information about the wider policy decisions currently under discussion</a:t>
            </a:r>
            <a:endParaRPr lang="en-GB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To deepen the understanding of AQP with and for provider partners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Answer some questions about the process</a:t>
            </a:r>
            <a:endParaRPr lang="en-GB" dirty="0"/>
          </a:p>
        </p:txBody>
      </p:sp>
      <p:sp>
        <p:nvSpPr>
          <p:cNvPr id="208898" name="Title 5"/>
          <p:cNvSpPr>
            <a:spLocks noGrp="1"/>
          </p:cNvSpPr>
          <p:nvPr>
            <p:ph type="title"/>
          </p:nvPr>
        </p:nvSpPr>
        <p:spPr bwMode="auto">
          <a:xfrm>
            <a:off x="827088" y="1125538"/>
            <a:ext cx="7416800" cy="854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Why are we here today ?</a:t>
            </a:r>
          </a:p>
        </p:txBody>
      </p:sp>
      <p:sp>
        <p:nvSpPr>
          <p:cNvPr id="208899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08900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08625" y="3068638"/>
            <a:ext cx="3348038" cy="50482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 smtClean="0"/>
              <a:t>No “one size fits all”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 smtClean="0"/>
              <a:t>Commissioners decide</a:t>
            </a:r>
            <a:endParaRPr lang="en-GB" sz="1200" dirty="0"/>
          </a:p>
        </p:txBody>
      </p:sp>
      <p:sp>
        <p:nvSpPr>
          <p:cNvPr id="209922" name="Title 5"/>
          <p:cNvSpPr>
            <a:spLocks noGrp="1"/>
          </p:cNvSpPr>
          <p:nvPr>
            <p:ph type="title"/>
          </p:nvPr>
        </p:nvSpPr>
        <p:spPr bwMode="auto">
          <a:xfrm>
            <a:off x="900113" y="981075"/>
            <a:ext cx="7416800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000" smtClean="0"/>
              <a:t>Patient Choice of AQP in Context – Competition and Procurement</a:t>
            </a:r>
          </a:p>
        </p:txBody>
      </p:sp>
      <p:sp>
        <p:nvSpPr>
          <p:cNvPr id="209923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09924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925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t="5150"/>
          <a:stretch>
            <a:fillRect/>
          </a:stretch>
        </p:blipFill>
        <p:spPr bwMode="auto">
          <a:xfrm>
            <a:off x="179388" y="1773238"/>
            <a:ext cx="5545137" cy="4060825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pic>
        <p:nvPicPr>
          <p:cNvPr id="209926" name="Picture 4"/>
          <p:cNvPicPr>
            <a:picLocks noChangeAspect="1" noChangeArrowheads="1"/>
          </p:cNvPicPr>
          <p:nvPr/>
        </p:nvPicPr>
        <p:blipFill>
          <a:blip r:embed="rId3" cstate="print"/>
          <a:srcRect t="5150"/>
          <a:stretch>
            <a:fillRect/>
          </a:stretch>
        </p:blipFill>
        <p:spPr bwMode="auto">
          <a:xfrm>
            <a:off x="611188" y="1579563"/>
            <a:ext cx="496887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1844675"/>
            <a:ext cx="7416800" cy="3313113"/>
          </a:xfrm>
        </p:spPr>
        <p:txBody>
          <a:bodyPr/>
          <a:lstStyle/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b="1" dirty="0" smtClean="0"/>
              <a:t>It empowers patients &amp; drives up quality …</a:t>
            </a:r>
            <a:r>
              <a:rPr lang="en-GB" sz="1400" dirty="0" smtClean="0"/>
              <a:t> 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endParaRPr lang="en-GB" sz="1400" dirty="0" smtClean="0"/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Evidence shows that giving patients greater control, enabling them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to access the best providers for their needs &amp; wants, can improve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outcomes, responsiveness &amp; value for money;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endParaRPr lang="en-GB" sz="1400" dirty="0" smtClean="0"/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Evidence from the UK &amp; internationally “</a:t>
            </a:r>
            <a:r>
              <a:rPr lang="en-GB" sz="1400" i="1" dirty="0" smtClean="0"/>
              <a:t>suggests that quality based competition with prices fixed by a regulator can be beneficial, producing higher quality care at the same cost on average and, importantly, not leading to increased inequity in access</a:t>
            </a:r>
            <a:r>
              <a:rPr lang="en-GB" sz="1400" dirty="0" smtClean="0"/>
              <a:t>.”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endParaRPr lang="en-GB" sz="1400" dirty="0" smtClean="0"/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OHE report on </a:t>
            </a:r>
            <a:r>
              <a:rPr lang="en-GB" sz="1400" i="1" dirty="0" smtClean="0"/>
              <a:t>Competition in the NHS </a:t>
            </a:r>
            <a:r>
              <a:rPr lang="en-GB" sz="1400" dirty="0" smtClean="0"/>
              <a:t>therefore</a:t>
            </a:r>
            <a:r>
              <a:rPr lang="en-GB" sz="1400" i="1" dirty="0" smtClean="0"/>
              <a:t> </a:t>
            </a:r>
            <a:r>
              <a:rPr lang="en-GB" sz="1400" dirty="0" smtClean="0"/>
              <a:t>recommended commissioners consider using patient choice of AQP where this could be expected to be beneficial and feasible in the local health economy</a:t>
            </a:r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endParaRPr lang="en-GB" sz="1400" dirty="0" smtClean="0"/>
          </a:p>
          <a:p>
            <a:pPr marL="174625" indent="-174625" algn="l" fontAlgn="auto">
              <a:spcBef>
                <a:spcPct val="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1400" dirty="0" smtClean="0"/>
              <a:t>The NHS Future Forum supported the concept of patient choice of Any Qualified Provider, and we are implementing AQP as recommended– </a:t>
            </a:r>
            <a:r>
              <a:rPr lang="en-GB" sz="1400" dirty="0" err="1" smtClean="0"/>
              <a:t>ie</a:t>
            </a:r>
            <a:r>
              <a:rPr lang="en-GB" sz="1400" dirty="0" smtClean="0"/>
              <a:t>, “in a phased </a:t>
            </a:r>
            <a:r>
              <a:rPr lang="en-GB" sz="1600" dirty="0" smtClean="0"/>
              <a:t>way”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10946" name="Title 5"/>
          <p:cNvSpPr>
            <a:spLocks noGrp="1"/>
          </p:cNvSpPr>
          <p:nvPr>
            <p:ph type="title"/>
          </p:nvPr>
        </p:nvSpPr>
        <p:spPr bwMode="auto">
          <a:xfrm>
            <a:off x="900113" y="1052513"/>
            <a:ext cx="7416800" cy="782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Why patient choice of AQP ?</a:t>
            </a:r>
          </a:p>
        </p:txBody>
      </p:sp>
      <p:sp>
        <p:nvSpPr>
          <p:cNvPr id="210947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0948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Title 5"/>
          <p:cNvSpPr>
            <a:spLocks noGrp="1"/>
          </p:cNvSpPr>
          <p:nvPr>
            <p:ph type="title"/>
          </p:nvPr>
        </p:nvSpPr>
        <p:spPr bwMode="auto">
          <a:xfrm>
            <a:off x="900113" y="1125538"/>
            <a:ext cx="7416800" cy="790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Why Patient Choice of AQP ?</a:t>
            </a:r>
          </a:p>
        </p:txBody>
      </p:sp>
      <p:sp>
        <p:nvSpPr>
          <p:cNvPr id="211970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1971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Grp="1" noChangeArrowheads="1"/>
          </p:cNvSpPr>
          <p:nvPr>
            <p:ph type="body" sz="quarter" idx="12"/>
          </p:nvPr>
        </p:nvSpPr>
        <p:spPr>
          <a:xfrm>
            <a:off x="900113" y="1844675"/>
            <a:ext cx="7416800" cy="3313113"/>
          </a:xfrm>
        </p:spPr>
        <p:txBody>
          <a:bodyPr/>
          <a:lstStyle/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buFontTx/>
              <a:buNone/>
              <a:defRPr/>
            </a:pPr>
            <a:r>
              <a:rPr lang="en-GB" sz="2600" b="1" dirty="0"/>
              <a:t>It enables providers …</a:t>
            </a:r>
            <a:r>
              <a:rPr lang="en-GB" sz="2600" dirty="0"/>
              <a:t> </a:t>
            </a:r>
          </a:p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2600" dirty="0"/>
              <a:t> To spread innovative/best practice</a:t>
            </a:r>
          </a:p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2600" dirty="0"/>
              <a:t> To compete fairly on quality </a:t>
            </a:r>
          </a:p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2600" dirty="0"/>
              <a:t> To expand catchments</a:t>
            </a:r>
          </a:p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defRPr/>
            </a:pPr>
            <a:r>
              <a:rPr lang="en-GB" sz="2600" dirty="0"/>
              <a:t> To enter the market </a:t>
            </a:r>
          </a:p>
          <a:p>
            <a:pPr marL="0" indent="0" algn="l" fontAlgn="auto">
              <a:spcBef>
                <a:spcPct val="50000"/>
              </a:spcBef>
              <a:spcAft>
                <a:spcPts val="0"/>
              </a:spcAft>
              <a:buClr>
                <a:srgbClr val="339966"/>
              </a:buClr>
              <a:buFontTx/>
              <a:buNone/>
              <a:defRPr/>
            </a:pPr>
            <a:r>
              <a:rPr lang="en-GB" sz="2600" b="1" dirty="0"/>
              <a:t>It supports diversity of provision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2060575"/>
            <a:ext cx="7416800" cy="3384550"/>
          </a:xfrm>
        </p:spPr>
        <p:txBody>
          <a:bodyPr/>
          <a:lstStyle/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When a service is opened up to choice of ‘any qualified provider’, patients can choose from a range of providers all of whom meet NHS standards and price. </a:t>
            </a: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Prices paid to providers will be determined in advance by commissioners. Either national tariff where it applies, or a locally agreed price. There is NO competition on price.</a:t>
            </a: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Patients will choose based on quality and individual preferences and money will follow patients’ choices.</a:t>
            </a: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Providers must pass a standard qualification process to ensure they meet the appropriate quality standards.</a:t>
            </a:r>
            <a:endParaRPr lang="en-US" sz="18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12994" name="Title 5"/>
          <p:cNvSpPr>
            <a:spLocks noGrp="1"/>
          </p:cNvSpPr>
          <p:nvPr>
            <p:ph type="title"/>
          </p:nvPr>
        </p:nvSpPr>
        <p:spPr bwMode="auto">
          <a:xfrm>
            <a:off x="900113" y="1125538"/>
            <a:ext cx="7416800" cy="7191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What is Patient Choice of AQP ?</a:t>
            </a:r>
          </a:p>
        </p:txBody>
      </p:sp>
      <p:sp>
        <p:nvSpPr>
          <p:cNvPr id="212995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2996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00113" y="1844675"/>
            <a:ext cx="7416800" cy="3313113"/>
          </a:xfrm>
        </p:spPr>
        <p:txBody>
          <a:bodyPr/>
          <a:lstStyle/>
          <a:p>
            <a:pPr marL="174625" indent="-174625" algn="l" eaLnBrk="0" hangingPunct="0">
              <a:spcBef>
                <a:spcPct val="5000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PCT clusters are required to deliver their published AQP commitments for 2012/13 </a:t>
            </a:r>
            <a:br>
              <a:rPr lang="en-GB" sz="1800" dirty="0" smtClean="0">
                <a:solidFill>
                  <a:srgbClr val="000000"/>
                </a:solidFill>
              </a:rPr>
            </a:br>
            <a:endParaRPr lang="en-GB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PCTs have selected at least three services to procure through an AQP route – DH asked for CCGs to be involved in the selection of these services. </a:t>
            </a:r>
            <a:br>
              <a:rPr lang="en-GB" sz="1800" dirty="0" smtClean="0">
                <a:solidFill>
                  <a:srgbClr val="000000"/>
                </a:solidFill>
              </a:rPr>
            </a:br>
            <a:endParaRPr lang="en-GB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The implementation of AQP in these services is now underway, with the first services already advertised on NHS Supply2Health. </a:t>
            </a:r>
            <a:br>
              <a:rPr lang="en-GB" sz="1800" dirty="0" smtClean="0">
                <a:solidFill>
                  <a:srgbClr val="000000"/>
                </a:solidFill>
              </a:rPr>
            </a:br>
            <a:endParaRPr lang="en-GB" sz="1800" dirty="0" smtClean="0">
              <a:solidFill>
                <a:srgbClr val="000000"/>
              </a:solidFill>
            </a:endParaRPr>
          </a:p>
          <a:p>
            <a:pPr marL="174625" indent="-174625" algn="l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DH will be undertaking an evaluation of this phase of AQP in 2012/13 in order to inform the commissioning decisions that CCGs will be making for 2013/14.</a:t>
            </a:r>
            <a:endParaRPr lang="en-GB" sz="1800" b="1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14018" name="Title 5"/>
          <p:cNvSpPr>
            <a:spLocks noGrp="1"/>
          </p:cNvSpPr>
          <p:nvPr>
            <p:ph type="title"/>
          </p:nvPr>
        </p:nvSpPr>
        <p:spPr bwMode="auto">
          <a:xfrm>
            <a:off x="900113" y="1125538"/>
            <a:ext cx="7416800" cy="7096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smtClean="0"/>
              <a:t>Patient Choice of AQP in 2012/2013</a:t>
            </a:r>
          </a:p>
        </p:txBody>
      </p:sp>
      <p:sp>
        <p:nvSpPr>
          <p:cNvPr id="214019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214020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 - MASTER - Extending Patient Choice of Any Qualified Provi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3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4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5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6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7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0 - MASTER - Extending Patient Choice of Any Qualified Provider</Template>
  <TotalTime>1</TotalTime>
  <Words>811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23</vt:i4>
      </vt:variant>
      <vt:variant>
        <vt:lpstr>Slide Titles</vt:lpstr>
      </vt:variant>
      <vt:variant>
        <vt:i4>14</vt:i4>
      </vt:variant>
    </vt:vector>
  </HeadingPairs>
  <TitlesOfParts>
    <vt:vector size="51" baseType="lpstr">
      <vt:lpstr>Calibri</vt:lpstr>
      <vt:lpstr>Arial</vt:lpstr>
      <vt:lpstr>Book Antiqua</vt:lpstr>
      <vt:lpstr>Century Gothic</vt:lpstr>
      <vt:lpstr>ＭＳ Ｐゴシック</vt:lpstr>
      <vt:lpstr>ArialMT</vt:lpstr>
      <vt:lpstr>Times New Roman</vt:lpstr>
      <vt:lpstr>Wingdings</vt:lpstr>
      <vt:lpstr>Gill Sans</vt:lpstr>
      <vt:lpstr>Helvetica</vt:lpstr>
      <vt:lpstr>Cambria</vt:lpstr>
      <vt:lpstr>Vani</vt:lpstr>
      <vt:lpstr>Arial Unicode MS</vt:lpstr>
      <vt:lpstr>Times</vt:lpstr>
      <vt:lpstr>0 - MASTER - Extending Patient Choice of Any Qualified Provider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1_Apothecary</vt:lpstr>
      <vt:lpstr>2_Apothecary</vt:lpstr>
      <vt:lpstr>3_Apothecary</vt:lpstr>
      <vt:lpstr>4_Apothecary</vt:lpstr>
      <vt:lpstr>5_Apothecary</vt:lpstr>
      <vt:lpstr>6_Apothecary</vt:lpstr>
      <vt:lpstr>7_Apothecary</vt:lpstr>
      <vt:lpstr>1_Custom Design</vt:lpstr>
      <vt:lpstr>2_Custom Design</vt:lpstr>
      <vt:lpstr>Any Qualified Provider (AQP) Provider Engagement Event 3rd April 2012 – Birmingham</vt:lpstr>
      <vt:lpstr>Any Qualified Provider (AQP) Provider Engagement Event 3rd April 2012 – Birmingham</vt:lpstr>
      <vt:lpstr>Agenda</vt:lpstr>
      <vt:lpstr>Why are we here today ?</vt:lpstr>
      <vt:lpstr>Patient Choice of AQP in Context – Competition and Procurement</vt:lpstr>
      <vt:lpstr>Why patient choice of AQP ?</vt:lpstr>
      <vt:lpstr>Why Patient Choice of AQP ?</vt:lpstr>
      <vt:lpstr>What is Patient Choice of AQP ?</vt:lpstr>
      <vt:lpstr>Patient Choice of AQP in 2012/2013</vt:lpstr>
      <vt:lpstr>Patient Choice of AQP from 2013/2014</vt:lpstr>
      <vt:lpstr>AQP Map for Wheelchairs</vt:lpstr>
      <vt:lpstr>PCT Clusters seeking to deliver AQP for Wheelchairs</vt:lpstr>
      <vt:lpstr>The Vision</vt:lpstr>
      <vt:lpstr>Any Qualified Provider (AQP) Provider Engagement Event 3rd April 2012 – Birmingham  Thank you and enjoy the day!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 Qualified Provider (AQP) Provider Engagement Event 3rd April 2012 – Birmingham</dc:title>
  <dc:creator>James Foy</dc:creator>
  <cp:lastModifiedBy>James Foy</cp:lastModifiedBy>
  <cp:revision>1</cp:revision>
  <dcterms:created xsi:type="dcterms:W3CDTF">2012-04-23T19:00:55Z</dcterms:created>
  <dcterms:modified xsi:type="dcterms:W3CDTF">2012-04-23T19:02:14Z</dcterms:modified>
</cp:coreProperties>
</file>