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theme/theme18.xml" ContentType="application/vnd.openxmlformats-officedocument.theme+xml"/>
  <Override PartName="/ppt/slideLayouts/slideLayout13.xml" ContentType="application/vnd.openxmlformats-officedocument.presentationml.slideLayout+xml"/>
  <Override PartName="/ppt/theme/theme29.xml" ContentType="application/vnd.openxmlformats-officedocument.theme+xml"/>
  <Override PartName="/ppt/slideLayouts/slideLayout24.xml" ContentType="application/vnd.openxmlformats-officedocument.presentationml.slideLayout+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heme/theme36.xml" ContentType="application/vnd.openxmlformats-officedocument.theme+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theme/theme19.xml" ContentType="application/vnd.openxmlformats-officedocument.theme+xml"/>
  <Override PartName="/ppt/slideLayouts/slideLayout14.xml" ContentType="application/vnd.openxmlformats-officedocument.presentationml.slideLayout+xml"/>
  <Override PartName="/ppt/theme/theme37.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Masters/slideMaster32.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theme/theme17.xml" ContentType="application/vnd.openxmlformats-officedocument.theme+xml"/>
  <Override PartName="/ppt/slideLayouts/slideLayout12.xml" ContentType="application/vnd.openxmlformats-officedocument.presentationml.slideLayout+xml"/>
  <Override PartName="/ppt/theme/theme26.xml" ContentType="application/vnd.openxmlformats-officedocument.theme+xml"/>
  <Override PartName="/ppt/slideLayouts/slideLayout21.xml" ContentType="application/vnd.openxmlformats-officedocument.presentationml.slideLayout+xml"/>
  <Override PartName="/ppt/theme/theme35.xml" ContentType="application/vnd.openxmlformats-officedocument.them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Masters/slideMaster30.xml" ContentType="application/vnd.openxmlformats-officedocument.presentationml.slideMaster+xml"/>
  <Override PartName="/ppt/theme/theme15.xml" ContentType="application/vnd.openxmlformats-officedocument.theme+xml"/>
  <Override PartName="/ppt/slideLayouts/slideLayout10.xml" ContentType="application/vnd.openxmlformats-officedocument.presentationml.slideLayout+xml"/>
  <Override PartName="/ppt/theme/theme24.xml" ContentType="application/vnd.openxmlformats-officedocument.theme+xml"/>
  <Override PartName="/ppt/theme/theme33.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theme/theme31.xml" ContentType="application/vnd.openxmlformats-officedocument.theme+xml"/>
  <Override PartName="/ppt/theme/theme40.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theme/theme38.xml" ContentType="application/vnd.openxmlformats-officedocument.them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theme/theme16.xml" ContentType="application/vnd.openxmlformats-officedocument.theme+xml"/>
  <Override PartName="/ppt/slideLayouts/slideLayout11.xml" ContentType="application/vnd.openxmlformats-officedocument.presentationml.slideLayout+xml"/>
  <Override PartName="/ppt/theme/theme27.xml" ContentType="application/vnd.openxmlformats-officedocument.them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39.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20" r:id="rId2"/>
    <p:sldMasterId id="2147483722" r:id="rId3"/>
    <p:sldMasterId id="2147483724" r:id="rId4"/>
    <p:sldMasterId id="2147483726" r:id="rId5"/>
    <p:sldMasterId id="2147483728" r:id="rId6"/>
    <p:sldMasterId id="2147483730" r:id="rId7"/>
    <p:sldMasterId id="2147483775" r:id="rId8"/>
    <p:sldMasterId id="2147483777" r:id="rId9"/>
    <p:sldMasterId id="2147483786" r:id="rId10"/>
    <p:sldMasterId id="2147483788" r:id="rId11"/>
    <p:sldMasterId id="2147483790" r:id="rId12"/>
    <p:sldMasterId id="2147483792" r:id="rId13"/>
    <p:sldMasterId id="2147483794" r:id="rId14"/>
    <p:sldMasterId id="2147483796" r:id="rId15"/>
    <p:sldMasterId id="2147483798" r:id="rId16"/>
    <p:sldMasterId id="2147483800" r:id="rId17"/>
    <p:sldMasterId id="2147483802" r:id="rId18"/>
    <p:sldMasterId id="2147483804" r:id="rId19"/>
    <p:sldMasterId id="2147483806" r:id="rId20"/>
    <p:sldMasterId id="2147483808" r:id="rId21"/>
    <p:sldMasterId id="2147483810" r:id="rId22"/>
    <p:sldMasterId id="2147483812" r:id="rId23"/>
    <p:sldMasterId id="2147483814" r:id="rId24"/>
    <p:sldMasterId id="2147483816" r:id="rId25"/>
    <p:sldMasterId id="2147483818" r:id="rId26"/>
    <p:sldMasterId id="2147483820" r:id="rId27"/>
    <p:sldMasterId id="2147483822" r:id="rId28"/>
    <p:sldMasterId id="2147483824" r:id="rId29"/>
    <p:sldMasterId id="2147483826" r:id="rId30"/>
    <p:sldMasterId id="2147483828" r:id="rId31"/>
    <p:sldMasterId id="2147483830" r:id="rId32"/>
    <p:sldMasterId id="2147483832" r:id="rId33"/>
    <p:sldMasterId id="2147483834" r:id="rId34"/>
    <p:sldMasterId id="2147483836" r:id="rId35"/>
    <p:sldMasterId id="2147483838" r:id="rId36"/>
    <p:sldMasterId id="2147483840" r:id="rId37"/>
    <p:sldMasterId id="2147483842" r:id="rId38"/>
    <p:sldMasterId id="2147483844" r:id="rId39"/>
    <p:sldMasterId id="2147483846" r:id="rId40"/>
  </p:sldMasterIdLst>
  <p:notesMasterIdLst>
    <p:notesMasterId r:id="rId72"/>
  </p:notesMasterIdLst>
  <p:sldIdLst>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5" autoAdjust="0"/>
  </p:normalViewPr>
  <p:slideViewPr>
    <p:cSldViewPr>
      <p:cViewPr varScale="1">
        <p:scale>
          <a:sx n="85" d="100"/>
          <a:sy n="85" d="100"/>
        </p:scale>
        <p:origin x="-111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slide" Target="slides/slide15.xml"/><Relationship Id="rId63" Type="http://schemas.openxmlformats.org/officeDocument/2006/relationships/slide" Target="slides/slide23.xml"/><Relationship Id="rId68" Type="http://schemas.openxmlformats.org/officeDocument/2006/relationships/slide" Target="slides/slide2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61"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CFF7CAE-CB77-400C-A168-973780844A06}" type="datetimeFigureOut">
              <a:rPr lang="en-GB"/>
              <a:pPr>
                <a:defRPr/>
              </a:pPr>
              <a:t>23/04/2012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561C850-8861-4E10-A03D-3653A91E85A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C2D905-BE2A-4C86-8397-5BB018490774}" type="slidenum">
              <a:rPr lang="en-GB">
                <a:solidFill>
                  <a:srgbClr val="000000"/>
                </a:solidFill>
              </a:rPr>
              <a:pPr fontAlgn="base">
                <a:spcBef>
                  <a:spcPct val="0"/>
                </a:spcBef>
                <a:spcAft>
                  <a:spcPct val="0"/>
                </a:spcAft>
              </a:pPr>
              <a:t>1</a:t>
            </a:fld>
            <a:endParaRPr lang="en-GB">
              <a:solidFill>
                <a:srgbClr val="000000"/>
              </a:solidFill>
            </a:endParaRPr>
          </a:p>
        </p:txBody>
      </p:sp>
      <p:sp>
        <p:nvSpPr>
          <p:cNvPr id="297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z="16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F9FD33-2DBC-4907-9E3D-B83E6BBE3DB2}" type="slidenum">
              <a:rPr lang="en-GB">
                <a:solidFill>
                  <a:srgbClr val="000000"/>
                </a:solidFill>
              </a:rPr>
              <a:pPr fontAlgn="base">
                <a:spcBef>
                  <a:spcPct val="0"/>
                </a:spcBef>
                <a:spcAft>
                  <a:spcPct val="0"/>
                </a:spcAft>
              </a:pPr>
              <a:t>2</a:t>
            </a:fld>
            <a:endParaRPr lang="en-GB">
              <a:solidFill>
                <a:srgbClr val="000000"/>
              </a:solidFill>
            </a:endParaRPr>
          </a:p>
        </p:txBody>
      </p:sp>
      <p:sp>
        <p:nvSpPr>
          <p:cNvPr id="301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1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4CD636-4B2B-4E16-8E7B-8C373C17E993}" type="slidenum">
              <a:rPr lang="en-GB">
                <a:solidFill>
                  <a:srgbClr val="000000"/>
                </a:solidFill>
              </a:rPr>
              <a:pPr fontAlgn="base">
                <a:spcBef>
                  <a:spcPct val="0"/>
                </a:spcBef>
                <a:spcAft>
                  <a:spcPct val="0"/>
                </a:spcAft>
              </a:pPr>
              <a:t>3</a:t>
            </a:fld>
            <a:endParaRPr lang="en-GB">
              <a:solidFill>
                <a:srgbClr val="000000"/>
              </a:solidFill>
            </a:endParaRPr>
          </a:p>
        </p:txBody>
      </p:sp>
      <p:sp>
        <p:nvSpPr>
          <p:cNvPr id="304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8EB961-3C16-4946-91B1-96C9AE523982}" type="slidenum">
              <a:rPr lang="en-GB">
                <a:solidFill>
                  <a:srgbClr val="000000"/>
                </a:solidFill>
              </a:rPr>
              <a:pPr fontAlgn="base">
                <a:spcBef>
                  <a:spcPct val="0"/>
                </a:spcBef>
                <a:spcAft>
                  <a:spcPct val="0"/>
                </a:spcAft>
              </a:pPr>
              <a:t>4</a:t>
            </a:fld>
            <a:endParaRPr lang="en-GB">
              <a:solidFill>
                <a:srgbClr val="000000"/>
              </a:solidFill>
            </a:endParaRPr>
          </a:p>
        </p:txBody>
      </p:sp>
      <p:sp>
        <p:nvSpPr>
          <p:cNvPr id="307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41FED-F89C-4EBB-A033-A2A746F77B34}" type="slidenum">
              <a:rPr lang="en-GB">
                <a:solidFill>
                  <a:srgbClr val="000000"/>
                </a:solidFill>
              </a:rPr>
              <a:pPr fontAlgn="base">
                <a:spcBef>
                  <a:spcPct val="0"/>
                </a:spcBef>
                <a:spcAft>
                  <a:spcPct val="0"/>
                </a:spcAft>
              </a:pPr>
              <a:t>5</a:t>
            </a:fld>
            <a:endParaRPr lang="en-GB">
              <a:solidFill>
                <a:srgbClr val="000000"/>
              </a:solidFill>
            </a:endParaRPr>
          </a:p>
        </p:txBody>
      </p:sp>
      <p:sp>
        <p:nvSpPr>
          <p:cNvPr id="310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0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D8739-8692-49EF-ABC0-856482B63C7B}" type="slidenum">
              <a:rPr lang="en-GB">
                <a:solidFill>
                  <a:srgbClr val="000000"/>
                </a:solidFill>
              </a:rPr>
              <a:pPr fontAlgn="base">
                <a:spcBef>
                  <a:spcPct val="0"/>
                </a:spcBef>
                <a:spcAft>
                  <a:spcPct val="0"/>
                </a:spcAft>
              </a:pPr>
              <a:t>6</a:t>
            </a:fld>
            <a:endParaRPr lang="en-GB">
              <a:solidFill>
                <a:srgbClr val="000000"/>
              </a:solidFill>
            </a:endParaRPr>
          </a:p>
        </p:txBody>
      </p:sp>
      <p:sp>
        <p:nvSpPr>
          <p:cNvPr id="313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3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68B056-457E-40B3-9576-6F058714CC96}" type="slidenum">
              <a:rPr lang="en-GB">
                <a:solidFill>
                  <a:srgbClr val="000000"/>
                </a:solidFill>
              </a:rPr>
              <a:pPr fontAlgn="base">
                <a:spcBef>
                  <a:spcPct val="0"/>
                </a:spcBef>
                <a:spcAft>
                  <a:spcPct val="0"/>
                </a:spcAft>
              </a:pPr>
              <a:t>7</a:t>
            </a:fld>
            <a:endParaRPr lang="en-GB">
              <a:solidFill>
                <a:srgbClr val="000000"/>
              </a:solidFill>
            </a:endParaRPr>
          </a:p>
        </p:txBody>
      </p:sp>
      <p:sp>
        <p:nvSpPr>
          <p:cNvPr id="316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6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FBD0C7-D2F4-40F5-BCB9-2242A26F213E}" type="slidenum">
              <a:rPr lang="en-GB">
                <a:solidFill>
                  <a:srgbClr val="000000"/>
                </a:solidFill>
              </a:rPr>
              <a:pPr fontAlgn="base">
                <a:spcBef>
                  <a:spcPct val="0"/>
                </a:spcBef>
                <a:spcAft>
                  <a:spcPct val="0"/>
                </a:spcAft>
              </a:pPr>
              <a:t>8</a:t>
            </a:fld>
            <a:endParaRPr lang="en-GB">
              <a:solidFill>
                <a:srgbClr val="000000"/>
              </a:solidFill>
            </a:endParaRPr>
          </a:p>
        </p:txBody>
      </p:sp>
      <p:sp>
        <p:nvSpPr>
          <p:cNvPr id="319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9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8E2576A-4999-4E7E-8FFB-1800A0A9CF7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B5C35F1-0BAB-4A0A-AB28-F2A5339F2C4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9310D2D-F496-4D50-9803-C2321D5B0C8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BB38CF8-6DA9-4DCB-A791-CAED71363FC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FE61201-19E4-470A-9B9B-846D4779A2C5}"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B71EB18-BECE-4DAF-AB5F-978C813D22E8}"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540C0B0-3E08-4C64-B83C-EFD04D1AACE3}"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11E44C0-81C1-42BC-B4CB-95FF3E13A7F8}"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C51C3E4-906C-4C0F-B9D3-2E4E734B4A7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5CE11F7-35FE-42A5-9486-E459F9E6C97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B91295A-6B0A-415F-9466-A57FE2542D2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38CE8F-25D6-45F3-9350-F18682A5C4B8}"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E690343-5A12-4853-8CAA-C8136CAE4BE1}"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9B4491-9697-40B9-B850-6DC647D08589}"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34DFC1-72A0-4C17-9A3C-3673B94EB8E1}"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21F5593-99A8-44B7-AAAC-531920726FE1}"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AC19E2-3371-4FF6-9323-ACB72F1886B6}"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BE922FA-8598-4754-88D0-4DEC4007083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1D7543B-7B38-4F0F-95C8-FEBCB1F719A5}"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123E7A9-5971-492F-8006-E56F8800F1D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860974A-F973-4664-BB84-2B1B1F68C8E3}"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F286C2B-49F6-4E2E-8A5A-4AB77D235D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E39BC6-03A1-4C5A-A38F-E16C334D3B2A}"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6BC056-E4EE-4EC2-B132-D55A92BC77CD}"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674A4B6-5E26-403F-81E0-3D18AA30511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51E38F8-3E8F-448C-9318-DE34A0F2FD8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F65DBD-29B1-4413-8BA5-DDDB8953860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ACF3AFC-1352-4CE7-A036-DFBAC678F00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9A3B2D-8443-4C4F-AAD3-4EE5E387A5E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7045F93-EACB-4DE0-A501-EE4CEEFFFBE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4CA751B-B7A6-417D-A889-A62019CCC9E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1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2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2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2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2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2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2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2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2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2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8.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9.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3012"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F75470A9-5D52-49A0-B8A0-E6C772648345}"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BBA9F405-4D04-40B3-846E-DEA297480B00}"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05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FD8F2180-4F44-40ED-B520-599AB99A243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6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85DE940-FE08-44DA-8CCD-D4D7A8C48C5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46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2E374E6-8928-4CBC-B7B4-734940DF65A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67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ED19256-EAF5-42AD-AF53-E740311BDAC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923AC05-0AA9-4957-A6BE-8FDFDB6D110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34C3A3F-1405-4694-B7F0-74FD22DB56E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28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BD730C8C-8CD1-4B3C-9471-B21B48B33E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49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8477E8B-5679-4BFE-89B6-AD2D40B5A01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69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8697C1F-342D-47BC-8235-3A52CF80C2E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9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8899CEC-AD28-4AC0-AA99-1E881B0B4DF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5060"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6521318B-7054-4697-956C-788A49E2D6AC}"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F88D1B56-1646-4123-9E48-04952B479CF8}"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1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42B7F66-9D4F-4035-BC90-54ADC0D99A9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3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F5C05E9-B7A9-4C4D-BA2E-A0026FF59DB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5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0AD3DD2-C274-417E-9A15-CC4560607AA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7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8EA72C1-9F92-495C-A3BC-0DD04EC46A3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9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736EB78D-33F1-4597-BC82-7A73024D829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1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F9FA25D-D753-4126-8D4A-675BDD41192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B25697B-CA37-4521-8536-E10AEB254B2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5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CAD1C49-4123-4FFF-9972-8D6AD154D8E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7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3F3A8B3B-0419-4466-98E6-88A75C0AD5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9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1B6E052-4690-477D-A71D-542C5FA85F7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2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710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C2746AE2-DA68-4720-80C2-8C41AC9E4000}"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2AE3E141-DDBF-4DAF-9DA9-977512408D96}"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1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5C7C250B-1A78-4139-A986-86D4BB4CCF8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3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33BEEFB-CFB7-43F6-9C92-961EBC1EC8F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5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DBCD2FA-C61E-491D-822C-9DD0D8F2DF6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7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281A2AD-84A6-4809-AB34-12485A827E6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59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7D6C99E-1878-4E63-8598-9F2D7A2DA8B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1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CE5DF828-179A-486A-9FD0-8A33BA7FF08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3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0D45D206-54F4-4880-AABC-599467F890B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5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F62E23F-CE59-422F-BC37-8639B022A0F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7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EB6FEB98-4061-4526-9764-239A26C857F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99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5D2DC16F-A29A-42FB-A5B3-BE61DD83C3F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9156"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3C7F385D-D865-4C09-B34C-C347B4EA72C3}"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68B10D93-93C4-4DF2-9C12-C264F53EE5DC}"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720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0A323743-5DB0-4810-B756-473A5663C4E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4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1204"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0AD1F1E8-3781-4533-8D6B-0C8A1771FCF3}"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50795D1C-D4CA-4155-A24E-F57DAF319677}"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3252"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56A21D5A-BD94-43C2-BC16-A48D3CD82AEE}"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0352AA90-612D-4110-8590-9F9A130967DF}"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5300"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564B3C"/>
                </a:solidFill>
                <a:latin typeface="+mn-lt"/>
              </a:defRPr>
            </a:lvl1pPr>
          </a:lstStyle>
          <a:p>
            <a:pPr>
              <a:defRPr/>
            </a:pPr>
            <a:fld id="{EF3CF8EB-C146-4481-A21A-0652DD90A31A}" type="datetimeFigureOut">
              <a:rPr lang="en-GB"/>
              <a:pPr>
                <a:defRPr/>
              </a:pPr>
              <a:t>23/04/2012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564B3C"/>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564B3C"/>
                </a:solidFill>
                <a:latin typeface="+mn-lt"/>
              </a:defRPr>
            </a:lvl1pPr>
          </a:lstStyle>
          <a:p>
            <a:pPr>
              <a:defRPr/>
            </a:pPr>
            <a:fld id="{EDC4A1E0-6F75-408F-B43B-59CE42891793}" type="slidenum">
              <a:rPr lang="en-GB"/>
              <a:pPr>
                <a:defRPr/>
              </a:pPr>
              <a:t>‹#›</a:t>
            </a:fld>
            <a:endParaRPr lang="en-GB"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1378" name="Picture 13" descr="cover1"/>
          <p:cNvPicPr>
            <a:picLocks noChangeAspect="1" noChangeArrowheads="1"/>
          </p:cNvPicPr>
          <p:nvPr/>
        </p:nvPicPr>
        <p:blipFill>
          <a:blip r:embed="rId2" cstate="print"/>
          <a:srcRect r="6281"/>
          <a:stretch>
            <a:fillRect/>
          </a:stretch>
        </p:blipFill>
        <p:spPr bwMode="auto">
          <a:xfrm>
            <a:off x="0" y="0"/>
            <a:ext cx="9144000" cy="6905625"/>
          </a:xfrm>
          <a:prstGeom prst="rect">
            <a:avLst/>
          </a:prstGeom>
          <a:noFill/>
          <a:ln w="9525">
            <a:noFill/>
            <a:miter lim="800000"/>
            <a:headEnd/>
            <a:tailEnd/>
          </a:ln>
        </p:spPr>
      </p:pic>
      <p:sp>
        <p:nvSpPr>
          <p:cNvPr id="101379" name="Rectangle 2"/>
          <p:cNvSpPr>
            <a:spLocks noGrp="1" noChangeArrowheads="1"/>
          </p:cNvSpPr>
          <p:nvPr>
            <p:ph type="title"/>
          </p:nvPr>
        </p:nvSpPr>
        <p:spPr bwMode="auto">
          <a:xfrm>
            <a:off x="914400" y="2165350"/>
            <a:ext cx="6970713"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1380" name="Rectangle 3"/>
          <p:cNvSpPr>
            <a:spLocks noGrp="1" noChangeArrowheads="1"/>
          </p:cNvSpPr>
          <p:nvPr>
            <p:ph type="body" idx="1"/>
          </p:nvPr>
        </p:nvSpPr>
        <p:spPr bwMode="auto">
          <a:xfrm>
            <a:off x="1116013" y="2997200"/>
            <a:ext cx="6264275"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101381" name="Picture 8" descr="DH Logo_white"/>
          <p:cNvPicPr>
            <a:picLocks noChangeAspect="1" noChangeArrowheads="1"/>
          </p:cNvPicPr>
          <p:nvPr/>
        </p:nvPicPr>
        <p:blipFill>
          <a:blip r:embed="rId3" cstate="print"/>
          <a:srcRect/>
          <a:stretch>
            <a:fillRect/>
          </a:stretch>
        </p:blipFill>
        <p:spPr bwMode="auto">
          <a:xfrm>
            <a:off x="6972300" y="5918200"/>
            <a:ext cx="1800225" cy="569913"/>
          </a:xfrm>
          <a:prstGeom prst="rect">
            <a:avLst/>
          </a:prstGeom>
          <a:noFill/>
          <a:ln w="9525">
            <a:noFill/>
            <a:miter lim="800000"/>
            <a:headEnd/>
            <a:tailEnd/>
          </a:ln>
        </p:spPr>
      </p:pic>
      <p:pic>
        <p:nvPicPr>
          <p:cNvPr id="101382" name="Picture 14" descr="NHS_150dpi"/>
          <p:cNvPicPr>
            <a:picLocks noChangeAspect="1" noChangeArrowheads="1"/>
          </p:cNvPicPr>
          <p:nvPr/>
        </p:nvPicPr>
        <p:blipFill>
          <a:blip r:embed="rId4" cstate="print"/>
          <a:srcRect/>
          <a:stretch>
            <a:fillRect/>
          </a:stretch>
        </p:blipFill>
        <p:spPr bwMode="auto">
          <a:xfrm>
            <a:off x="7885113" y="333375"/>
            <a:ext cx="885825"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a:solidFill>
            <a:schemeClr val="bg1"/>
          </a:solidFill>
          <a:latin typeface="Arial" pitchFamily="34" charset="0"/>
          <a:ea typeface="ＭＳ Ｐゴシック" charset="0"/>
          <a:cs typeface="ＭＳ Ｐゴシック"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defRPr sz="2800">
          <a:solidFill>
            <a:schemeClr val="bg1"/>
          </a:solidFill>
          <a:latin typeface="+mn-lt"/>
          <a:ea typeface="ＭＳ Ｐゴシック" charset="0"/>
          <a:cs typeface="ＭＳ Ｐゴシック" charset="0"/>
        </a:defRPr>
      </a:lvl1pPr>
      <a:lvl2pPr marL="822325" indent="-285750" algn="l" rtl="0" eaLnBrk="0" fontAlgn="base" hangingPunct="0">
        <a:spcBef>
          <a:spcPct val="20000"/>
        </a:spcBef>
        <a:spcAft>
          <a:spcPct val="0"/>
        </a:spcAft>
        <a:defRPr sz="2800">
          <a:solidFill>
            <a:schemeClr val="tx1"/>
          </a:solidFill>
          <a:latin typeface="+mn-lt"/>
          <a:ea typeface="ＭＳ Ｐゴシック" charset="0"/>
          <a:cs typeface="ＭＳ Ｐゴシック"/>
        </a:defRPr>
      </a:lvl2pPr>
      <a:lvl3pPr marL="1230313" indent="-228600" algn="l" rtl="0" eaLnBrk="0" fontAlgn="base" hangingPunct="0">
        <a:spcBef>
          <a:spcPct val="20000"/>
        </a:spcBef>
        <a:spcAft>
          <a:spcPct val="0"/>
        </a:spcAft>
        <a:defRPr sz="2400">
          <a:solidFill>
            <a:schemeClr val="tx1"/>
          </a:solidFill>
          <a:latin typeface="+mn-lt"/>
          <a:ea typeface="ＭＳ Ｐゴシック" charset="0"/>
          <a:cs typeface="ＭＳ Ｐゴシック"/>
        </a:defRPr>
      </a:lvl3pPr>
      <a:lvl4pPr marL="1638300" indent="-228600" algn="l" rtl="0" eaLnBrk="0" fontAlgn="base" hangingPunct="0">
        <a:spcBef>
          <a:spcPct val="20000"/>
        </a:spcBef>
        <a:spcAft>
          <a:spcPct val="0"/>
        </a:spcAft>
        <a:defRPr sz="20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defRPr sz="20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755650" y="1268413"/>
            <a:ext cx="6335713" cy="72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3427" name="Rectangle 3"/>
          <p:cNvSpPr>
            <a:spLocks noGrp="1" noChangeArrowheads="1"/>
          </p:cNvSpPr>
          <p:nvPr>
            <p:ph type="body" idx="1"/>
          </p:nvPr>
        </p:nvSpPr>
        <p:spPr bwMode="auto">
          <a:xfrm>
            <a:off x="755650" y="1989138"/>
            <a:ext cx="6335713" cy="3744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endParaRPr lang="en-GB" smtClean="0"/>
          </a:p>
        </p:txBody>
      </p:sp>
      <p:pic>
        <p:nvPicPr>
          <p:cNvPr id="103428" name="Picture 5" descr="NHS logo"/>
          <p:cNvPicPr>
            <a:picLocks noChangeAspect="1" noChangeArrowheads="1"/>
          </p:cNvPicPr>
          <p:nvPr/>
        </p:nvPicPr>
        <p:blipFill>
          <a:blip r:embed="rId2" cstate="print"/>
          <a:srcRect/>
          <a:stretch>
            <a:fillRect/>
          </a:stretch>
        </p:blipFill>
        <p:spPr bwMode="auto">
          <a:xfrm>
            <a:off x="7916863" y="365125"/>
            <a:ext cx="863600" cy="357188"/>
          </a:xfrm>
          <a:prstGeom prst="rect">
            <a:avLst/>
          </a:prstGeom>
          <a:noFill/>
          <a:ln w="9525">
            <a:noFill/>
            <a:miter lim="800000"/>
            <a:headEnd/>
            <a:tailEnd/>
          </a:ln>
        </p:spPr>
      </p:pic>
      <p:pic>
        <p:nvPicPr>
          <p:cNvPr id="103429" name="Picture 6" descr="DH logo_colour"/>
          <p:cNvPicPr>
            <a:picLocks noChangeAspect="1" noChangeArrowheads="1"/>
          </p:cNvPicPr>
          <p:nvPr/>
        </p:nvPicPr>
        <p:blipFill>
          <a:blip r:embed="rId3" cstate="print"/>
          <a:srcRect/>
          <a:stretch>
            <a:fillRect/>
          </a:stretch>
        </p:blipFill>
        <p:spPr bwMode="auto">
          <a:xfrm>
            <a:off x="6973888" y="5926138"/>
            <a:ext cx="1806575" cy="568325"/>
          </a:xfrm>
          <a:prstGeom prst="rect">
            <a:avLst/>
          </a:prstGeom>
          <a:noFill/>
          <a:ln w="9525">
            <a:noFill/>
            <a:miter lim="800000"/>
            <a:headEnd/>
            <a:tailEnd/>
          </a:ln>
        </p:spPr>
      </p:pic>
      <p:pic>
        <p:nvPicPr>
          <p:cNvPr id="103430" name="Picture 11" descr="page 6"/>
          <p:cNvPicPr>
            <a:picLocks noChangeAspect="1" noChangeArrowheads="1"/>
          </p:cNvPicPr>
          <p:nvPr/>
        </p:nvPicPr>
        <p:blipFill>
          <a:blip r:embed="rId4" cstate="print"/>
          <a:srcRect/>
          <a:stretch>
            <a:fillRect/>
          </a:stretch>
        </p:blipFill>
        <p:spPr bwMode="auto">
          <a:xfrm>
            <a:off x="7796213" y="1989138"/>
            <a:ext cx="1347787" cy="3168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400">
          <a:solidFill>
            <a:srgbClr val="5D4198"/>
          </a:solidFill>
          <a:latin typeface="+mj-lt"/>
          <a:ea typeface="ＭＳ Ｐゴシック" charset="0"/>
          <a:cs typeface="ＭＳ Ｐゴシック" charset="0"/>
        </a:defRPr>
      </a:lvl1pPr>
      <a:lvl2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2pPr>
      <a:lvl3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3pPr>
      <a:lvl4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4pPr>
      <a:lvl5pPr algn="l" rtl="0" eaLnBrk="0" fontAlgn="base" hangingPunct="0">
        <a:spcBef>
          <a:spcPct val="0"/>
        </a:spcBef>
        <a:spcAft>
          <a:spcPct val="0"/>
        </a:spcAft>
        <a:defRPr sz="2400">
          <a:solidFill>
            <a:srgbClr val="5D4198"/>
          </a:solidFill>
          <a:latin typeface="ArialMT" charset="0"/>
          <a:ea typeface="ＭＳ Ｐゴシック" charset="0"/>
          <a:cs typeface="ＭＳ Ｐゴシック" charset="0"/>
        </a:defRPr>
      </a:lvl5pPr>
      <a:lvl6pPr marL="457200" algn="l" rtl="0" fontAlgn="base">
        <a:spcBef>
          <a:spcPct val="0"/>
        </a:spcBef>
        <a:spcAft>
          <a:spcPct val="0"/>
        </a:spcAft>
        <a:defRPr sz="2400">
          <a:solidFill>
            <a:srgbClr val="5D4198"/>
          </a:solidFill>
          <a:latin typeface="ArialMT" charset="0"/>
        </a:defRPr>
      </a:lvl6pPr>
      <a:lvl7pPr marL="914400" algn="l" rtl="0" fontAlgn="base">
        <a:spcBef>
          <a:spcPct val="0"/>
        </a:spcBef>
        <a:spcAft>
          <a:spcPct val="0"/>
        </a:spcAft>
        <a:defRPr sz="2400">
          <a:solidFill>
            <a:srgbClr val="5D4198"/>
          </a:solidFill>
          <a:latin typeface="ArialMT" charset="0"/>
        </a:defRPr>
      </a:lvl7pPr>
      <a:lvl8pPr marL="1371600" algn="l" rtl="0" fontAlgn="base">
        <a:spcBef>
          <a:spcPct val="0"/>
        </a:spcBef>
        <a:spcAft>
          <a:spcPct val="0"/>
        </a:spcAft>
        <a:defRPr sz="2400">
          <a:solidFill>
            <a:srgbClr val="5D4198"/>
          </a:solidFill>
          <a:latin typeface="ArialMT" charset="0"/>
        </a:defRPr>
      </a:lvl8pPr>
      <a:lvl9pPr marL="1828800" algn="l" rtl="0" fontAlgn="base">
        <a:spcBef>
          <a:spcPct val="0"/>
        </a:spcBef>
        <a:spcAft>
          <a:spcPct val="0"/>
        </a:spcAft>
        <a:defRPr sz="2400">
          <a:solidFill>
            <a:srgbClr val="5D4198"/>
          </a:solidFill>
          <a:latin typeface="ArialMT" charset="0"/>
        </a:defRPr>
      </a:lvl9pPr>
    </p:titleStyle>
    <p:bodyStyle>
      <a:lvl1pPr marL="342900" indent="-342900" algn="l" rtl="0" eaLnBrk="0" fontAlgn="base" hangingPunct="0">
        <a:spcBef>
          <a:spcPct val="20000"/>
        </a:spcBef>
        <a:spcAft>
          <a:spcPct val="0"/>
        </a:spcAft>
        <a:buClr>
          <a:srgbClr val="5D4198"/>
        </a:buClr>
        <a:buChar char="•"/>
        <a:defRPr sz="16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5D4198"/>
        </a:buClr>
        <a:buChar char="–"/>
        <a:defRPr sz="16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Clr>
          <a:srgbClr val="5D4198"/>
        </a:buClr>
        <a:buChar char="•"/>
        <a:defRPr sz="16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cs typeface="ＭＳ Ｐゴシック"/>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0.xml"/><Relationship Id="rId1" Type="http://schemas.openxmlformats.org/officeDocument/2006/relationships/vmlDrawing" Target="../drawings/vmlDrawing10.v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image" Target="../media/image21.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1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5.xml"/><Relationship Id="rId1" Type="http://schemas.openxmlformats.org/officeDocument/2006/relationships/vmlDrawing" Target="../drawings/vmlDrawing1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6.xml"/><Relationship Id="rId1" Type="http://schemas.openxmlformats.org/officeDocument/2006/relationships/vmlDrawing" Target="../drawings/vmlDrawing16.v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7.xml"/><Relationship Id="rId1" Type="http://schemas.openxmlformats.org/officeDocument/2006/relationships/vmlDrawing" Target="../drawings/vmlDrawing17.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8.xml"/><Relationship Id="rId1" Type="http://schemas.openxmlformats.org/officeDocument/2006/relationships/vmlDrawing" Target="../drawings/vmlDrawing18.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9.xml"/><Relationship Id="rId1" Type="http://schemas.openxmlformats.org/officeDocument/2006/relationships/vmlDrawing" Target="../drawings/vmlDrawing19.v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google.co.uk/imgres?imgurl=http://www.wirelesstheatrecompany.co.uk/download/wheelchair.jpg&amp;imgrefurl=http://www.wirelesstheatrecompany.co.uk/index.php/component/jotloader?Itemid=15&amp;cid=1&amp;id=55&amp;h=252&amp;w=262&amp;sz=26&amp;tbnid=_mkGiGt0ny4NuM:&amp;tbnh=108&amp;tbnw=112&amp;prev=/search?q=old+wheelchair+pictures&amp;tbm=isch&amp;tbs=ctr:countryUK|countryGB&amp;tbo=u&amp;zoom=1&amp;q=old+wheelchair+pictures&amp;hl=en&amp;usg=__7KrLCU9qAGqLplNEl1I8RCl1hE0=&amp;sa=X&amp;ei=gCtyT9TSIMW48gPLnrFD&amp;ved=0CCgQ9QEwAg" TargetMode="External"/><Relationship Id="rId5" Type="http://schemas.openxmlformats.org/officeDocument/2006/relationships/image" Target="../media/image10.jpe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0.xml"/><Relationship Id="rId1" Type="http://schemas.openxmlformats.org/officeDocument/2006/relationships/vmlDrawing" Target="../drawings/vmlDrawing20.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1.xml"/><Relationship Id="rId1" Type="http://schemas.openxmlformats.org/officeDocument/2006/relationships/vmlDrawing" Target="../drawings/vmlDrawing2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2.xml"/><Relationship Id="rId1" Type="http://schemas.openxmlformats.org/officeDocument/2006/relationships/vmlDrawing" Target="../drawings/vmlDrawing22.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3.xml"/><Relationship Id="rId1" Type="http://schemas.openxmlformats.org/officeDocument/2006/relationships/vmlDrawing" Target="../drawings/vmlDrawing23.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4.xml"/><Relationship Id="rId1" Type="http://schemas.openxmlformats.org/officeDocument/2006/relationships/vmlDrawing" Target="../drawings/vmlDrawing24.v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5.xml"/><Relationship Id="rId1" Type="http://schemas.openxmlformats.org/officeDocument/2006/relationships/vmlDrawing" Target="../drawings/vmlDrawing25.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7.xml"/><Relationship Id="rId1" Type="http://schemas.openxmlformats.org/officeDocument/2006/relationships/vmlDrawing" Target="../drawings/vmlDrawing2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8.xml"/><Relationship Id="rId1" Type="http://schemas.openxmlformats.org/officeDocument/2006/relationships/vmlDrawing" Target="../drawings/vmlDrawing28.v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9.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0.xml"/><Relationship Id="rId1" Type="http://schemas.openxmlformats.org/officeDocument/2006/relationships/vmlDrawing" Target="../drawings/vmlDrawing30.v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1.xml"/><Relationship Id="rId1" Type="http://schemas.openxmlformats.org/officeDocument/2006/relationships/vmlDrawing" Target="../drawings/vmlDrawing31.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6.xml"/><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3.jpeg"/><Relationship Id="rId5" Type="http://schemas.openxmlformats.org/officeDocument/2006/relationships/hyperlink" Target="http://www.kuschall-uk.co.uk/products/children's-wheelchairs/kuschall-k-junior.aspx" TargetMode="External"/><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p:txBody>
          <a:bodyPr/>
          <a:lstStyle/>
          <a:p>
            <a:pPr eaLnBrk="1" hangingPunct="1"/>
            <a:r>
              <a:rPr lang="en-GB" b="1" smtClean="0"/>
              <a:t>Extending Patient Choice of Any Qualified Provider</a:t>
            </a:r>
          </a:p>
        </p:txBody>
      </p:sp>
      <p:sp>
        <p:nvSpPr>
          <p:cNvPr id="1028" name="Rectangle 3"/>
          <p:cNvSpPr>
            <a:spLocks noGrp="1" noChangeArrowheads="1"/>
          </p:cNvSpPr>
          <p:nvPr>
            <p:ph type="subTitle" idx="1"/>
          </p:nvPr>
        </p:nvSpPr>
        <p:spPr>
          <a:xfrm>
            <a:off x="1371600" y="3886200"/>
            <a:ext cx="6945313" cy="1752600"/>
          </a:xfrm>
        </p:spPr>
        <p:txBody>
          <a:bodyPr/>
          <a:lstStyle/>
          <a:p>
            <a:pPr algn="r" eaLnBrk="1" hangingPunct="1"/>
            <a:r>
              <a:rPr lang="en-GB" sz="4800" b="1" i="1" smtClean="0">
                <a:solidFill>
                  <a:srgbClr val="006699"/>
                </a:solidFill>
              </a:rPr>
              <a:t>Provider Perspective</a:t>
            </a:r>
          </a:p>
        </p:txBody>
      </p:sp>
      <p:sp>
        <p:nvSpPr>
          <p:cNvPr id="1029" name="Rectangle 5"/>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1026" name="Object 4"/>
          <p:cNvGraphicFramePr>
            <a:graphicFrameLocks noChangeAspect="1"/>
          </p:cNvGraphicFramePr>
          <p:nvPr/>
        </p:nvGraphicFramePr>
        <p:xfrm>
          <a:off x="6372225" y="260350"/>
          <a:ext cx="2505075" cy="1066800"/>
        </p:xfrm>
        <a:graphic>
          <a:graphicData uri="http://schemas.openxmlformats.org/presentationml/2006/ole">
            <p:oleObj spid="_x0000_s1026" name="Picture" r:id="rId4" imgW="2505456" imgH="1069848" progId="Word.Picture.8">
              <p:embed/>
            </p:oleObj>
          </a:graphicData>
        </a:graphic>
      </p:graphicFrame>
      <p:pic>
        <p:nvPicPr>
          <p:cNvPr id="1030" name="Picture 7" descr="nhs1"/>
          <p:cNvPicPr>
            <a:picLocks noChangeAspect="1" noChangeArrowheads="1"/>
          </p:cNvPicPr>
          <p:nvPr/>
        </p:nvPicPr>
        <p:blipFill>
          <a:blip r:embed="rId5" cstate="print"/>
          <a:srcRect/>
          <a:stretch>
            <a:fillRect/>
          </a:stretch>
        </p:blipFill>
        <p:spPr bwMode="auto">
          <a:xfrm>
            <a:off x="827088" y="4076700"/>
            <a:ext cx="1223962" cy="496888"/>
          </a:xfrm>
          <a:prstGeom prst="rect">
            <a:avLst/>
          </a:prstGeom>
          <a:noFill/>
          <a:ln w="9525">
            <a:noFill/>
            <a:miter lim="800000"/>
            <a:headEnd/>
            <a:tailEnd/>
          </a:ln>
        </p:spPr>
      </p:pic>
      <p:sp>
        <p:nvSpPr>
          <p:cNvPr id="1031" name="Text Box 8"/>
          <p:cNvSpPr txBox="1">
            <a:spLocks noChangeArrowheads="1"/>
          </p:cNvSpPr>
          <p:nvPr/>
        </p:nvSpPr>
        <p:spPr bwMode="auto">
          <a:xfrm>
            <a:off x="1979613" y="5084763"/>
            <a:ext cx="5184775" cy="641350"/>
          </a:xfrm>
          <a:prstGeom prst="rect">
            <a:avLst/>
          </a:prstGeom>
          <a:noFill/>
          <a:ln w="9525">
            <a:noFill/>
            <a:miter lim="800000"/>
            <a:headEnd/>
            <a:tailEnd/>
          </a:ln>
        </p:spPr>
        <p:txBody>
          <a:bodyPr>
            <a:spAutoFit/>
          </a:bodyPr>
          <a:lstStyle/>
          <a:p>
            <a:pPr>
              <a:spcBef>
                <a:spcPct val="50000"/>
              </a:spcBef>
            </a:pPr>
            <a:r>
              <a:rPr lang="en-GB" sz="3600" i="1">
                <a:solidFill>
                  <a:srgbClr val="000000"/>
                </a:solidFill>
              </a:rPr>
              <a:t>Krys Jarvis, Chairperson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10242" name="Object 3"/>
          <p:cNvGraphicFramePr>
            <a:graphicFrameLocks noChangeAspect="1"/>
          </p:cNvGraphicFramePr>
          <p:nvPr/>
        </p:nvGraphicFramePr>
        <p:xfrm>
          <a:off x="6372225" y="260350"/>
          <a:ext cx="2505075" cy="1066800"/>
        </p:xfrm>
        <a:graphic>
          <a:graphicData uri="http://schemas.openxmlformats.org/presentationml/2006/ole">
            <p:oleObj spid="_x0000_s10242" name="Picture" r:id="rId3" imgW="2505456" imgH="1069848" progId="Word.Picture.8">
              <p:embed/>
            </p:oleObj>
          </a:graphicData>
        </a:graphic>
      </p:graphicFrame>
      <p:sp>
        <p:nvSpPr>
          <p:cNvPr id="10244" name="Text Box 4"/>
          <p:cNvSpPr txBox="1">
            <a:spLocks noChangeArrowheads="1"/>
          </p:cNvSpPr>
          <p:nvPr/>
        </p:nvSpPr>
        <p:spPr bwMode="auto">
          <a:xfrm>
            <a:off x="827088" y="765175"/>
            <a:ext cx="5113337" cy="641350"/>
          </a:xfrm>
          <a:prstGeom prst="rect">
            <a:avLst/>
          </a:prstGeom>
          <a:noFill/>
          <a:ln w="9525">
            <a:noFill/>
            <a:miter lim="800000"/>
            <a:headEnd/>
            <a:tailEnd/>
          </a:ln>
        </p:spPr>
        <p:txBody>
          <a:bodyPr>
            <a:spAutoFit/>
          </a:bodyPr>
          <a:lstStyle/>
          <a:p>
            <a:pPr>
              <a:spcBef>
                <a:spcPct val="50000"/>
              </a:spcBef>
            </a:pPr>
            <a:r>
              <a:rPr lang="en-GB" sz="3600" b="1">
                <a:solidFill>
                  <a:srgbClr val="006699"/>
                </a:solidFill>
              </a:rPr>
              <a:t>AQP – The Future!</a:t>
            </a:r>
          </a:p>
        </p:txBody>
      </p:sp>
      <p:sp>
        <p:nvSpPr>
          <p:cNvPr id="10245" name="Text Box 5"/>
          <p:cNvSpPr txBox="1">
            <a:spLocks noChangeArrowheads="1"/>
          </p:cNvSpPr>
          <p:nvPr/>
        </p:nvSpPr>
        <p:spPr bwMode="auto">
          <a:xfrm>
            <a:off x="900113" y="1700213"/>
            <a:ext cx="6911975" cy="4900612"/>
          </a:xfrm>
          <a:prstGeom prst="rect">
            <a:avLst/>
          </a:prstGeom>
          <a:noFill/>
          <a:ln w="9525">
            <a:noFill/>
            <a:miter lim="800000"/>
            <a:headEnd/>
            <a:tailEnd/>
          </a:ln>
        </p:spPr>
        <p:txBody>
          <a:bodyPr>
            <a:spAutoFit/>
          </a:bodyPr>
          <a:lstStyle/>
          <a:p>
            <a:pPr>
              <a:spcBef>
                <a:spcPct val="50000"/>
              </a:spcBef>
            </a:pPr>
            <a:r>
              <a:rPr lang="en-GB" sz="2800" b="1" u="sng">
                <a:solidFill>
                  <a:srgbClr val="006699"/>
                </a:solidFill>
              </a:rPr>
              <a:t>Positives</a:t>
            </a:r>
          </a:p>
          <a:p>
            <a:pPr>
              <a:spcBef>
                <a:spcPct val="50000"/>
              </a:spcBef>
              <a:buFont typeface="Wingdings" pitchFamily="2" charset="2"/>
              <a:buChar char="§"/>
            </a:pPr>
            <a:r>
              <a:rPr lang="en-GB" sz="2400" b="1">
                <a:solidFill>
                  <a:srgbClr val="000000"/>
                </a:solidFill>
              </a:rPr>
              <a:t> Consultation</a:t>
            </a:r>
          </a:p>
          <a:p>
            <a:pPr>
              <a:spcBef>
                <a:spcPct val="50000"/>
              </a:spcBef>
              <a:buFont typeface="Wingdings" pitchFamily="2" charset="2"/>
              <a:buChar char="§"/>
            </a:pPr>
            <a:r>
              <a:rPr lang="en-GB" sz="2400" b="1">
                <a:solidFill>
                  <a:srgbClr val="000000"/>
                </a:solidFill>
              </a:rPr>
              <a:t> Service Specifications</a:t>
            </a:r>
          </a:p>
          <a:p>
            <a:pPr>
              <a:spcBef>
                <a:spcPct val="50000"/>
              </a:spcBef>
              <a:buFont typeface="Wingdings" pitchFamily="2" charset="2"/>
              <a:buChar char="§"/>
            </a:pPr>
            <a:r>
              <a:rPr lang="en-GB" sz="2400" b="1">
                <a:solidFill>
                  <a:srgbClr val="000000"/>
                </a:solidFill>
              </a:rPr>
              <a:t> Commissioner involvement</a:t>
            </a:r>
          </a:p>
          <a:p>
            <a:pPr>
              <a:spcBef>
                <a:spcPct val="50000"/>
              </a:spcBef>
              <a:buFont typeface="Wingdings" pitchFamily="2" charset="2"/>
              <a:buChar char="§"/>
            </a:pPr>
            <a:r>
              <a:rPr lang="en-GB" sz="2400" b="1">
                <a:solidFill>
                  <a:srgbClr val="000000"/>
                </a:solidFill>
              </a:rPr>
              <a:t> High on Agenda</a:t>
            </a:r>
          </a:p>
          <a:p>
            <a:pPr>
              <a:spcBef>
                <a:spcPct val="50000"/>
              </a:spcBef>
              <a:buFont typeface="Wingdings" pitchFamily="2" charset="2"/>
              <a:buChar char="§"/>
            </a:pPr>
            <a:r>
              <a:rPr lang="en-GB" sz="2400" b="1">
                <a:solidFill>
                  <a:srgbClr val="000000"/>
                </a:solidFill>
              </a:rPr>
              <a:t> Pricing Matrix</a:t>
            </a:r>
          </a:p>
          <a:p>
            <a:pPr>
              <a:spcBef>
                <a:spcPct val="50000"/>
              </a:spcBef>
              <a:buFont typeface="Wingdings" pitchFamily="2" charset="2"/>
              <a:buChar char="§"/>
            </a:pPr>
            <a:r>
              <a:rPr lang="en-GB" sz="2400" b="1">
                <a:solidFill>
                  <a:srgbClr val="000000"/>
                </a:solidFill>
              </a:rPr>
              <a:t> Quality/Outcome Measures</a:t>
            </a:r>
          </a:p>
          <a:p>
            <a:pPr>
              <a:spcBef>
                <a:spcPct val="50000"/>
              </a:spcBef>
              <a:buFont typeface="Wingdings" pitchFamily="2" charset="2"/>
              <a:buChar char="§"/>
            </a:pPr>
            <a:r>
              <a:rPr lang="en-GB" sz="2400" b="1">
                <a:solidFill>
                  <a:srgbClr val="000000"/>
                </a:solidFill>
              </a:rPr>
              <a:t> Data collection</a:t>
            </a:r>
          </a:p>
          <a:p>
            <a:pPr>
              <a:spcBef>
                <a:spcPct val="50000"/>
              </a:spcBef>
              <a:buFont typeface="Wingdings" pitchFamily="2" charset="2"/>
              <a:buChar char="§"/>
            </a:pPr>
            <a:endParaRPr lang="en-GB" sz="2400" b="1">
              <a:solidFill>
                <a:srgbClr val="000000"/>
              </a:solidFill>
            </a:endParaRPr>
          </a:p>
        </p:txBody>
      </p:sp>
      <p:pic>
        <p:nvPicPr>
          <p:cNvPr id="10246" name="Picture 10" descr="MC900368310[1]"/>
          <p:cNvPicPr>
            <a:picLocks noChangeAspect="1" noChangeArrowheads="1"/>
          </p:cNvPicPr>
          <p:nvPr/>
        </p:nvPicPr>
        <p:blipFill>
          <a:blip r:embed="rId4" cstate="print"/>
          <a:srcRect/>
          <a:stretch>
            <a:fillRect/>
          </a:stretch>
        </p:blipFill>
        <p:spPr bwMode="auto">
          <a:xfrm>
            <a:off x="6067425" y="2205038"/>
            <a:ext cx="2243138"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11266" name="Object 3"/>
          <p:cNvGraphicFramePr>
            <a:graphicFrameLocks noChangeAspect="1"/>
          </p:cNvGraphicFramePr>
          <p:nvPr/>
        </p:nvGraphicFramePr>
        <p:xfrm>
          <a:off x="6372225" y="260350"/>
          <a:ext cx="2505075" cy="1066800"/>
        </p:xfrm>
        <a:graphic>
          <a:graphicData uri="http://schemas.openxmlformats.org/presentationml/2006/ole">
            <p:oleObj spid="_x0000_s11266" name="Picture" r:id="rId3" imgW="2505456" imgH="1069848" progId="Word.Picture.8">
              <p:embed/>
            </p:oleObj>
          </a:graphicData>
        </a:graphic>
      </p:graphicFrame>
      <p:sp>
        <p:nvSpPr>
          <p:cNvPr id="11268" name="Rectangle 4"/>
          <p:cNvSpPr>
            <a:spLocks noChangeArrowheads="1"/>
          </p:cNvSpPr>
          <p:nvPr/>
        </p:nvSpPr>
        <p:spPr bwMode="auto">
          <a:xfrm>
            <a:off x="1187450" y="1341438"/>
            <a:ext cx="5545138" cy="641350"/>
          </a:xfrm>
          <a:prstGeom prst="rect">
            <a:avLst/>
          </a:prstGeom>
          <a:noFill/>
          <a:ln w="9525">
            <a:noFill/>
            <a:miter lim="800000"/>
            <a:headEnd/>
            <a:tailEnd/>
          </a:ln>
        </p:spPr>
        <p:txBody>
          <a:bodyPr>
            <a:spAutoFit/>
          </a:bodyPr>
          <a:lstStyle/>
          <a:p>
            <a:r>
              <a:rPr lang="en-GB" sz="3600" b="1">
                <a:solidFill>
                  <a:srgbClr val="006699"/>
                </a:solidFill>
              </a:rPr>
              <a:t>And There’s More……….</a:t>
            </a:r>
          </a:p>
        </p:txBody>
      </p:sp>
      <p:sp>
        <p:nvSpPr>
          <p:cNvPr id="11269" name="Text Box 5"/>
          <p:cNvSpPr txBox="1">
            <a:spLocks noChangeArrowheads="1"/>
          </p:cNvSpPr>
          <p:nvPr/>
        </p:nvSpPr>
        <p:spPr bwMode="auto">
          <a:xfrm>
            <a:off x="1187450" y="2349500"/>
            <a:ext cx="7632700" cy="447357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GB" sz="2400">
                <a:solidFill>
                  <a:srgbClr val="000000"/>
                </a:solidFill>
              </a:rPr>
              <a:t> </a:t>
            </a:r>
            <a:r>
              <a:rPr lang="en-GB" sz="2400" b="1">
                <a:solidFill>
                  <a:srgbClr val="000000"/>
                </a:solidFill>
              </a:rPr>
              <a:t>Clarification regarding eligibility</a:t>
            </a:r>
          </a:p>
          <a:p>
            <a:pPr>
              <a:spcBef>
                <a:spcPct val="50000"/>
              </a:spcBef>
              <a:buFont typeface="Wingdings" pitchFamily="2" charset="2"/>
              <a:buChar char="§"/>
            </a:pPr>
            <a:r>
              <a:rPr lang="en-GB" sz="2400" b="1">
                <a:solidFill>
                  <a:srgbClr val="000000"/>
                </a:solidFill>
              </a:rPr>
              <a:t> Further specifications</a:t>
            </a:r>
          </a:p>
          <a:p>
            <a:pPr>
              <a:spcBef>
                <a:spcPct val="50000"/>
              </a:spcBef>
              <a:buFont typeface="Wingdings" pitchFamily="2" charset="2"/>
              <a:buChar char="§"/>
            </a:pPr>
            <a:r>
              <a:rPr lang="en-GB" sz="2400" b="1">
                <a:solidFill>
                  <a:srgbClr val="000000"/>
                </a:solidFill>
              </a:rPr>
              <a:t> Ongoing dialogue</a:t>
            </a:r>
          </a:p>
          <a:p>
            <a:pPr>
              <a:spcBef>
                <a:spcPct val="50000"/>
              </a:spcBef>
              <a:buFont typeface="Wingdings" pitchFamily="2" charset="2"/>
              <a:buChar char="§"/>
            </a:pPr>
            <a:r>
              <a:rPr lang="en-GB" sz="2400" b="1">
                <a:solidFill>
                  <a:srgbClr val="000000"/>
                </a:solidFill>
              </a:rPr>
              <a:t> Ownership no longer with the service</a:t>
            </a:r>
          </a:p>
          <a:p>
            <a:pPr>
              <a:spcBef>
                <a:spcPct val="50000"/>
              </a:spcBef>
              <a:buFont typeface="Wingdings" pitchFamily="2" charset="2"/>
              <a:buChar char="§"/>
            </a:pPr>
            <a:r>
              <a:rPr lang="en-GB" sz="2400" b="1">
                <a:solidFill>
                  <a:srgbClr val="000000"/>
                </a:solidFill>
              </a:rPr>
              <a:t> Opportunities to improve service delivery and response to patients</a:t>
            </a:r>
          </a:p>
          <a:p>
            <a:pPr>
              <a:spcBef>
                <a:spcPct val="50000"/>
              </a:spcBef>
              <a:buFont typeface="Wingdings" pitchFamily="2" charset="2"/>
              <a:buChar char="§"/>
            </a:pPr>
            <a:r>
              <a:rPr lang="en-GB" sz="2400" b="1">
                <a:solidFill>
                  <a:srgbClr val="000000"/>
                </a:solidFill>
              </a:rPr>
              <a:t> Support from provider organisations to retain/attract business</a:t>
            </a:r>
          </a:p>
          <a:p>
            <a:pPr>
              <a:spcBef>
                <a:spcPct val="50000"/>
              </a:spcBef>
              <a:buFont typeface="Wingdings" pitchFamily="2" charset="2"/>
              <a:buNone/>
            </a:pPr>
            <a:endParaRPr lang="en-GB" sz="2400" b="1">
              <a:solidFill>
                <a:srgbClr val="000000"/>
              </a:solidFill>
            </a:endParaRPr>
          </a:p>
        </p:txBody>
      </p:sp>
      <p:pic>
        <p:nvPicPr>
          <p:cNvPr id="11270" name="Picture 7" descr="MC900297429[1]"/>
          <p:cNvPicPr>
            <a:picLocks noChangeAspect="1" noChangeArrowheads="1"/>
          </p:cNvPicPr>
          <p:nvPr/>
        </p:nvPicPr>
        <p:blipFill>
          <a:blip r:embed="rId4" cstate="print"/>
          <a:srcRect/>
          <a:stretch>
            <a:fillRect/>
          </a:stretch>
        </p:blipFill>
        <p:spPr bwMode="auto">
          <a:xfrm>
            <a:off x="7092950" y="1916113"/>
            <a:ext cx="1628775"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12290" name="Object 3"/>
          <p:cNvGraphicFramePr>
            <a:graphicFrameLocks noChangeAspect="1"/>
          </p:cNvGraphicFramePr>
          <p:nvPr/>
        </p:nvGraphicFramePr>
        <p:xfrm>
          <a:off x="6372225" y="260350"/>
          <a:ext cx="2505075" cy="1066800"/>
        </p:xfrm>
        <a:graphic>
          <a:graphicData uri="http://schemas.openxmlformats.org/presentationml/2006/ole">
            <p:oleObj spid="_x0000_s12290" name="Picture" r:id="rId3" imgW="2505456" imgH="1069848" progId="Word.Picture.8">
              <p:embed/>
            </p:oleObj>
          </a:graphicData>
        </a:graphic>
      </p:graphicFrame>
      <p:sp>
        <p:nvSpPr>
          <p:cNvPr id="12292" name="Text Box 4"/>
          <p:cNvSpPr txBox="1">
            <a:spLocks noChangeArrowheads="1"/>
          </p:cNvSpPr>
          <p:nvPr/>
        </p:nvSpPr>
        <p:spPr bwMode="auto">
          <a:xfrm>
            <a:off x="1042988" y="1557338"/>
            <a:ext cx="7416800" cy="641350"/>
          </a:xfrm>
          <a:prstGeom prst="rect">
            <a:avLst/>
          </a:prstGeom>
          <a:noFill/>
          <a:ln w="9525">
            <a:noFill/>
            <a:miter lim="800000"/>
            <a:headEnd/>
            <a:tailEnd/>
          </a:ln>
        </p:spPr>
        <p:txBody>
          <a:bodyPr>
            <a:spAutoFit/>
          </a:bodyPr>
          <a:lstStyle/>
          <a:p>
            <a:pPr>
              <a:spcBef>
                <a:spcPct val="50000"/>
              </a:spcBef>
            </a:pPr>
            <a:r>
              <a:rPr lang="en-GB" sz="3600" b="1">
                <a:solidFill>
                  <a:srgbClr val="006699"/>
                </a:solidFill>
              </a:rPr>
              <a:t>Challenges for current providers</a:t>
            </a:r>
          </a:p>
        </p:txBody>
      </p:sp>
      <p:sp>
        <p:nvSpPr>
          <p:cNvPr id="12293" name="Text Box 5"/>
          <p:cNvSpPr txBox="1">
            <a:spLocks noChangeArrowheads="1"/>
          </p:cNvSpPr>
          <p:nvPr/>
        </p:nvSpPr>
        <p:spPr bwMode="auto">
          <a:xfrm>
            <a:off x="971550" y="2349500"/>
            <a:ext cx="7561263" cy="3743325"/>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GB" sz="2400" b="1">
                <a:solidFill>
                  <a:srgbClr val="000000"/>
                </a:solidFill>
              </a:rPr>
              <a:t> New service provision – letting go!</a:t>
            </a:r>
          </a:p>
          <a:p>
            <a:pPr>
              <a:spcBef>
                <a:spcPct val="50000"/>
              </a:spcBef>
              <a:buFont typeface="Wingdings" pitchFamily="2" charset="2"/>
              <a:buChar char="§"/>
            </a:pPr>
            <a:r>
              <a:rPr lang="en-GB" sz="2400" b="1">
                <a:solidFill>
                  <a:srgbClr val="000000"/>
                </a:solidFill>
              </a:rPr>
              <a:t> Business model</a:t>
            </a:r>
          </a:p>
          <a:p>
            <a:pPr>
              <a:spcBef>
                <a:spcPct val="50000"/>
              </a:spcBef>
              <a:buFont typeface="Wingdings" pitchFamily="2" charset="2"/>
              <a:buNone/>
            </a:pPr>
            <a:endParaRPr lang="en-GB" sz="2400" b="1">
              <a:solidFill>
                <a:srgbClr val="000000"/>
              </a:solidFill>
            </a:endParaRPr>
          </a:p>
          <a:p>
            <a:pPr>
              <a:spcBef>
                <a:spcPct val="50000"/>
              </a:spcBef>
              <a:buFont typeface="Wingdings" pitchFamily="2" charset="2"/>
              <a:buChar char="§"/>
            </a:pPr>
            <a:r>
              <a:rPr lang="en-GB" sz="2400" b="1">
                <a:solidFill>
                  <a:srgbClr val="000000"/>
                </a:solidFill>
              </a:rPr>
              <a:t> </a:t>
            </a:r>
          </a:p>
          <a:p>
            <a:pPr>
              <a:spcBef>
                <a:spcPct val="50000"/>
              </a:spcBef>
              <a:buFont typeface="Wingdings" pitchFamily="2" charset="2"/>
              <a:buNone/>
            </a:pPr>
            <a:endParaRPr lang="en-GB" sz="2400" b="1">
              <a:solidFill>
                <a:srgbClr val="000000"/>
              </a:solidFill>
            </a:endParaRPr>
          </a:p>
          <a:p>
            <a:pPr>
              <a:spcBef>
                <a:spcPct val="50000"/>
              </a:spcBef>
              <a:buFont typeface="Wingdings" pitchFamily="2" charset="2"/>
              <a:buChar char="§"/>
            </a:pPr>
            <a:r>
              <a:rPr lang="en-GB" sz="2400" b="1">
                <a:solidFill>
                  <a:srgbClr val="000000"/>
                </a:solidFill>
              </a:rPr>
              <a:t>Continuing Collaboration</a:t>
            </a:r>
          </a:p>
          <a:p>
            <a:pPr>
              <a:spcBef>
                <a:spcPct val="50000"/>
              </a:spcBef>
              <a:buFont typeface="Wingdings" pitchFamily="2" charset="2"/>
              <a:buChar char="§"/>
            </a:pPr>
            <a:r>
              <a:rPr lang="en-GB" sz="2400" b="1">
                <a:solidFill>
                  <a:srgbClr val="000000"/>
                </a:solidFill>
              </a:rPr>
              <a:t> Sharing Best Practice</a:t>
            </a:r>
          </a:p>
        </p:txBody>
      </p:sp>
      <p:sp>
        <p:nvSpPr>
          <p:cNvPr id="12294" name="WordArt 6"/>
          <p:cNvSpPr>
            <a:spLocks noChangeArrowheads="1" noChangeShapeType="1" noTextEdit="1"/>
          </p:cNvSpPr>
          <p:nvPr/>
        </p:nvSpPr>
        <p:spPr bwMode="auto">
          <a:xfrm>
            <a:off x="1403350" y="3789363"/>
            <a:ext cx="2735263" cy="8636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Marketing!!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13314" name="Object 3"/>
          <p:cNvGraphicFramePr>
            <a:graphicFrameLocks noChangeAspect="1"/>
          </p:cNvGraphicFramePr>
          <p:nvPr/>
        </p:nvGraphicFramePr>
        <p:xfrm>
          <a:off x="6372225" y="260350"/>
          <a:ext cx="2505075" cy="1066800"/>
        </p:xfrm>
        <a:graphic>
          <a:graphicData uri="http://schemas.openxmlformats.org/presentationml/2006/ole">
            <p:oleObj spid="_x0000_s13314" name="Picture" r:id="rId3" imgW="2505456" imgH="1069848" progId="Word.Picture.8">
              <p:embed/>
            </p:oleObj>
          </a:graphicData>
        </a:graphic>
      </p:graphicFrame>
      <p:sp>
        <p:nvSpPr>
          <p:cNvPr id="13316" name="Text Box 4"/>
          <p:cNvSpPr txBox="1">
            <a:spLocks noChangeArrowheads="1"/>
          </p:cNvSpPr>
          <p:nvPr/>
        </p:nvSpPr>
        <p:spPr bwMode="auto">
          <a:xfrm>
            <a:off x="1547813" y="2349500"/>
            <a:ext cx="5976937" cy="1006475"/>
          </a:xfrm>
          <a:prstGeom prst="rect">
            <a:avLst/>
          </a:prstGeom>
          <a:noFill/>
          <a:ln w="9525">
            <a:noFill/>
            <a:miter lim="800000"/>
            <a:headEnd/>
            <a:tailEnd/>
          </a:ln>
        </p:spPr>
        <p:txBody>
          <a:bodyPr>
            <a:spAutoFit/>
          </a:bodyPr>
          <a:lstStyle/>
          <a:p>
            <a:pPr algn="ctr">
              <a:spcBef>
                <a:spcPct val="50000"/>
              </a:spcBef>
            </a:pPr>
            <a:r>
              <a:rPr lang="en-GB" sz="6000" b="1">
                <a:solidFill>
                  <a:srgbClr val="000000"/>
                </a:solidFill>
              </a:rPr>
              <a:t>Patient Choice</a:t>
            </a:r>
          </a:p>
        </p:txBody>
      </p:sp>
      <p:pic>
        <p:nvPicPr>
          <p:cNvPr id="13317" name="Picture 5" descr="MC900014615[1]"/>
          <p:cNvPicPr>
            <a:picLocks noChangeAspect="1" noChangeArrowheads="1"/>
          </p:cNvPicPr>
          <p:nvPr/>
        </p:nvPicPr>
        <p:blipFill>
          <a:blip r:embed="rId4" cstate="print"/>
          <a:srcRect/>
          <a:stretch>
            <a:fillRect/>
          </a:stretch>
        </p:blipFill>
        <p:spPr bwMode="auto">
          <a:xfrm>
            <a:off x="684213" y="620713"/>
            <a:ext cx="1765300" cy="1570037"/>
          </a:xfrm>
          <a:prstGeom prst="rect">
            <a:avLst/>
          </a:prstGeom>
          <a:noFill/>
          <a:ln w="9525">
            <a:noFill/>
            <a:miter lim="800000"/>
            <a:headEnd/>
            <a:tailEnd/>
          </a:ln>
        </p:spPr>
      </p:pic>
      <p:pic>
        <p:nvPicPr>
          <p:cNvPr id="13318" name="Picture 6" descr="MC900331451[1]"/>
          <p:cNvPicPr>
            <a:picLocks noChangeAspect="1" noChangeArrowheads="1"/>
          </p:cNvPicPr>
          <p:nvPr/>
        </p:nvPicPr>
        <p:blipFill>
          <a:blip r:embed="rId5" cstate="print"/>
          <a:srcRect/>
          <a:stretch>
            <a:fillRect/>
          </a:stretch>
        </p:blipFill>
        <p:spPr bwMode="auto">
          <a:xfrm>
            <a:off x="3348038" y="3860800"/>
            <a:ext cx="2376487" cy="1674813"/>
          </a:xfrm>
          <a:prstGeom prst="rect">
            <a:avLst/>
          </a:prstGeom>
          <a:noFill/>
          <a:ln w="9525">
            <a:noFill/>
            <a:miter lim="800000"/>
            <a:headEnd/>
            <a:tailEnd/>
          </a:ln>
        </p:spPr>
      </p:pic>
      <p:pic>
        <p:nvPicPr>
          <p:cNvPr id="13319" name="Picture 7" descr="MC900290563[1]"/>
          <p:cNvPicPr>
            <a:picLocks noChangeAspect="1" noChangeArrowheads="1"/>
          </p:cNvPicPr>
          <p:nvPr/>
        </p:nvPicPr>
        <p:blipFill>
          <a:blip r:embed="rId6" cstate="print"/>
          <a:srcRect/>
          <a:stretch>
            <a:fillRect/>
          </a:stretch>
        </p:blipFill>
        <p:spPr bwMode="auto">
          <a:xfrm>
            <a:off x="3492500" y="260350"/>
            <a:ext cx="1503363" cy="1817688"/>
          </a:xfrm>
          <a:prstGeom prst="rect">
            <a:avLst/>
          </a:prstGeom>
          <a:noFill/>
          <a:ln w="9525">
            <a:noFill/>
            <a:miter lim="800000"/>
            <a:headEnd/>
            <a:tailEnd/>
          </a:ln>
        </p:spPr>
      </p:pic>
      <p:pic>
        <p:nvPicPr>
          <p:cNvPr id="13320" name="Picture 8" descr="MC900093373[1]"/>
          <p:cNvPicPr>
            <a:picLocks noChangeAspect="1" noChangeArrowheads="1"/>
          </p:cNvPicPr>
          <p:nvPr/>
        </p:nvPicPr>
        <p:blipFill>
          <a:blip r:embed="rId7" cstate="print"/>
          <a:srcRect/>
          <a:stretch>
            <a:fillRect/>
          </a:stretch>
        </p:blipFill>
        <p:spPr bwMode="auto">
          <a:xfrm>
            <a:off x="179388" y="3068638"/>
            <a:ext cx="2847975" cy="3598862"/>
          </a:xfrm>
          <a:prstGeom prst="rect">
            <a:avLst/>
          </a:prstGeom>
          <a:noFill/>
          <a:ln w="9525">
            <a:noFill/>
            <a:miter lim="800000"/>
            <a:headEnd/>
            <a:tailEnd/>
          </a:ln>
        </p:spPr>
      </p:pic>
      <p:pic>
        <p:nvPicPr>
          <p:cNvPr id="13321" name="Picture 9" descr="MC900237332[1]"/>
          <p:cNvPicPr>
            <a:picLocks noChangeAspect="1" noChangeArrowheads="1"/>
          </p:cNvPicPr>
          <p:nvPr/>
        </p:nvPicPr>
        <p:blipFill>
          <a:blip r:embed="rId8" cstate="print"/>
          <a:srcRect/>
          <a:stretch>
            <a:fillRect/>
          </a:stretch>
        </p:blipFill>
        <p:spPr bwMode="auto">
          <a:xfrm>
            <a:off x="7164388" y="1844675"/>
            <a:ext cx="1811337" cy="1833563"/>
          </a:xfrm>
          <a:prstGeom prst="rect">
            <a:avLst/>
          </a:prstGeom>
          <a:noFill/>
          <a:ln w="9525">
            <a:noFill/>
            <a:miter lim="800000"/>
            <a:headEnd/>
            <a:tailEnd/>
          </a:ln>
        </p:spPr>
      </p:pic>
      <p:pic>
        <p:nvPicPr>
          <p:cNvPr id="13322" name="Picture 10" descr="MC900410595[1]"/>
          <p:cNvPicPr>
            <a:picLocks noChangeAspect="1" noChangeArrowheads="1"/>
          </p:cNvPicPr>
          <p:nvPr/>
        </p:nvPicPr>
        <p:blipFill>
          <a:blip r:embed="rId9" cstate="print"/>
          <a:srcRect/>
          <a:stretch>
            <a:fillRect/>
          </a:stretch>
        </p:blipFill>
        <p:spPr bwMode="auto">
          <a:xfrm>
            <a:off x="6516688" y="4325938"/>
            <a:ext cx="2627312" cy="253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6372225" y="260350"/>
          <a:ext cx="2505075" cy="1066800"/>
        </p:xfrm>
        <a:graphic>
          <a:graphicData uri="http://schemas.openxmlformats.org/presentationml/2006/ole">
            <p:oleObj spid="_x0000_s14338" name="Picture" r:id="rId3" imgW="2505456" imgH="1069848" progId="Word.Picture.8">
              <p:embed/>
            </p:oleObj>
          </a:graphicData>
        </a:graphic>
      </p:graphicFrame>
      <p:sp>
        <p:nvSpPr>
          <p:cNvPr id="14339" name="Text Box 4"/>
          <p:cNvSpPr txBox="1">
            <a:spLocks noChangeArrowheads="1"/>
          </p:cNvSpPr>
          <p:nvPr/>
        </p:nvSpPr>
        <p:spPr bwMode="auto">
          <a:xfrm>
            <a:off x="539750" y="908050"/>
            <a:ext cx="5976938" cy="641350"/>
          </a:xfrm>
          <a:prstGeom prst="rect">
            <a:avLst/>
          </a:prstGeom>
          <a:noFill/>
          <a:ln w="9525">
            <a:noFill/>
            <a:miter lim="800000"/>
            <a:headEnd/>
            <a:tailEnd/>
          </a:ln>
        </p:spPr>
        <p:txBody>
          <a:bodyPr>
            <a:spAutoFit/>
          </a:bodyPr>
          <a:lstStyle/>
          <a:p>
            <a:pPr>
              <a:spcBef>
                <a:spcPct val="50000"/>
              </a:spcBef>
            </a:pPr>
            <a:r>
              <a:rPr lang="en-GB" sz="3600" b="1">
                <a:solidFill>
                  <a:srgbClr val="006699"/>
                </a:solidFill>
              </a:rPr>
              <a:t>Fear Not! (Strengths)</a:t>
            </a:r>
          </a:p>
        </p:txBody>
      </p:sp>
      <p:sp>
        <p:nvSpPr>
          <p:cNvPr id="14340" name="Text Box 5"/>
          <p:cNvSpPr txBox="1">
            <a:spLocks noChangeArrowheads="1"/>
          </p:cNvSpPr>
          <p:nvPr/>
        </p:nvSpPr>
        <p:spPr bwMode="auto">
          <a:xfrm>
            <a:off x="539750" y="1989138"/>
            <a:ext cx="8280400" cy="4108450"/>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GB" sz="2400" b="1">
                <a:solidFill>
                  <a:srgbClr val="000000"/>
                </a:solidFill>
              </a:rPr>
              <a:t> Beginning with Non-Complex </a:t>
            </a:r>
          </a:p>
          <a:p>
            <a:pPr>
              <a:spcBef>
                <a:spcPct val="50000"/>
              </a:spcBef>
              <a:buFont typeface="Wingdings" pitchFamily="2" charset="2"/>
              <a:buChar char="§"/>
            </a:pPr>
            <a:r>
              <a:rPr lang="en-GB" sz="2400" b="1">
                <a:solidFill>
                  <a:srgbClr val="000000"/>
                </a:solidFill>
              </a:rPr>
              <a:t> Knowledge of the market/demand</a:t>
            </a:r>
          </a:p>
          <a:p>
            <a:pPr>
              <a:spcBef>
                <a:spcPct val="50000"/>
              </a:spcBef>
              <a:buFont typeface="Wingdings" pitchFamily="2" charset="2"/>
              <a:buChar char="§"/>
            </a:pPr>
            <a:r>
              <a:rPr lang="en-GB" sz="2400" b="1">
                <a:solidFill>
                  <a:srgbClr val="000000"/>
                </a:solidFill>
              </a:rPr>
              <a:t> Clinical Expertise/Quality agenda</a:t>
            </a:r>
          </a:p>
          <a:p>
            <a:pPr>
              <a:spcBef>
                <a:spcPct val="50000"/>
              </a:spcBef>
              <a:buFont typeface="Wingdings" pitchFamily="2" charset="2"/>
              <a:buChar char="§"/>
            </a:pPr>
            <a:r>
              <a:rPr lang="en-GB" sz="2400" b="1">
                <a:solidFill>
                  <a:srgbClr val="000000"/>
                </a:solidFill>
              </a:rPr>
              <a:t> Service Delivery</a:t>
            </a:r>
          </a:p>
          <a:p>
            <a:pPr>
              <a:spcBef>
                <a:spcPct val="50000"/>
              </a:spcBef>
              <a:buFont typeface="Wingdings" pitchFamily="2" charset="2"/>
              <a:buChar char="§"/>
            </a:pPr>
            <a:r>
              <a:rPr lang="en-GB" sz="2400" b="1">
                <a:solidFill>
                  <a:srgbClr val="000000"/>
                </a:solidFill>
              </a:rPr>
              <a:t> Knowledge of support services with established                             contacts</a:t>
            </a:r>
          </a:p>
          <a:p>
            <a:pPr>
              <a:spcBef>
                <a:spcPct val="50000"/>
              </a:spcBef>
              <a:buFont typeface="Wingdings" pitchFamily="2" charset="2"/>
              <a:buChar char="§"/>
            </a:pPr>
            <a:r>
              <a:rPr lang="en-GB" sz="2400" b="1">
                <a:solidFill>
                  <a:srgbClr val="000000"/>
                </a:solidFill>
              </a:rPr>
              <a:t> Dialogue with suppliers</a:t>
            </a:r>
          </a:p>
          <a:p>
            <a:pPr>
              <a:spcBef>
                <a:spcPct val="50000"/>
              </a:spcBef>
              <a:buFont typeface="Wingdings" pitchFamily="2" charset="2"/>
              <a:buChar char="§"/>
            </a:pPr>
            <a:r>
              <a:rPr lang="en-GB" sz="2400" b="1">
                <a:solidFill>
                  <a:srgbClr val="000000"/>
                </a:solidFill>
              </a:rPr>
              <a:t> Opportunities to increase service delivery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372225" y="260350"/>
          <a:ext cx="2505075" cy="1066800"/>
        </p:xfrm>
        <a:graphic>
          <a:graphicData uri="http://schemas.openxmlformats.org/presentationml/2006/ole">
            <p:oleObj spid="_x0000_s15362" name="Picture" r:id="rId3" imgW="2505456" imgH="1069848" progId="Word.Picture.8">
              <p:embed/>
            </p:oleObj>
          </a:graphicData>
        </a:graphic>
      </p:graphicFrame>
      <p:sp>
        <p:nvSpPr>
          <p:cNvPr id="15363" name="Text Box 3"/>
          <p:cNvSpPr txBox="1">
            <a:spLocks noChangeArrowheads="1"/>
          </p:cNvSpPr>
          <p:nvPr/>
        </p:nvSpPr>
        <p:spPr bwMode="auto">
          <a:xfrm>
            <a:off x="539750" y="908050"/>
            <a:ext cx="5976938" cy="641350"/>
          </a:xfrm>
          <a:prstGeom prst="rect">
            <a:avLst/>
          </a:prstGeom>
          <a:noFill/>
          <a:ln w="9525">
            <a:noFill/>
            <a:miter lim="800000"/>
            <a:headEnd/>
            <a:tailEnd/>
          </a:ln>
        </p:spPr>
        <p:txBody>
          <a:bodyPr>
            <a:spAutoFit/>
          </a:bodyPr>
          <a:lstStyle/>
          <a:p>
            <a:pPr>
              <a:spcBef>
                <a:spcPct val="50000"/>
              </a:spcBef>
            </a:pPr>
            <a:r>
              <a:rPr lang="en-GB" sz="3600" b="1">
                <a:solidFill>
                  <a:srgbClr val="006699"/>
                </a:solidFill>
              </a:rPr>
              <a:t>Opportunities</a:t>
            </a:r>
          </a:p>
        </p:txBody>
      </p:sp>
      <p:sp>
        <p:nvSpPr>
          <p:cNvPr id="15364" name="Text Box 4"/>
          <p:cNvSpPr txBox="1">
            <a:spLocks noChangeArrowheads="1"/>
          </p:cNvSpPr>
          <p:nvPr/>
        </p:nvSpPr>
        <p:spPr bwMode="auto">
          <a:xfrm>
            <a:off x="611188" y="1844675"/>
            <a:ext cx="8064500" cy="4108450"/>
          </a:xfrm>
          <a:prstGeom prst="rect">
            <a:avLst/>
          </a:prstGeom>
          <a:noFill/>
          <a:ln w="9525">
            <a:noFill/>
            <a:miter lim="800000"/>
            <a:headEnd/>
            <a:tailEnd/>
          </a:ln>
        </p:spPr>
        <p:txBody>
          <a:bodyPr>
            <a:spAutoFit/>
          </a:bodyPr>
          <a:lstStyle/>
          <a:p>
            <a:pPr>
              <a:buFont typeface="Wingdings" pitchFamily="2" charset="2"/>
              <a:buChar char="§"/>
            </a:pPr>
            <a:r>
              <a:rPr lang="en-GB" sz="2400" b="1">
                <a:solidFill>
                  <a:srgbClr val="000000"/>
                </a:solidFill>
              </a:rPr>
              <a:t> Breakdown of geographical boundaries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Could AQP reduce the load of local NHS services allowing skills to benefit complex users?</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Could there be a place for partnerships?</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Will it drive down prices from manufacturers?</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Could it provide a more responsive service?</a:t>
            </a:r>
          </a:p>
          <a:p>
            <a:pPr>
              <a:buFont typeface="Wingdings" pitchFamily="2" charset="2"/>
              <a:buNone/>
            </a:pPr>
            <a:endParaRPr lang="en-GB" sz="2400" b="1">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6372225" y="260350"/>
          <a:ext cx="2505075" cy="1066800"/>
        </p:xfrm>
        <a:graphic>
          <a:graphicData uri="http://schemas.openxmlformats.org/presentationml/2006/ole">
            <p:oleObj spid="_x0000_s16386" name="Picture" r:id="rId3" imgW="2505456" imgH="1069848" progId="Word.Picture.8">
              <p:embed/>
            </p:oleObj>
          </a:graphicData>
        </a:graphic>
      </p:graphicFrame>
      <p:sp>
        <p:nvSpPr>
          <p:cNvPr id="16387" name="WordArt 13"/>
          <p:cNvSpPr>
            <a:spLocks noChangeArrowheads="1" noChangeShapeType="1" noTextEdit="1"/>
          </p:cNvSpPr>
          <p:nvPr/>
        </p:nvSpPr>
        <p:spPr bwMode="auto">
          <a:xfrm>
            <a:off x="1692275" y="2060575"/>
            <a:ext cx="5324475" cy="647700"/>
          </a:xfrm>
          <a:prstGeom prst="rect">
            <a:avLst/>
          </a:prstGeom>
        </p:spPr>
        <p:txBody>
          <a:bodyPr spcFirstLastPara="1" wrap="none" fromWordArt="1">
            <a:prstTxWarp prst="textArchUp">
              <a:avLst>
                <a:gd name="adj" fmla="val 10800004"/>
              </a:avLst>
            </a:prstTxWarp>
          </a:bodyPr>
          <a:lstStyle/>
          <a:p>
            <a:pPr algn="ctr"/>
            <a:r>
              <a:rPr lang="en-GB" sz="3600" kern="10">
                <a:ln w="9525">
                  <a:solidFill>
                    <a:srgbClr val="000000"/>
                  </a:solidFill>
                  <a:round/>
                  <a:headEnd/>
                  <a:tailEnd/>
                </a:ln>
                <a:solidFill>
                  <a:srgbClr val="000000"/>
                </a:solidFill>
                <a:latin typeface="Arial Black"/>
              </a:rPr>
              <a:t>Timely &amp; Appropriate</a:t>
            </a:r>
          </a:p>
          <a:p>
            <a:pPr algn="ctr"/>
            <a:r>
              <a:rPr lang="en-GB" sz="3600" kern="10">
                <a:ln w="9525">
                  <a:solidFill>
                    <a:srgbClr val="000000"/>
                  </a:solidFill>
                  <a:round/>
                  <a:headEnd/>
                  <a:tailEnd/>
                </a:ln>
                <a:solidFill>
                  <a:srgbClr val="000000"/>
                </a:solidFill>
                <a:latin typeface="Arial Black"/>
              </a:rPr>
              <a:t>Provision of Service</a:t>
            </a:r>
          </a:p>
        </p:txBody>
      </p:sp>
      <p:pic>
        <p:nvPicPr>
          <p:cNvPr id="16388" name="Picture 14" descr="wheelchair"/>
          <p:cNvPicPr>
            <a:picLocks noChangeAspect="1" noChangeArrowheads="1"/>
          </p:cNvPicPr>
          <p:nvPr/>
        </p:nvPicPr>
        <p:blipFill>
          <a:blip r:embed="rId4" cstate="print"/>
          <a:srcRect/>
          <a:stretch>
            <a:fillRect/>
          </a:stretch>
        </p:blipFill>
        <p:spPr bwMode="auto">
          <a:xfrm>
            <a:off x="3348038" y="3429000"/>
            <a:ext cx="1962150"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6372225" y="260350"/>
          <a:ext cx="2505075" cy="1066800"/>
        </p:xfrm>
        <a:graphic>
          <a:graphicData uri="http://schemas.openxmlformats.org/presentationml/2006/ole">
            <p:oleObj spid="_x0000_s17410" name="Picture" r:id="rId3" imgW="2505456" imgH="1069848" progId="Word.Picture.8">
              <p:embed/>
            </p:oleObj>
          </a:graphicData>
        </a:graphic>
      </p:graphicFrame>
      <p:sp>
        <p:nvSpPr>
          <p:cNvPr id="17411" name="Text Box 3"/>
          <p:cNvSpPr txBox="1">
            <a:spLocks noChangeArrowheads="1"/>
          </p:cNvSpPr>
          <p:nvPr/>
        </p:nvSpPr>
        <p:spPr bwMode="auto">
          <a:xfrm>
            <a:off x="323850" y="549275"/>
            <a:ext cx="5976938" cy="641350"/>
          </a:xfrm>
          <a:prstGeom prst="rect">
            <a:avLst/>
          </a:prstGeom>
          <a:noFill/>
          <a:ln w="9525">
            <a:noFill/>
            <a:miter lim="800000"/>
            <a:headEnd/>
            <a:tailEnd/>
          </a:ln>
        </p:spPr>
        <p:txBody>
          <a:bodyPr>
            <a:spAutoFit/>
          </a:bodyPr>
          <a:lstStyle/>
          <a:p>
            <a:pPr>
              <a:spcBef>
                <a:spcPct val="50000"/>
              </a:spcBef>
            </a:pPr>
            <a:r>
              <a:rPr lang="en-GB" sz="3600" b="1">
                <a:solidFill>
                  <a:srgbClr val="006699"/>
                </a:solidFill>
              </a:rPr>
              <a:t>More Questions:-</a:t>
            </a:r>
          </a:p>
        </p:txBody>
      </p:sp>
      <p:sp>
        <p:nvSpPr>
          <p:cNvPr id="17412" name="Text Box 4"/>
          <p:cNvSpPr txBox="1">
            <a:spLocks noChangeArrowheads="1"/>
          </p:cNvSpPr>
          <p:nvPr/>
        </p:nvSpPr>
        <p:spPr bwMode="auto">
          <a:xfrm>
            <a:off x="539750" y="1196975"/>
            <a:ext cx="8353425" cy="5021263"/>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GB" sz="2400" b="1">
                <a:solidFill>
                  <a:srgbClr val="000000"/>
                </a:solidFill>
              </a:rPr>
              <a:t> ‘Duty of Care’</a:t>
            </a:r>
          </a:p>
          <a:p>
            <a:pPr>
              <a:spcBef>
                <a:spcPct val="50000"/>
              </a:spcBef>
              <a:buFont typeface="Wingdings" pitchFamily="2" charset="2"/>
              <a:buChar char="§"/>
            </a:pPr>
            <a:r>
              <a:rPr lang="en-GB" sz="2400" b="1">
                <a:solidFill>
                  <a:srgbClr val="000000"/>
                </a:solidFill>
              </a:rPr>
              <a:t> Re-cycling</a:t>
            </a:r>
          </a:p>
          <a:p>
            <a:pPr>
              <a:spcBef>
                <a:spcPct val="50000"/>
              </a:spcBef>
              <a:buFont typeface="Wingdings" pitchFamily="2" charset="2"/>
              <a:buChar char="§"/>
            </a:pPr>
            <a:r>
              <a:rPr lang="en-GB" sz="2400" b="1">
                <a:solidFill>
                  <a:srgbClr val="000000"/>
                </a:solidFill>
              </a:rPr>
              <a:t> NHS Requisition/ordering policy</a:t>
            </a:r>
          </a:p>
          <a:p>
            <a:pPr>
              <a:spcBef>
                <a:spcPct val="50000"/>
              </a:spcBef>
              <a:buFont typeface="Wingdings" pitchFamily="2" charset="2"/>
              <a:buChar char="§"/>
            </a:pPr>
            <a:r>
              <a:rPr lang="en-GB" sz="2400" b="1">
                <a:solidFill>
                  <a:srgbClr val="000000"/>
                </a:solidFill>
              </a:rPr>
              <a:t> Concerns that commissioners will not listen to advice</a:t>
            </a:r>
          </a:p>
          <a:p>
            <a:pPr>
              <a:spcBef>
                <a:spcPct val="50000"/>
              </a:spcBef>
              <a:buFont typeface="Wingdings" pitchFamily="2" charset="2"/>
              <a:buChar char="§"/>
            </a:pPr>
            <a:r>
              <a:rPr lang="en-GB" sz="2400" b="1">
                <a:solidFill>
                  <a:srgbClr val="000000"/>
                </a:solidFill>
              </a:rPr>
              <a:t> Split service – accountability and management of disputes</a:t>
            </a:r>
            <a:r>
              <a:rPr lang="en-GB" sz="2400">
                <a:solidFill>
                  <a:srgbClr val="000000"/>
                </a:solidFill>
              </a:rPr>
              <a:t> </a:t>
            </a:r>
            <a:r>
              <a:rPr lang="en-GB" sz="2400" b="1">
                <a:solidFill>
                  <a:srgbClr val="000000"/>
                </a:solidFill>
              </a:rPr>
              <a:t>?</a:t>
            </a:r>
          </a:p>
          <a:p>
            <a:pPr>
              <a:spcBef>
                <a:spcPct val="50000"/>
              </a:spcBef>
              <a:buFont typeface="Wingdings" pitchFamily="2" charset="2"/>
              <a:buChar char="§"/>
            </a:pPr>
            <a:r>
              <a:rPr lang="en-GB" sz="2400" b="1">
                <a:solidFill>
                  <a:srgbClr val="000000"/>
                </a:solidFill>
              </a:rPr>
              <a:t> IT infrastructure and confidentiality</a:t>
            </a:r>
          </a:p>
          <a:p>
            <a:pPr>
              <a:spcBef>
                <a:spcPct val="50000"/>
              </a:spcBef>
              <a:buFont typeface="Wingdings" pitchFamily="2" charset="2"/>
              <a:buChar char="§"/>
            </a:pPr>
            <a:r>
              <a:rPr lang="en-GB" sz="2400" b="1">
                <a:solidFill>
                  <a:srgbClr val="000000"/>
                </a:solidFill>
              </a:rPr>
              <a:t> Who will maintain equipment on issue and provide on-going clinical support to existing users?</a:t>
            </a:r>
          </a:p>
          <a:p>
            <a:pPr>
              <a:spcBef>
                <a:spcPct val="50000"/>
              </a:spcBef>
              <a:buFont typeface="Wingdings" pitchFamily="2" charset="2"/>
              <a:buChar char="§"/>
            </a:pPr>
            <a:r>
              <a:rPr lang="en-GB" sz="2400" b="1">
                <a:solidFill>
                  <a:srgbClr val="000000"/>
                </a:solidFill>
              </a:rPr>
              <a:t> Clear pathway for re-referrals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6372225" y="260350"/>
          <a:ext cx="2505075" cy="1066800"/>
        </p:xfrm>
        <a:graphic>
          <a:graphicData uri="http://schemas.openxmlformats.org/presentationml/2006/ole">
            <p:oleObj spid="_x0000_s18434" name="Picture" r:id="rId3" imgW="2505456" imgH="1069848" progId="Word.Picture.8">
              <p:embed/>
            </p:oleObj>
          </a:graphicData>
        </a:graphic>
      </p:graphicFrame>
      <p:sp>
        <p:nvSpPr>
          <p:cNvPr id="18435" name="Rectangle 3"/>
          <p:cNvSpPr>
            <a:spLocks noChangeArrowheads="1"/>
          </p:cNvSpPr>
          <p:nvPr/>
        </p:nvSpPr>
        <p:spPr bwMode="auto">
          <a:xfrm>
            <a:off x="0" y="476250"/>
            <a:ext cx="6227763" cy="1465263"/>
          </a:xfrm>
          <a:prstGeom prst="rect">
            <a:avLst/>
          </a:prstGeom>
          <a:noFill/>
          <a:ln w="9525">
            <a:noFill/>
            <a:miter lim="800000"/>
            <a:headEnd/>
            <a:tailEnd/>
          </a:ln>
        </p:spPr>
        <p:txBody>
          <a:bodyPr>
            <a:spAutoFit/>
          </a:bodyPr>
          <a:lstStyle/>
          <a:p>
            <a:r>
              <a:rPr lang="en-GB" sz="3600" b="1">
                <a:solidFill>
                  <a:srgbClr val="006699"/>
                </a:solidFill>
              </a:rPr>
              <a:t>Wheelchair user group concerns</a:t>
            </a:r>
            <a:r>
              <a:rPr lang="en-GB">
                <a:solidFill>
                  <a:srgbClr val="000000"/>
                </a:solidFill>
              </a:rPr>
              <a:t/>
            </a:r>
            <a:br>
              <a:rPr lang="en-GB">
                <a:solidFill>
                  <a:srgbClr val="000000"/>
                </a:solidFill>
              </a:rPr>
            </a:br>
            <a:endParaRPr lang="en-GB">
              <a:solidFill>
                <a:srgbClr val="000000"/>
              </a:solidFill>
            </a:endParaRPr>
          </a:p>
        </p:txBody>
      </p:sp>
      <p:sp>
        <p:nvSpPr>
          <p:cNvPr id="18436" name="Rectangle 4"/>
          <p:cNvSpPr>
            <a:spLocks noChangeArrowheads="1"/>
          </p:cNvSpPr>
          <p:nvPr/>
        </p:nvSpPr>
        <p:spPr bwMode="auto">
          <a:xfrm>
            <a:off x="179388" y="1773238"/>
            <a:ext cx="8353425" cy="5029200"/>
          </a:xfrm>
          <a:prstGeom prst="rect">
            <a:avLst/>
          </a:prstGeom>
          <a:noFill/>
          <a:ln w="9525">
            <a:noFill/>
            <a:miter lim="800000"/>
            <a:headEnd/>
            <a:tailEnd/>
          </a:ln>
        </p:spPr>
        <p:txBody>
          <a:bodyPr>
            <a:spAutoFit/>
          </a:bodyPr>
          <a:lstStyle/>
          <a:p>
            <a:pPr>
              <a:buFont typeface="Wingdings" pitchFamily="2" charset="2"/>
              <a:buChar char="§"/>
            </a:pPr>
            <a:r>
              <a:rPr lang="en-GB" sz="2400" b="1">
                <a:solidFill>
                  <a:srgbClr val="000000"/>
                </a:solidFill>
              </a:rPr>
              <a:t> </a:t>
            </a:r>
            <a:r>
              <a:rPr lang="en-GB" sz="2000" b="1">
                <a:solidFill>
                  <a:srgbClr val="000000"/>
                </a:solidFill>
              </a:rPr>
              <a:t>Will experienced NHS staff move to other providers?</a:t>
            </a:r>
          </a:p>
          <a:p>
            <a:pPr>
              <a:buFont typeface="Wingdings" pitchFamily="2" charset="2"/>
              <a:buNone/>
            </a:pPr>
            <a:endParaRPr lang="en-GB" sz="2000" b="1">
              <a:solidFill>
                <a:srgbClr val="000000"/>
              </a:solidFill>
            </a:endParaRPr>
          </a:p>
          <a:p>
            <a:pPr>
              <a:buFont typeface="Wingdings" pitchFamily="2" charset="2"/>
              <a:buChar char="§"/>
            </a:pPr>
            <a:r>
              <a:rPr lang="en-GB" sz="2000" b="1">
                <a:solidFill>
                  <a:srgbClr val="000000"/>
                </a:solidFill>
              </a:rPr>
              <a:t> Will all providers have the same duty of care as the NHS? </a:t>
            </a:r>
          </a:p>
          <a:p>
            <a:pPr>
              <a:buFont typeface="Wingdings" pitchFamily="2" charset="2"/>
              <a:buNone/>
            </a:pPr>
            <a:endParaRPr lang="en-GB" sz="2000" b="1">
              <a:solidFill>
                <a:srgbClr val="000000"/>
              </a:solidFill>
            </a:endParaRPr>
          </a:p>
          <a:p>
            <a:pPr>
              <a:buFont typeface="Wingdings" pitchFamily="2" charset="2"/>
              <a:buChar char="§"/>
            </a:pPr>
            <a:r>
              <a:rPr lang="en-GB" sz="2000" b="1">
                <a:solidFill>
                  <a:srgbClr val="000000"/>
                </a:solidFill>
              </a:rPr>
              <a:t> Will all providers be as ethical as the NHS?</a:t>
            </a:r>
          </a:p>
          <a:p>
            <a:pPr>
              <a:buFont typeface="Wingdings" pitchFamily="2" charset="2"/>
              <a:buNone/>
            </a:pPr>
            <a:endParaRPr lang="en-GB" sz="2000" b="1">
              <a:solidFill>
                <a:srgbClr val="000000"/>
              </a:solidFill>
            </a:endParaRPr>
          </a:p>
          <a:p>
            <a:pPr>
              <a:buFont typeface="Wingdings" pitchFamily="2" charset="2"/>
              <a:buChar char="§"/>
            </a:pPr>
            <a:r>
              <a:rPr lang="en-GB" sz="2000" b="1">
                <a:solidFill>
                  <a:srgbClr val="000000"/>
                </a:solidFill>
              </a:rPr>
              <a:t> Will all providers have the same level of scrutiny? </a:t>
            </a:r>
          </a:p>
          <a:p>
            <a:pPr>
              <a:buFont typeface="Wingdings" pitchFamily="2" charset="2"/>
              <a:buNone/>
            </a:pPr>
            <a:endParaRPr lang="en-GB" sz="2000" b="1">
              <a:solidFill>
                <a:srgbClr val="000000"/>
              </a:solidFill>
            </a:endParaRPr>
          </a:p>
          <a:p>
            <a:pPr>
              <a:buFont typeface="Wingdings" pitchFamily="2" charset="2"/>
              <a:buChar char="§"/>
            </a:pPr>
            <a:r>
              <a:rPr lang="en-GB" sz="2000" b="1">
                <a:solidFill>
                  <a:srgbClr val="000000"/>
                </a:solidFill>
              </a:rPr>
              <a:t> NHS is impartial and will use any equipment to meet a clinical need. This may not happen with other providers</a:t>
            </a:r>
          </a:p>
          <a:p>
            <a:pPr>
              <a:buFont typeface="Wingdings" pitchFamily="2" charset="2"/>
              <a:buNone/>
            </a:pPr>
            <a:endParaRPr lang="en-GB" sz="2000" b="1">
              <a:solidFill>
                <a:srgbClr val="000000"/>
              </a:solidFill>
            </a:endParaRPr>
          </a:p>
          <a:p>
            <a:pPr>
              <a:buFont typeface="Wingdings" pitchFamily="2" charset="2"/>
              <a:buChar char="§"/>
            </a:pPr>
            <a:r>
              <a:rPr lang="en-GB" sz="2000" b="1">
                <a:solidFill>
                  <a:srgbClr val="000000"/>
                </a:solidFill>
              </a:rPr>
              <a:t> Will my records still be confidential – how will they be shared with other providers?</a:t>
            </a:r>
          </a:p>
          <a:p>
            <a:pPr>
              <a:buFont typeface="Wingdings" pitchFamily="2" charset="2"/>
              <a:buNone/>
            </a:pPr>
            <a:r>
              <a:rPr lang="en-GB" sz="2000" b="1">
                <a:solidFill>
                  <a:srgbClr val="000000"/>
                </a:solidFill>
              </a:rPr>
              <a:t> </a:t>
            </a:r>
          </a:p>
          <a:p>
            <a:pPr>
              <a:buFont typeface="Wingdings" pitchFamily="2" charset="2"/>
              <a:buChar char="§"/>
            </a:pPr>
            <a:r>
              <a:rPr lang="en-GB" sz="2000" b="1">
                <a:solidFill>
                  <a:srgbClr val="000000"/>
                </a:solidFill>
              </a:rPr>
              <a:t> NHS has clinical expertise, that may not be found in other providers</a:t>
            </a:r>
          </a:p>
        </p:txBody>
      </p:sp>
      <p:sp>
        <p:nvSpPr>
          <p:cNvPr id="18437" name="Rectangle 5"/>
          <p:cNvSpPr>
            <a:spLocks noChangeArrowheads="1"/>
          </p:cNvSpPr>
          <p:nvPr/>
        </p:nvSpPr>
        <p:spPr bwMode="auto">
          <a:xfrm>
            <a:off x="4572000" y="2276475"/>
            <a:ext cx="4572000" cy="641350"/>
          </a:xfrm>
          <a:prstGeom prst="rect">
            <a:avLst/>
          </a:prstGeom>
          <a:noFill/>
          <a:ln w="9525">
            <a:noFill/>
            <a:miter lim="800000"/>
            <a:headEnd/>
            <a:tailEnd/>
          </a:ln>
        </p:spPr>
        <p:txBody>
          <a:bodyPr>
            <a:spAutoFit/>
          </a:bodyPr>
          <a:lstStyle/>
          <a:p>
            <a:endParaRPr lang="en-GB">
              <a:solidFill>
                <a:srgbClr val="000000"/>
              </a:solidFill>
            </a:endParaRPr>
          </a:p>
          <a:p>
            <a:endParaRPr lang="en-GB">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6372225" y="260350"/>
          <a:ext cx="2505075" cy="1066800"/>
        </p:xfrm>
        <a:graphic>
          <a:graphicData uri="http://schemas.openxmlformats.org/presentationml/2006/ole">
            <p:oleObj spid="_x0000_s19458" name="Picture" r:id="rId3" imgW="2505456" imgH="1069848" progId="Word.Picture.8">
              <p:embed/>
            </p:oleObj>
          </a:graphicData>
        </a:graphic>
      </p:graphicFrame>
      <p:sp>
        <p:nvSpPr>
          <p:cNvPr id="19459" name="Rectangle 3"/>
          <p:cNvSpPr>
            <a:spLocks noChangeArrowheads="1"/>
          </p:cNvSpPr>
          <p:nvPr/>
        </p:nvSpPr>
        <p:spPr bwMode="auto">
          <a:xfrm>
            <a:off x="323850" y="1735138"/>
            <a:ext cx="8569325" cy="4383087"/>
          </a:xfrm>
          <a:prstGeom prst="rect">
            <a:avLst/>
          </a:prstGeom>
          <a:noFill/>
          <a:ln w="9525">
            <a:noFill/>
            <a:miter lim="800000"/>
            <a:headEnd/>
            <a:tailEnd/>
          </a:ln>
        </p:spPr>
        <p:txBody>
          <a:bodyPr>
            <a:spAutoFit/>
          </a:bodyPr>
          <a:lstStyle/>
          <a:p>
            <a:endParaRPr lang="en-GB">
              <a:solidFill>
                <a:srgbClr val="000000"/>
              </a:solidFill>
            </a:endParaRPr>
          </a:p>
          <a:p>
            <a:pPr>
              <a:buFont typeface="Wingdings" pitchFamily="2" charset="2"/>
              <a:buChar char="§"/>
            </a:pPr>
            <a:r>
              <a:rPr lang="en-GB" sz="2400" b="1">
                <a:solidFill>
                  <a:srgbClr val="000000"/>
                </a:solidFill>
              </a:rPr>
              <a:t> Ability to write a prescription that enables user to have choice of equipment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Most non standard chairs require assessor to commission the chair at delivery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High number of non standard chairs require fitting of range of accessories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Large number of bespoke modifications required, normally the domain of the assessor to manufacture &amp; fit </a:t>
            </a:r>
          </a:p>
        </p:txBody>
      </p:sp>
      <p:sp>
        <p:nvSpPr>
          <p:cNvPr id="19460" name="Rectangle 4"/>
          <p:cNvSpPr>
            <a:spLocks noChangeArrowheads="1"/>
          </p:cNvSpPr>
          <p:nvPr/>
        </p:nvSpPr>
        <p:spPr bwMode="auto">
          <a:xfrm>
            <a:off x="0" y="908050"/>
            <a:ext cx="6267450" cy="641350"/>
          </a:xfrm>
          <a:prstGeom prst="rect">
            <a:avLst/>
          </a:prstGeom>
          <a:noFill/>
          <a:ln w="9525">
            <a:noFill/>
            <a:miter lim="800000"/>
            <a:headEnd/>
            <a:tailEnd/>
          </a:ln>
        </p:spPr>
        <p:txBody>
          <a:bodyPr wrap="none">
            <a:spAutoFit/>
          </a:bodyPr>
          <a:lstStyle/>
          <a:p>
            <a:r>
              <a:rPr lang="en-GB" sz="3600" b="1">
                <a:solidFill>
                  <a:srgbClr val="006699"/>
                </a:solidFill>
              </a:rPr>
              <a:t>Concerns about split model</a:t>
            </a:r>
            <a:r>
              <a:rPr lang="en-GB">
                <a:solidFill>
                  <a:srgbClr val="00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pPr algn="ctr"/>
            <a:endParaRPr lang="en-GB">
              <a:solidFill>
                <a:srgbClr val="000000"/>
              </a:solidFill>
            </a:endParaRPr>
          </a:p>
        </p:txBody>
      </p:sp>
      <p:graphicFrame>
        <p:nvGraphicFramePr>
          <p:cNvPr id="2050" name="Object 3"/>
          <p:cNvGraphicFramePr>
            <a:graphicFrameLocks noChangeAspect="1"/>
          </p:cNvGraphicFramePr>
          <p:nvPr/>
        </p:nvGraphicFramePr>
        <p:xfrm>
          <a:off x="6372225" y="260350"/>
          <a:ext cx="2505075" cy="1066800"/>
        </p:xfrm>
        <a:graphic>
          <a:graphicData uri="http://schemas.openxmlformats.org/presentationml/2006/ole">
            <p:oleObj spid="_x0000_s2050" name="Picture" r:id="rId4" imgW="2505456" imgH="1069848" progId="Word.Picture.8">
              <p:embed/>
            </p:oleObj>
          </a:graphicData>
        </a:graphic>
      </p:graphicFrame>
      <p:pic>
        <p:nvPicPr>
          <p:cNvPr id="2052" name="Picture 5" descr="680535895_1123193480.jpg"/>
          <p:cNvPicPr>
            <a:picLocks noChangeAspect="1" noChangeArrowheads="1"/>
          </p:cNvPicPr>
          <p:nvPr/>
        </p:nvPicPr>
        <p:blipFill>
          <a:blip r:embed="rId5" cstate="print"/>
          <a:srcRect/>
          <a:stretch>
            <a:fillRect/>
          </a:stretch>
        </p:blipFill>
        <p:spPr bwMode="auto">
          <a:xfrm>
            <a:off x="684213" y="2420938"/>
            <a:ext cx="2286000" cy="2847975"/>
          </a:xfrm>
          <a:prstGeom prst="rect">
            <a:avLst/>
          </a:prstGeom>
          <a:noFill/>
          <a:ln w="9525">
            <a:noFill/>
            <a:miter lim="800000"/>
            <a:headEnd/>
            <a:tailEnd/>
          </a:ln>
        </p:spPr>
      </p:pic>
      <p:pic>
        <p:nvPicPr>
          <p:cNvPr id="2053" name="Picture 6" descr="ANd9GcQrjgkkeam8zPHYtH09umEo7jIp-cfVSDilkW3rpX_2Th3Q71kVUUPcYrw">
            <a:hlinkClick r:id="rId6"/>
          </p:cNvPr>
          <p:cNvPicPr>
            <a:picLocks noChangeAspect="1" noChangeArrowheads="1"/>
          </p:cNvPicPr>
          <p:nvPr/>
        </p:nvPicPr>
        <p:blipFill>
          <a:blip r:embed="rId7" cstate="print"/>
          <a:srcRect/>
          <a:stretch>
            <a:fillRect/>
          </a:stretch>
        </p:blipFill>
        <p:spPr bwMode="auto">
          <a:xfrm>
            <a:off x="3492500" y="3789363"/>
            <a:ext cx="2952750" cy="2862262"/>
          </a:xfrm>
          <a:prstGeom prst="rect">
            <a:avLst/>
          </a:prstGeom>
          <a:noFill/>
          <a:ln w="9525">
            <a:noFill/>
            <a:miter lim="800000"/>
            <a:headEnd/>
            <a:tailEnd/>
          </a:ln>
        </p:spPr>
      </p:pic>
      <p:pic>
        <p:nvPicPr>
          <p:cNvPr id="2054" name="Picture 7" descr="wheelchair"/>
          <p:cNvPicPr>
            <a:picLocks noChangeAspect="1" noChangeArrowheads="1"/>
          </p:cNvPicPr>
          <p:nvPr/>
        </p:nvPicPr>
        <p:blipFill>
          <a:blip r:embed="rId8" cstate="print"/>
          <a:srcRect/>
          <a:stretch>
            <a:fillRect/>
          </a:stretch>
        </p:blipFill>
        <p:spPr bwMode="auto">
          <a:xfrm>
            <a:off x="6516688" y="2349500"/>
            <a:ext cx="2381250" cy="2305050"/>
          </a:xfrm>
          <a:prstGeom prst="rect">
            <a:avLst/>
          </a:prstGeom>
          <a:noFill/>
          <a:ln w="9525">
            <a:noFill/>
            <a:miter lim="800000"/>
            <a:headEnd/>
            <a:tailEnd/>
          </a:ln>
        </p:spPr>
      </p:pic>
      <p:sp>
        <p:nvSpPr>
          <p:cNvPr id="2055" name="Text Box 8"/>
          <p:cNvSpPr txBox="1">
            <a:spLocks noChangeArrowheads="1"/>
          </p:cNvSpPr>
          <p:nvPr/>
        </p:nvSpPr>
        <p:spPr bwMode="auto">
          <a:xfrm>
            <a:off x="971550" y="620713"/>
            <a:ext cx="4968875" cy="914400"/>
          </a:xfrm>
          <a:prstGeom prst="rect">
            <a:avLst/>
          </a:prstGeom>
          <a:noFill/>
          <a:ln w="9525">
            <a:noFill/>
            <a:miter lim="800000"/>
            <a:headEnd/>
            <a:tailEnd/>
          </a:ln>
        </p:spPr>
        <p:txBody>
          <a:bodyPr>
            <a:spAutoFit/>
          </a:bodyPr>
          <a:lstStyle/>
          <a:p>
            <a:pPr>
              <a:spcBef>
                <a:spcPct val="50000"/>
              </a:spcBef>
            </a:pPr>
            <a:r>
              <a:rPr lang="en-GB" sz="5400" b="1">
                <a:solidFill>
                  <a:srgbClr val="006699"/>
                </a:solidFill>
              </a:rPr>
              <a:t>Past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6372225" y="260350"/>
          <a:ext cx="2505075" cy="1066800"/>
        </p:xfrm>
        <a:graphic>
          <a:graphicData uri="http://schemas.openxmlformats.org/presentationml/2006/ole">
            <p:oleObj spid="_x0000_s20482" name="Picture" r:id="rId3" imgW="2505456" imgH="1069848" progId="Word.Picture.8">
              <p:embed/>
            </p:oleObj>
          </a:graphicData>
        </a:graphic>
      </p:graphicFrame>
      <p:sp>
        <p:nvSpPr>
          <p:cNvPr id="20483"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0484" name="Rectangle 4"/>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0485" name="Rectangle 5"/>
          <p:cNvSpPr>
            <a:spLocks noChangeArrowheads="1"/>
          </p:cNvSpPr>
          <p:nvPr/>
        </p:nvSpPr>
        <p:spPr bwMode="auto">
          <a:xfrm>
            <a:off x="179388" y="1484313"/>
            <a:ext cx="8353425" cy="5113337"/>
          </a:xfrm>
          <a:prstGeom prst="rect">
            <a:avLst/>
          </a:prstGeom>
          <a:noFill/>
          <a:ln w="9525">
            <a:noFill/>
            <a:miter lim="800000"/>
            <a:headEnd/>
            <a:tailEnd/>
          </a:ln>
        </p:spPr>
        <p:txBody>
          <a:bodyPr>
            <a:spAutoFit/>
          </a:bodyPr>
          <a:lstStyle/>
          <a:p>
            <a:endParaRPr lang="en-GB">
              <a:solidFill>
                <a:srgbClr val="000000"/>
              </a:solidFill>
            </a:endParaRPr>
          </a:p>
          <a:p>
            <a:pPr>
              <a:buFont typeface="Wingdings" pitchFamily="2" charset="2"/>
              <a:buChar char="§"/>
            </a:pPr>
            <a:r>
              <a:rPr lang="en-GB" sz="2400" b="1">
                <a:solidFill>
                  <a:srgbClr val="000000"/>
                </a:solidFill>
              </a:rPr>
              <a:t> Overall accountability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Assessor responsible for outcome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Integrated handover, supply and fit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Easy access to on-going support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One stop shop for users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Continues to offer choice to users </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Needs an agreed pathway to ensure level competition </a:t>
            </a:r>
          </a:p>
        </p:txBody>
      </p:sp>
      <p:sp>
        <p:nvSpPr>
          <p:cNvPr id="20486" name="Rectangle 6"/>
          <p:cNvSpPr>
            <a:spLocks noChangeArrowheads="1"/>
          </p:cNvSpPr>
          <p:nvPr/>
        </p:nvSpPr>
        <p:spPr bwMode="auto">
          <a:xfrm>
            <a:off x="179388" y="476250"/>
            <a:ext cx="6121400" cy="1190625"/>
          </a:xfrm>
          <a:prstGeom prst="rect">
            <a:avLst/>
          </a:prstGeom>
          <a:noFill/>
          <a:ln w="9525">
            <a:noFill/>
            <a:miter lim="800000"/>
            <a:headEnd/>
            <a:tailEnd/>
          </a:ln>
        </p:spPr>
        <p:txBody>
          <a:bodyPr>
            <a:spAutoFit/>
          </a:bodyPr>
          <a:lstStyle/>
          <a:p>
            <a:r>
              <a:rPr lang="en-GB" sz="3600" b="1">
                <a:solidFill>
                  <a:srgbClr val="006699"/>
                </a:solidFill>
              </a:rPr>
              <a:t>Advantages of integrated approach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6372225" y="260350"/>
          <a:ext cx="2505075" cy="1066800"/>
        </p:xfrm>
        <a:graphic>
          <a:graphicData uri="http://schemas.openxmlformats.org/presentationml/2006/ole">
            <p:oleObj spid="_x0000_s21506" name="Picture" r:id="rId3" imgW="2505456" imgH="1069848" progId="Word.Picture.8">
              <p:embed/>
            </p:oleObj>
          </a:graphicData>
        </a:graphic>
      </p:graphicFrame>
      <p:sp>
        <p:nvSpPr>
          <p:cNvPr id="80899" name="Rectangle 3"/>
          <p:cNvSpPr>
            <a:spLocks noChangeArrowheads="1"/>
          </p:cNvSpPr>
          <p:nvPr/>
        </p:nvSpPr>
        <p:spPr bwMode="auto">
          <a:xfrm>
            <a:off x="323850" y="620713"/>
            <a:ext cx="6913563" cy="5667375"/>
          </a:xfrm>
          <a:prstGeom prst="rect">
            <a:avLst/>
          </a:prstGeom>
          <a:noFill/>
          <a:ln w="9525">
            <a:noFill/>
            <a:miter lim="800000"/>
            <a:headEnd/>
            <a:tailEnd/>
          </a:ln>
          <a:effectLst/>
        </p:spPr>
        <p:txBody>
          <a:bodyPr>
            <a:spAutoFit/>
          </a:bodyPr>
          <a:lstStyle/>
          <a:p>
            <a:pPr lvl="2" algn="ctr">
              <a:defRPr/>
            </a:pPr>
            <a:r>
              <a:rPr lang="en-GB" sz="9600" b="1">
                <a:solidFill>
                  <a:srgbClr val="FF0000"/>
                </a:solidFill>
                <a:effectLst>
                  <a:outerShdw blurRad="38100" dist="38100" dir="2700000" algn="tl">
                    <a:srgbClr val="C0C0C0"/>
                  </a:outerShdw>
                </a:effectLst>
                <a:latin typeface="+mn-lt"/>
              </a:rPr>
              <a:t>?</a:t>
            </a:r>
            <a:endParaRPr lang="en-GB" sz="9600" b="1">
              <a:solidFill>
                <a:srgbClr val="FF0000"/>
              </a:solidFill>
              <a:latin typeface="+mn-lt"/>
            </a:endParaRPr>
          </a:p>
          <a:p>
            <a:pPr lvl="2" algn="ctr">
              <a:defRPr/>
            </a:pPr>
            <a:r>
              <a:rPr lang="en-GB" sz="5400" b="1">
                <a:solidFill>
                  <a:srgbClr val="000000"/>
                </a:solidFill>
                <a:latin typeface="+mn-lt"/>
              </a:rPr>
              <a:t>Is the devil you know </a:t>
            </a:r>
          </a:p>
          <a:p>
            <a:pPr lvl="2" algn="ctr">
              <a:defRPr/>
            </a:pPr>
            <a:r>
              <a:rPr lang="en-GB" sz="5400" b="1">
                <a:solidFill>
                  <a:srgbClr val="000000"/>
                </a:solidFill>
                <a:latin typeface="+mn-lt"/>
              </a:rPr>
              <a:t>better than </a:t>
            </a:r>
          </a:p>
          <a:p>
            <a:pPr lvl="2" algn="ctr">
              <a:defRPr/>
            </a:pPr>
            <a:r>
              <a:rPr lang="en-GB" sz="5400" b="1">
                <a:solidFill>
                  <a:srgbClr val="000000"/>
                </a:solidFill>
                <a:latin typeface="+mn-lt"/>
              </a:rPr>
              <a:t>the devil you don’t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6372225" y="260350"/>
          <a:ext cx="2505075" cy="1066800"/>
        </p:xfrm>
        <a:graphic>
          <a:graphicData uri="http://schemas.openxmlformats.org/presentationml/2006/ole">
            <p:oleObj spid="_x0000_s22530" name="Picture" r:id="rId3" imgW="2505456" imgH="1069848" progId="Word.Picture.8">
              <p:embed/>
            </p:oleObj>
          </a:graphicData>
        </a:graphic>
      </p:graphicFrame>
      <p:sp>
        <p:nvSpPr>
          <p:cNvPr id="22531"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2532" name="Rectangle 4"/>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2533" name="Rectangle 5"/>
          <p:cNvSpPr>
            <a:spLocks noChangeArrowheads="1"/>
          </p:cNvSpPr>
          <p:nvPr/>
        </p:nvSpPr>
        <p:spPr bwMode="auto">
          <a:xfrm>
            <a:off x="539750" y="1735138"/>
            <a:ext cx="7561263" cy="3927475"/>
          </a:xfrm>
          <a:prstGeom prst="rect">
            <a:avLst/>
          </a:prstGeom>
          <a:noFill/>
          <a:ln w="9525">
            <a:noFill/>
            <a:miter lim="800000"/>
            <a:headEnd/>
            <a:tailEnd/>
          </a:ln>
        </p:spPr>
        <p:txBody>
          <a:bodyPr>
            <a:spAutoFit/>
          </a:bodyPr>
          <a:lstStyle/>
          <a:p>
            <a:endParaRPr lang="en-GB">
              <a:solidFill>
                <a:srgbClr val="000000"/>
              </a:solidFill>
            </a:endParaRPr>
          </a:p>
          <a:p>
            <a:endParaRPr lang="en-GB">
              <a:solidFill>
                <a:srgbClr val="000000"/>
              </a:solidFill>
            </a:endParaRPr>
          </a:p>
          <a:p>
            <a:pPr>
              <a:buFont typeface="Wingdings" pitchFamily="2" charset="2"/>
              <a:buChar char="§"/>
            </a:pPr>
            <a:r>
              <a:rPr lang="en-GB" sz="2400" b="1">
                <a:solidFill>
                  <a:srgbClr val="000000"/>
                </a:solidFill>
              </a:rPr>
              <a:t> Specialist wheelchair clinicians take into consideration a spectrum of needs including social, educational, employment and charities; linking with the appropriate professionals for support and guidance to reduce the stress for the client and hence provide a seamless service wherever possible</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Assessment is holistic, funding is not…. yet </a:t>
            </a:r>
          </a:p>
        </p:txBody>
      </p:sp>
      <p:sp>
        <p:nvSpPr>
          <p:cNvPr id="22534" name="Rectangle 6"/>
          <p:cNvSpPr>
            <a:spLocks noChangeArrowheads="1"/>
          </p:cNvSpPr>
          <p:nvPr/>
        </p:nvSpPr>
        <p:spPr bwMode="auto">
          <a:xfrm>
            <a:off x="395288" y="1125538"/>
            <a:ext cx="5340350" cy="641350"/>
          </a:xfrm>
          <a:prstGeom prst="rect">
            <a:avLst/>
          </a:prstGeom>
          <a:noFill/>
          <a:ln w="9525">
            <a:noFill/>
            <a:miter lim="800000"/>
            <a:headEnd/>
            <a:tailEnd/>
          </a:ln>
        </p:spPr>
        <p:txBody>
          <a:bodyPr wrap="none">
            <a:spAutoFit/>
          </a:bodyPr>
          <a:lstStyle/>
          <a:p>
            <a:r>
              <a:rPr lang="en-GB" sz="3600" b="1">
                <a:solidFill>
                  <a:srgbClr val="006699"/>
                </a:solidFill>
              </a:rPr>
              <a:t>Simple versus Complex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6372225" y="260350"/>
          <a:ext cx="2505075" cy="1066800"/>
        </p:xfrm>
        <a:graphic>
          <a:graphicData uri="http://schemas.openxmlformats.org/presentationml/2006/ole">
            <p:oleObj spid="_x0000_s23554" name="Picture" r:id="rId3" imgW="2505456" imgH="1069848" progId="Word.Picture.8">
              <p:embed/>
            </p:oleObj>
          </a:graphicData>
        </a:graphic>
      </p:graphicFrame>
      <p:sp>
        <p:nvSpPr>
          <p:cNvPr id="23555"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3556" name="Rectangle 4"/>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88069" name="Rectangle 5"/>
          <p:cNvSpPr>
            <a:spLocks noChangeArrowheads="1"/>
          </p:cNvSpPr>
          <p:nvPr/>
        </p:nvSpPr>
        <p:spPr bwMode="auto">
          <a:xfrm>
            <a:off x="0" y="1484313"/>
            <a:ext cx="9144000" cy="5310187"/>
          </a:xfrm>
          <a:prstGeom prst="rect">
            <a:avLst/>
          </a:prstGeom>
          <a:noFill/>
          <a:ln w="9525">
            <a:noFill/>
            <a:miter lim="800000"/>
            <a:headEnd/>
            <a:tailEnd/>
          </a:ln>
        </p:spPr>
        <p:txBody>
          <a:bodyPr>
            <a:spAutoFit/>
          </a:bodyPr>
          <a:lstStyle/>
          <a:p>
            <a:pPr>
              <a:buFont typeface="Wingdings" pitchFamily="2" charset="2"/>
              <a:buChar char="§"/>
            </a:pPr>
            <a:r>
              <a:rPr lang="en-GB" b="1">
                <a:solidFill>
                  <a:srgbClr val="000000"/>
                </a:solidFill>
              </a:rPr>
              <a:t> Referral for a child with limited mobility, ventilator dependent, required for “outdoor use &amp; less than 3 times a week” (but more in the holidays)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Following the current spec. – not eligible as usage less than 4 times a week</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Triaged by a specialist clinician identified assessment due to ventilator dependency</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Assessment established child required a ventilator, suction machine, oxygen cylinder and an emergency bag of medical items. Child also had a scoliosis, currently not operable and tilt required if his tracheotomy tube became detached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Stability now an issue due to equipment required</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Risk assessment needed to support the suitable positioning and securing of the oxygen cylinder and medical devices</a:t>
            </a:r>
          </a:p>
          <a:p>
            <a:pPr>
              <a:buFont typeface="Wingdings" pitchFamily="2" charset="2"/>
              <a:buChar char="§"/>
            </a:pPr>
            <a:endParaRPr lang="en-GB" b="1">
              <a:solidFill>
                <a:srgbClr val="000000"/>
              </a:solidFill>
            </a:endParaRPr>
          </a:p>
          <a:p>
            <a:pPr>
              <a:buFont typeface="Wingdings" pitchFamily="2" charset="2"/>
              <a:buChar char="§"/>
            </a:pPr>
            <a:r>
              <a:rPr lang="en-GB" b="1">
                <a:solidFill>
                  <a:srgbClr val="000000"/>
                </a:solidFill>
              </a:rPr>
              <a:t> </a:t>
            </a:r>
            <a:r>
              <a:rPr lang="en-GB" b="1" u="sng">
                <a:solidFill>
                  <a:srgbClr val="000000"/>
                </a:solidFill>
              </a:rPr>
              <a:t>Solution</a:t>
            </a:r>
            <a:r>
              <a:rPr lang="en-GB" b="1">
                <a:solidFill>
                  <a:srgbClr val="000000"/>
                </a:solidFill>
              </a:rPr>
              <a:t> Tandem buggy with lateral postural support, provided without the second child's seat fitted to allow space for his medical equipment  </a:t>
            </a:r>
          </a:p>
        </p:txBody>
      </p:sp>
      <p:sp>
        <p:nvSpPr>
          <p:cNvPr id="23558" name="Rectangle 6"/>
          <p:cNvSpPr>
            <a:spLocks noChangeArrowheads="1"/>
          </p:cNvSpPr>
          <p:nvPr/>
        </p:nvSpPr>
        <p:spPr bwMode="auto">
          <a:xfrm>
            <a:off x="395288" y="333375"/>
            <a:ext cx="5472112" cy="915988"/>
          </a:xfrm>
          <a:prstGeom prst="rect">
            <a:avLst/>
          </a:prstGeom>
          <a:noFill/>
          <a:ln w="9525">
            <a:noFill/>
            <a:miter lim="800000"/>
            <a:headEnd/>
            <a:tailEnd/>
          </a:ln>
        </p:spPr>
        <p:txBody>
          <a:bodyPr>
            <a:spAutoFit/>
          </a:bodyPr>
          <a:lstStyle/>
          <a:p>
            <a:endParaRPr lang="en-GB">
              <a:solidFill>
                <a:srgbClr val="000000"/>
              </a:solidFill>
            </a:endParaRPr>
          </a:p>
          <a:p>
            <a:r>
              <a:rPr lang="en-GB" sz="3600" b="1">
                <a:solidFill>
                  <a:srgbClr val="006699"/>
                </a:solidFill>
              </a:rPr>
              <a:t>Simple or Complex? (1)</a:t>
            </a:r>
            <a:r>
              <a:rPr lang="en-GB" sz="3600">
                <a:solidFill>
                  <a:srgbClr val="00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anim calcmode="lin" valueType="num">
                                      <p:cBhvr additive="base">
                                        <p:cTn id="7" dur="500" fill="hold"/>
                                        <p:tgtEl>
                                          <p:spTgt spid="880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8069">
                                            <p:txEl>
                                              <p:pRg st="2" end="2"/>
                                            </p:txEl>
                                          </p:spTgt>
                                        </p:tgtEl>
                                        <p:attrNameLst>
                                          <p:attrName>style.visibility</p:attrName>
                                        </p:attrNameLst>
                                      </p:cBhvr>
                                      <p:to>
                                        <p:strVal val="visible"/>
                                      </p:to>
                                    </p:set>
                                    <p:anim calcmode="lin" valueType="num">
                                      <p:cBhvr additive="base">
                                        <p:cTn id="13" dur="500" fill="hold"/>
                                        <p:tgtEl>
                                          <p:spTgt spid="8806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8069">
                                            <p:txEl>
                                              <p:pRg st="4" end="4"/>
                                            </p:txEl>
                                          </p:spTgt>
                                        </p:tgtEl>
                                        <p:attrNameLst>
                                          <p:attrName>style.visibility</p:attrName>
                                        </p:attrNameLst>
                                      </p:cBhvr>
                                      <p:to>
                                        <p:strVal val="visible"/>
                                      </p:to>
                                    </p:set>
                                    <p:anim calcmode="lin" valueType="num">
                                      <p:cBhvr additive="base">
                                        <p:cTn id="19" dur="500" fill="hold"/>
                                        <p:tgtEl>
                                          <p:spTgt spid="8806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8069">
                                            <p:txEl>
                                              <p:pRg st="6" end="6"/>
                                            </p:txEl>
                                          </p:spTgt>
                                        </p:tgtEl>
                                        <p:attrNameLst>
                                          <p:attrName>style.visibility</p:attrName>
                                        </p:attrNameLst>
                                      </p:cBhvr>
                                      <p:to>
                                        <p:strVal val="visible"/>
                                      </p:to>
                                    </p:set>
                                    <p:anim calcmode="lin" valueType="num">
                                      <p:cBhvr additive="base">
                                        <p:cTn id="25" dur="500" fill="hold"/>
                                        <p:tgtEl>
                                          <p:spTgt spid="8806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8069">
                                            <p:txEl>
                                              <p:pRg st="8" end="8"/>
                                            </p:txEl>
                                          </p:spTgt>
                                        </p:tgtEl>
                                        <p:attrNameLst>
                                          <p:attrName>style.visibility</p:attrName>
                                        </p:attrNameLst>
                                      </p:cBhvr>
                                      <p:to>
                                        <p:strVal val="visible"/>
                                      </p:to>
                                    </p:set>
                                    <p:anim calcmode="lin" valueType="num">
                                      <p:cBhvr additive="base">
                                        <p:cTn id="31" dur="500" fill="hold"/>
                                        <p:tgtEl>
                                          <p:spTgt spid="8806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8069">
                                            <p:txEl>
                                              <p:pRg st="10" end="10"/>
                                            </p:txEl>
                                          </p:spTgt>
                                        </p:tgtEl>
                                        <p:attrNameLst>
                                          <p:attrName>style.visibility</p:attrName>
                                        </p:attrNameLst>
                                      </p:cBhvr>
                                      <p:to>
                                        <p:strVal val="visible"/>
                                      </p:to>
                                    </p:set>
                                    <p:anim calcmode="lin" valueType="num">
                                      <p:cBhvr additive="base">
                                        <p:cTn id="37" dur="500" fill="hold"/>
                                        <p:tgtEl>
                                          <p:spTgt spid="88069">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8069">
                                            <p:txEl>
                                              <p:pRg st="12" end="12"/>
                                            </p:txEl>
                                          </p:spTgt>
                                        </p:tgtEl>
                                        <p:attrNameLst>
                                          <p:attrName>style.visibility</p:attrName>
                                        </p:attrNameLst>
                                      </p:cBhvr>
                                      <p:to>
                                        <p:strVal val="visible"/>
                                      </p:to>
                                    </p:set>
                                    <p:anim calcmode="lin" valueType="num">
                                      <p:cBhvr additive="base">
                                        <p:cTn id="43" dur="500" fill="hold"/>
                                        <p:tgtEl>
                                          <p:spTgt spid="88069">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06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6372225" y="260350"/>
          <a:ext cx="2505075" cy="1066800"/>
        </p:xfrm>
        <a:graphic>
          <a:graphicData uri="http://schemas.openxmlformats.org/presentationml/2006/ole">
            <p:oleObj spid="_x0000_s24578" name="Picture" r:id="rId3" imgW="2505456" imgH="1069848" progId="Word.Picture.8">
              <p:embed/>
            </p:oleObj>
          </a:graphicData>
        </a:graphic>
      </p:graphicFrame>
      <p:sp>
        <p:nvSpPr>
          <p:cNvPr id="24579"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4580" name="Rectangle 4"/>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pic>
        <p:nvPicPr>
          <p:cNvPr id="24581" name="Picture 5"/>
          <p:cNvPicPr>
            <a:picLocks noChangeAspect="1" noChangeArrowheads="1"/>
          </p:cNvPicPr>
          <p:nvPr/>
        </p:nvPicPr>
        <p:blipFill>
          <a:blip r:embed="rId4" cstate="print"/>
          <a:srcRect/>
          <a:stretch>
            <a:fillRect/>
          </a:stretch>
        </p:blipFill>
        <p:spPr bwMode="auto">
          <a:xfrm>
            <a:off x="539750" y="1531938"/>
            <a:ext cx="6553200" cy="4914900"/>
          </a:xfrm>
          <a:prstGeom prst="rect">
            <a:avLst/>
          </a:prstGeom>
          <a:noFill/>
          <a:ln w="9525">
            <a:noFill/>
            <a:miter lim="800000"/>
            <a:headEnd/>
            <a:tailEnd/>
          </a:ln>
        </p:spPr>
      </p:pic>
      <p:sp>
        <p:nvSpPr>
          <p:cNvPr id="24582" name="TextBox 5"/>
          <p:cNvSpPr txBox="1">
            <a:spLocks noChangeArrowheads="1"/>
          </p:cNvSpPr>
          <p:nvPr/>
        </p:nvSpPr>
        <p:spPr bwMode="auto">
          <a:xfrm>
            <a:off x="2987675" y="1557338"/>
            <a:ext cx="1152525" cy="922337"/>
          </a:xfrm>
          <a:prstGeom prst="rect">
            <a:avLst/>
          </a:prstGeom>
          <a:solidFill>
            <a:schemeClr val="tx1"/>
          </a:solidFill>
          <a:ln w="9525">
            <a:noFill/>
            <a:miter lim="800000"/>
            <a:headEnd/>
            <a:tailEnd/>
          </a:ln>
        </p:spPr>
        <p:txBody>
          <a:bodyPr>
            <a:spAutoFit/>
          </a:bodyPr>
          <a:lstStyle/>
          <a:p>
            <a:endParaRPr lang="en-GB"/>
          </a:p>
          <a:p>
            <a:endParaRPr lang="en-GB"/>
          </a:p>
          <a:p>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6372225" y="260350"/>
          <a:ext cx="2505075" cy="1066800"/>
        </p:xfrm>
        <a:graphic>
          <a:graphicData uri="http://schemas.openxmlformats.org/presentationml/2006/ole">
            <p:oleObj spid="_x0000_s25602" name="Picture" r:id="rId3" imgW="2505456" imgH="1069848" progId="Word.Picture.8">
              <p:embed/>
            </p:oleObj>
          </a:graphicData>
        </a:graphic>
      </p:graphicFrame>
      <p:sp>
        <p:nvSpPr>
          <p:cNvPr id="25603"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5604" name="Rectangle 4"/>
          <p:cNvSpPr>
            <a:spLocks noChangeArrowheads="1"/>
          </p:cNvSpPr>
          <p:nvPr/>
        </p:nvSpPr>
        <p:spPr bwMode="auto">
          <a:xfrm>
            <a:off x="395288" y="333375"/>
            <a:ext cx="5545137" cy="915988"/>
          </a:xfrm>
          <a:prstGeom prst="rect">
            <a:avLst/>
          </a:prstGeom>
          <a:noFill/>
          <a:ln w="9525">
            <a:noFill/>
            <a:miter lim="800000"/>
            <a:headEnd/>
            <a:tailEnd/>
          </a:ln>
        </p:spPr>
        <p:txBody>
          <a:bodyPr>
            <a:spAutoFit/>
          </a:bodyPr>
          <a:lstStyle/>
          <a:p>
            <a:endParaRPr lang="en-GB">
              <a:solidFill>
                <a:srgbClr val="000000"/>
              </a:solidFill>
            </a:endParaRPr>
          </a:p>
          <a:p>
            <a:r>
              <a:rPr lang="en-GB" sz="3600" b="1">
                <a:solidFill>
                  <a:srgbClr val="006699"/>
                </a:solidFill>
              </a:rPr>
              <a:t>Simple or Complex? (2) </a:t>
            </a:r>
          </a:p>
        </p:txBody>
      </p:sp>
      <p:sp>
        <p:nvSpPr>
          <p:cNvPr id="90117" name="Rectangle 5"/>
          <p:cNvSpPr>
            <a:spLocks noChangeArrowheads="1"/>
          </p:cNvSpPr>
          <p:nvPr/>
        </p:nvSpPr>
        <p:spPr bwMode="auto">
          <a:xfrm>
            <a:off x="250825" y="1412875"/>
            <a:ext cx="8713788" cy="5310188"/>
          </a:xfrm>
          <a:prstGeom prst="rect">
            <a:avLst/>
          </a:prstGeom>
          <a:noFill/>
          <a:ln w="9525">
            <a:noFill/>
            <a:miter lim="800000"/>
            <a:headEnd/>
            <a:tailEnd/>
          </a:ln>
        </p:spPr>
        <p:txBody>
          <a:bodyPr>
            <a:spAutoFit/>
          </a:bodyPr>
          <a:lstStyle/>
          <a:p>
            <a:pPr>
              <a:buFont typeface="Wingdings" pitchFamily="2" charset="2"/>
              <a:buChar char="§"/>
            </a:pPr>
            <a:r>
              <a:rPr lang="en-GB" b="1">
                <a:solidFill>
                  <a:srgbClr val="000000"/>
                </a:solidFill>
              </a:rPr>
              <a:t> Motor Neurone Disease (MND) Appears simple as outdoor mobility often the initial requirement</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Fast deteriorating situation becoming complex with functional deterioration, requiring complex postural &amp; mobility services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Early provision allows the development of wheelchair skills and aid psychological acceptance of future equipment as required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Specialist wheelchairs and accessories often held separately for immediate provision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Urgent appointments required with provision of a variety of specialist extras i.e. elevating leg rests, postural support and tilt mechanism, specialist headrests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Removal of the wheelchair in a timely and professional manner is very important </a:t>
            </a:r>
          </a:p>
          <a:p>
            <a:pPr>
              <a:buFont typeface="Wingdings" pitchFamily="2" charset="2"/>
              <a:buNone/>
            </a:pPr>
            <a:endParaRPr lang="en-GB"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7">
                                            <p:txEl>
                                              <p:pRg st="0" end="0"/>
                                            </p:txEl>
                                          </p:spTgt>
                                        </p:tgtEl>
                                        <p:attrNameLst>
                                          <p:attrName>style.visibility</p:attrName>
                                        </p:attrNameLst>
                                      </p:cBhvr>
                                      <p:to>
                                        <p:strVal val="visible"/>
                                      </p:to>
                                    </p:set>
                                    <p:animEffect transition="in" filter="fade">
                                      <p:cBhvr>
                                        <p:cTn id="7" dur="1000"/>
                                        <p:tgtEl>
                                          <p:spTgt spid="90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7">
                                            <p:txEl>
                                              <p:pRg st="2" end="2"/>
                                            </p:txEl>
                                          </p:spTgt>
                                        </p:tgtEl>
                                        <p:attrNameLst>
                                          <p:attrName>style.visibility</p:attrName>
                                        </p:attrNameLst>
                                      </p:cBhvr>
                                      <p:to>
                                        <p:strVal val="visible"/>
                                      </p:to>
                                    </p:set>
                                    <p:animEffect transition="in" filter="fade">
                                      <p:cBhvr>
                                        <p:cTn id="12" dur="1000"/>
                                        <p:tgtEl>
                                          <p:spTgt spid="901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117">
                                            <p:txEl>
                                              <p:pRg st="4" end="4"/>
                                            </p:txEl>
                                          </p:spTgt>
                                        </p:tgtEl>
                                        <p:attrNameLst>
                                          <p:attrName>style.visibility</p:attrName>
                                        </p:attrNameLst>
                                      </p:cBhvr>
                                      <p:to>
                                        <p:strVal val="visible"/>
                                      </p:to>
                                    </p:set>
                                    <p:animEffect transition="in" filter="fade">
                                      <p:cBhvr>
                                        <p:cTn id="17" dur="1000"/>
                                        <p:tgtEl>
                                          <p:spTgt spid="901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117">
                                            <p:txEl>
                                              <p:pRg st="6" end="6"/>
                                            </p:txEl>
                                          </p:spTgt>
                                        </p:tgtEl>
                                        <p:attrNameLst>
                                          <p:attrName>style.visibility</p:attrName>
                                        </p:attrNameLst>
                                      </p:cBhvr>
                                      <p:to>
                                        <p:strVal val="visible"/>
                                      </p:to>
                                    </p:set>
                                    <p:animEffect transition="in" filter="fade">
                                      <p:cBhvr>
                                        <p:cTn id="22" dur="1000"/>
                                        <p:tgtEl>
                                          <p:spTgt spid="9011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117">
                                            <p:txEl>
                                              <p:pRg st="8" end="8"/>
                                            </p:txEl>
                                          </p:spTgt>
                                        </p:tgtEl>
                                        <p:attrNameLst>
                                          <p:attrName>style.visibility</p:attrName>
                                        </p:attrNameLst>
                                      </p:cBhvr>
                                      <p:to>
                                        <p:strVal val="visible"/>
                                      </p:to>
                                    </p:set>
                                    <p:animEffect transition="in" filter="fade">
                                      <p:cBhvr>
                                        <p:cTn id="27" dur="1000"/>
                                        <p:tgtEl>
                                          <p:spTgt spid="9011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117">
                                            <p:txEl>
                                              <p:pRg st="10" end="10"/>
                                            </p:txEl>
                                          </p:spTgt>
                                        </p:tgtEl>
                                        <p:attrNameLst>
                                          <p:attrName>style.visibility</p:attrName>
                                        </p:attrNameLst>
                                      </p:cBhvr>
                                      <p:to>
                                        <p:strVal val="visible"/>
                                      </p:to>
                                    </p:set>
                                    <p:animEffect transition="in" filter="fade">
                                      <p:cBhvr>
                                        <p:cTn id="32" dur="1000"/>
                                        <p:tgtEl>
                                          <p:spTgt spid="901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6372225" y="260350"/>
          <a:ext cx="2505075" cy="1066800"/>
        </p:xfrm>
        <a:graphic>
          <a:graphicData uri="http://schemas.openxmlformats.org/presentationml/2006/ole">
            <p:oleObj spid="_x0000_s26626" name="Picture" r:id="rId3" imgW="2505456" imgH="1069848" progId="Word.Picture.8">
              <p:embed/>
            </p:oleObj>
          </a:graphicData>
        </a:graphic>
      </p:graphicFrame>
      <p:sp>
        <p:nvSpPr>
          <p:cNvPr id="26627"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6628" name="Rectangle 4"/>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6629" name="Rectangle 5"/>
          <p:cNvSpPr>
            <a:spLocks noChangeArrowheads="1"/>
          </p:cNvSpPr>
          <p:nvPr/>
        </p:nvSpPr>
        <p:spPr bwMode="auto">
          <a:xfrm>
            <a:off x="179388" y="333375"/>
            <a:ext cx="6408737" cy="1190625"/>
          </a:xfrm>
          <a:prstGeom prst="rect">
            <a:avLst/>
          </a:prstGeom>
          <a:noFill/>
          <a:ln w="9525">
            <a:noFill/>
            <a:miter lim="800000"/>
            <a:headEnd/>
            <a:tailEnd/>
          </a:ln>
        </p:spPr>
        <p:txBody>
          <a:bodyPr>
            <a:spAutoFit/>
          </a:bodyPr>
          <a:lstStyle/>
          <a:p>
            <a:r>
              <a:rPr lang="en-GB" sz="3600" b="1">
                <a:solidFill>
                  <a:srgbClr val="006699"/>
                </a:solidFill>
              </a:rPr>
              <a:t>With MND the Wheelchair Needs Can Change Rapidly </a:t>
            </a:r>
          </a:p>
        </p:txBody>
      </p:sp>
      <p:pic>
        <p:nvPicPr>
          <p:cNvPr id="26630" name="Picture 6"/>
          <p:cNvPicPr>
            <a:picLocks noChangeAspect="1" noChangeArrowheads="1"/>
          </p:cNvPicPr>
          <p:nvPr/>
        </p:nvPicPr>
        <p:blipFill>
          <a:blip r:embed="rId4" cstate="print"/>
          <a:srcRect/>
          <a:stretch>
            <a:fillRect/>
          </a:stretch>
        </p:blipFill>
        <p:spPr bwMode="auto">
          <a:xfrm>
            <a:off x="323850" y="2276475"/>
            <a:ext cx="2589213" cy="3455988"/>
          </a:xfrm>
          <a:prstGeom prst="rect">
            <a:avLst/>
          </a:prstGeom>
          <a:noFill/>
          <a:ln w="9525">
            <a:noFill/>
            <a:miter lim="800000"/>
            <a:headEnd/>
            <a:tailEnd/>
          </a:ln>
        </p:spPr>
      </p:pic>
      <p:pic>
        <p:nvPicPr>
          <p:cNvPr id="26631" name="Picture 7"/>
          <p:cNvPicPr>
            <a:picLocks noChangeAspect="1" noChangeArrowheads="1"/>
          </p:cNvPicPr>
          <p:nvPr/>
        </p:nvPicPr>
        <p:blipFill>
          <a:blip r:embed="rId5" cstate="print"/>
          <a:srcRect/>
          <a:stretch>
            <a:fillRect/>
          </a:stretch>
        </p:blipFill>
        <p:spPr bwMode="auto">
          <a:xfrm>
            <a:off x="3132138" y="2276475"/>
            <a:ext cx="2603500" cy="3457575"/>
          </a:xfrm>
          <a:prstGeom prst="rect">
            <a:avLst/>
          </a:prstGeom>
          <a:noFill/>
          <a:ln w="9525">
            <a:noFill/>
            <a:miter lim="800000"/>
            <a:headEnd/>
            <a:tailEnd/>
          </a:ln>
        </p:spPr>
      </p:pic>
      <p:pic>
        <p:nvPicPr>
          <p:cNvPr id="26632" name="Picture 8"/>
          <p:cNvPicPr>
            <a:picLocks noChangeAspect="1" noChangeArrowheads="1"/>
          </p:cNvPicPr>
          <p:nvPr/>
        </p:nvPicPr>
        <p:blipFill>
          <a:blip r:embed="rId6" cstate="print"/>
          <a:srcRect/>
          <a:stretch>
            <a:fillRect/>
          </a:stretch>
        </p:blipFill>
        <p:spPr bwMode="auto">
          <a:xfrm>
            <a:off x="5994400" y="2276475"/>
            <a:ext cx="2606675" cy="3457575"/>
          </a:xfrm>
          <a:prstGeom prst="rect">
            <a:avLst/>
          </a:prstGeom>
          <a:noFill/>
          <a:ln w="9525">
            <a:noFill/>
            <a:miter lim="800000"/>
            <a:headEnd/>
            <a:tailEnd/>
          </a:ln>
        </p:spPr>
      </p:pic>
      <p:sp>
        <p:nvSpPr>
          <p:cNvPr id="26633" name="Rectangle 9"/>
          <p:cNvSpPr>
            <a:spLocks noChangeArrowheads="1"/>
          </p:cNvSpPr>
          <p:nvPr/>
        </p:nvSpPr>
        <p:spPr bwMode="auto">
          <a:xfrm>
            <a:off x="323850" y="5876925"/>
            <a:ext cx="2592388" cy="641350"/>
          </a:xfrm>
          <a:prstGeom prst="rect">
            <a:avLst/>
          </a:prstGeom>
          <a:noFill/>
          <a:ln w="9525">
            <a:noFill/>
            <a:miter lim="800000"/>
            <a:headEnd/>
            <a:tailEnd/>
          </a:ln>
        </p:spPr>
        <p:txBody>
          <a:bodyPr>
            <a:spAutoFit/>
          </a:bodyPr>
          <a:lstStyle/>
          <a:p>
            <a:r>
              <a:rPr lang="en-GB" b="1">
                <a:solidFill>
                  <a:srgbClr val="000000"/>
                </a:solidFill>
              </a:rPr>
              <a:t>From this simple wheelchair</a:t>
            </a:r>
            <a:r>
              <a:rPr lang="en-GB">
                <a:solidFill>
                  <a:srgbClr val="000000"/>
                </a:solidFill>
              </a:rPr>
              <a:t> </a:t>
            </a:r>
          </a:p>
        </p:txBody>
      </p:sp>
      <p:sp>
        <p:nvSpPr>
          <p:cNvPr id="26634" name="Rectangle 10"/>
          <p:cNvSpPr>
            <a:spLocks noChangeArrowheads="1"/>
          </p:cNvSpPr>
          <p:nvPr/>
        </p:nvSpPr>
        <p:spPr bwMode="auto">
          <a:xfrm>
            <a:off x="3132138" y="5805488"/>
            <a:ext cx="2592387" cy="641350"/>
          </a:xfrm>
          <a:prstGeom prst="rect">
            <a:avLst/>
          </a:prstGeom>
          <a:noFill/>
          <a:ln w="9525">
            <a:noFill/>
            <a:miter lim="800000"/>
            <a:headEnd/>
            <a:tailEnd/>
          </a:ln>
        </p:spPr>
        <p:txBody>
          <a:bodyPr>
            <a:spAutoFit/>
          </a:bodyPr>
          <a:lstStyle/>
          <a:p>
            <a:r>
              <a:rPr lang="en-GB" b="1">
                <a:solidFill>
                  <a:srgbClr val="000000"/>
                </a:solidFill>
              </a:rPr>
              <a:t>To dual powered controls </a:t>
            </a:r>
          </a:p>
        </p:txBody>
      </p:sp>
      <p:sp>
        <p:nvSpPr>
          <p:cNvPr id="26635" name="Rectangle 11"/>
          <p:cNvSpPr>
            <a:spLocks noChangeArrowheads="1"/>
          </p:cNvSpPr>
          <p:nvPr/>
        </p:nvSpPr>
        <p:spPr bwMode="auto">
          <a:xfrm>
            <a:off x="5940425" y="5949950"/>
            <a:ext cx="2771775" cy="641350"/>
          </a:xfrm>
          <a:prstGeom prst="rect">
            <a:avLst/>
          </a:prstGeom>
          <a:noFill/>
          <a:ln w="9525">
            <a:noFill/>
            <a:miter lim="800000"/>
            <a:headEnd/>
            <a:tailEnd/>
          </a:ln>
        </p:spPr>
        <p:txBody>
          <a:bodyPr>
            <a:spAutoFit/>
          </a:bodyPr>
          <a:lstStyle/>
          <a:p>
            <a:r>
              <a:rPr lang="en-GB" b="1">
                <a:solidFill>
                  <a:srgbClr val="000000"/>
                </a:solidFill>
              </a:rPr>
              <a:t>To a postural reclining &amp; tilting wheelchair</a:t>
            </a:r>
            <a:r>
              <a:rPr lang="en-GB">
                <a:solidFill>
                  <a:srgbClr val="000000"/>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6372225" y="260350"/>
          <a:ext cx="2505075" cy="1066800"/>
        </p:xfrm>
        <a:graphic>
          <a:graphicData uri="http://schemas.openxmlformats.org/presentationml/2006/ole">
            <p:oleObj spid="_x0000_s27650" name="Picture" r:id="rId3" imgW="2505456" imgH="1069848" progId="Word.Picture.8">
              <p:embed/>
            </p:oleObj>
          </a:graphicData>
        </a:graphic>
      </p:graphicFrame>
      <p:sp>
        <p:nvSpPr>
          <p:cNvPr id="27651"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7652" name="Rectangle 4"/>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27653" name="Rectangle 5"/>
          <p:cNvSpPr>
            <a:spLocks noChangeArrowheads="1"/>
          </p:cNvSpPr>
          <p:nvPr/>
        </p:nvSpPr>
        <p:spPr bwMode="auto">
          <a:xfrm>
            <a:off x="0" y="1273175"/>
            <a:ext cx="9144000" cy="5584825"/>
          </a:xfrm>
          <a:prstGeom prst="rect">
            <a:avLst/>
          </a:prstGeom>
          <a:noFill/>
          <a:ln w="9525">
            <a:noFill/>
            <a:miter lim="800000"/>
            <a:headEnd/>
            <a:tailEnd/>
          </a:ln>
        </p:spPr>
        <p:txBody>
          <a:bodyPr>
            <a:spAutoFit/>
          </a:bodyPr>
          <a:lstStyle/>
          <a:p>
            <a:endParaRPr lang="en-GB">
              <a:solidFill>
                <a:srgbClr val="000000"/>
              </a:solidFill>
            </a:endParaRPr>
          </a:p>
          <a:p>
            <a:pPr>
              <a:buFont typeface="Wingdings" pitchFamily="2" charset="2"/>
              <a:buChar char="§"/>
            </a:pPr>
            <a:r>
              <a:rPr lang="en-GB" b="1">
                <a:solidFill>
                  <a:srgbClr val="000000"/>
                </a:solidFill>
              </a:rPr>
              <a:t> Do they have the clinical experience and medical expertise to identify if a medical condition is simple or complex?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Some complex cases can be solved by an ‘off the shelf’ modular piece of equipment, however it’s the knowledge about the existence of these pieces of equipment that is often specialist.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Does the provider have suitable facilities for clients and offer home assessments?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Would the provider be able to transfer clinical information safely and confidentially between other services when a simple case becomes complex?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Is the provider able to use commissioner criteria consistently through the process of assessment to provision? </a:t>
            </a:r>
          </a:p>
          <a:p>
            <a:pPr>
              <a:buFont typeface="Wingdings" pitchFamily="2" charset="2"/>
              <a:buNone/>
            </a:pPr>
            <a:endParaRPr lang="en-GB" b="1">
              <a:solidFill>
                <a:srgbClr val="000000"/>
              </a:solidFill>
            </a:endParaRPr>
          </a:p>
          <a:p>
            <a:pPr>
              <a:buFont typeface="Wingdings" pitchFamily="2" charset="2"/>
              <a:buChar char="§"/>
            </a:pPr>
            <a:r>
              <a:rPr lang="en-GB" b="1">
                <a:solidFill>
                  <a:srgbClr val="000000"/>
                </a:solidFill>
              </a:rPr>
              <a:t> Is the provider able to maintain the wheelchairs on issue to Manufactures specifications and respond to MHRA alerts?. </a:t>
            </a:r>
          </a:p>
          <a:p>
            <a:endParaRPr lang="en-GB" b="1">
              <a:solidFill>
                <a:srgbClr val="000000"/>
              </a:solidFill>
            </a:endParaRPr>
          </a:p>
        </p:txBody>
      </p:sp>
      <p:sp>
        <p:nvSpPr>
          <p:cNvPr id="27654" name="Rectangle 6"/>
          <p:cNvSpPr>
            <a:spLocks noChangeArrowheads="1"/>
          </p:cNvSpPr>
          <p:nvPr/>
        </p:nvSpPr>
        <p:spPr bwMode="auto">
          <a:xfrm>
            <a:off x="179388" y="188913"/>
            <a:ext cx="6048375" cy="1190625"/>
          </a:xfrm>
          <a:prstGeom prst="rect">
            <a:avLst/>
          </a:prstGeom>
          <a:noFill/>
          <a:ln w="9525">
            <a:noFill/>
            <a:miter lim="800000"/>
            <a:headEnd/>
            <a:tailEnd/>
          </a:ln>
        </p:spPr>
        <p:txBody>
          <a:bodyPr>
            <a:spAutoFit/>
          </a:bodyPr>
          <a:lstStyle/>
          <a:p>
            <a:r>
              <a:rPr lang="en-GB" sz="3600" b="1">
                <a:solidFill>
                  <a:srgbClr val="006699"/>
                </a:solidFill>
              </a:rPr>
              <a:t>Questions to consider when choosing a provider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6372225" y="260350"/>
          <a:ext cx="2505075" cy="1066800"/>
        </p:xfrm>
        <a:graphic>
          <a:graphicData uri="http://schemas.openxmlformats.org/presentationml/2006/ole">
            <p:oleObj spid="_x0000_s28674" name="Picture" r:id="rId3" imgW="2505456" imgH="1069848" progId="Word.Picture.8">
              <p:embed/>
            </p:oleObj>
          </a:graphicData>
        </a:graphic>
      </p:graphicFrame>
      <p:sp>
        <p:nvSpPr>
          <p:cNvPr id="28675" name="Rectangle 3"/>
          <p:cNvSpPr>
            <a:spLocks noChangeArrowheads="1"/>
          </p:cNvSpPr>
          <p:nvPr/>
        </p:nvSpPr>
        <p:spPr bwMode="auto">
          <a:xfrm>
            <a:off x="250825" y="1379538"/>
            <a:ext cx="8640763" cy="5478462"/>
          </a:xfrm>
          <a:prstGeom prst="rect">
            <a:avLst/>
          </a:prstGeom>
          <a:noFill/>
          <a:ln w="9525">
            <a:noFill/>
            <a:miter lim="800000"/>
            <a:headEnd/>
            <a:tailEnd/>
          </a:ln>
        </p:spPr>
        <p:txBody>
          <a:bodyPr>
            <a:spAutoFit/>
          </a:bodyPr>
          <a:lstStyle/>
          <a:p>
            <a:endParaRPr lang="en-GB">
              <a:solidFill>
                <a:srgbClr val="000000"/>
              </a:solidFill>
            </a:endParaRPr>
          </a:p>
          <a:p>
            <a:pPr>
              <a:buFont typeface="Wingdings" pitchFamily="2" charset="2"/>
              <a:buChar char="§"/>
            </a:pPr>
            <a:r>
              <a:rPr lang="en-GB" sz="2400" b="1">
                <a:solidFill>
                  <a:srgbClr val="000000"/>
                </a:solidFill>
              </a:rPr>
              <a:t> Subscribe to the need for change </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Enthusiastic about opportunities to improve services for users </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Keen to share our knowledge with commissioners to support lasting improvement </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But anxious not to lose strengths </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Also share concerns and caveats – reliance on current inaccurate data capture to set tariffs</a:t>
            </a:r>
          </a:p>
          <a:p>
            <a:pPr>
              <a:buFont typeface="Wingdings" pitchFamily="2" charset="2"/>
              <a:buChar char="§"/>
            </a:pPr>
            <a:endParaRPr lang="en-GB" sz="2400" b="1">
              <a:solidFill>
                <a:srgbClr val="000000"/>
              </a:solidFill>
            </a:endParaRPr>
          </a:p>
          <a:p>
            <a:pPr>
              <a:buFont typeface="Wingdings" pitchFamily="2" charset="2"/>
              <a:buChar char="§"/>
            </a:pPr>
            <a:r>
              <a:rPr lang="en-GB" sz="2400" b="1">
                <a:solidFill>
                  <a:srgbClr val="000000"/>
                </a:solidFill>
              </a:rPr>
              <a:t> Above all we are keen to work with you </a:t>
            </a:r>
          </a:p>
        </p:txBody>
      </p:sp>
      <p:sp>
        <p:nvSpPr>
          <p:cNvPr id="28676" name="Rectangle 4"/>
          <p:cNvSpPr>
            <a:spLocks noChangeArrowheads="1"/>
          </p:cNvSpPr>
          <p:nvPr/>
        </p:nvSpPr>
        <p:spPr bwMode="auto">
          <a:xfrm>
            <a:off x="0" y="836613"/>
            <a:ext cx="6229350" cy="641350"/>
          </a:xfrm>
          <a:prstGeom prst="rect">
            <a:avLst/>
          </a:prstGeom>
          <a:noFill/>
          <a:ln w="9525">
            <a:noFill/>
            <a:miter lim="800000"/>
            <a:headEnd/>
            <a:tailEnd/>
          </a:ln>
        </p:spPr>
        <p:txBody>
          <a:bodyPr wrap="none">
            <a:spAutoFit/>
          </a:bodyPr>
          <a:lstStyle/>
          <a:p>
            <a:r>
              <a:rPr lang="en-GB" sz="3600" b="1">
                <a:solidFill>
                  <a:srgbClr val="006699"/>
                </a:solidFill>
              </a:rPr>
              <a:t>So...What do we think now?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descr="wheelchair 1"/>
          <p:cNvPicPr>
            <a:picLocks noChangeAspect="1" noChangeArrowheads="1"/>
          </p:cNvPicPr>
          <p:nvPr/>
        </p:nvPicPr>
        <p:blipFill>
          <a:blip r:embed="rId3" cstate="print"/>
          <a:srcRect/>
          <a:stretch>
            <a:fillRect/>
          </a:stretch>
        </p:blipFill>
        <p:spPr bwMode="auto">
          <a:xfrm>
            <a:off x="4211638" y="1484313"/>
            <a:ext cx="3589337" cy="5016500"/>
          </a:xfrm>
          <a:prstGeom prst="rect">
            <a:avLst/>
          </a:prstGeom>
          <a:noFill/>
          <a:ln w="9525">
            <a:noFill/>
            <a:miter lim="800000"/>
            <a:headEnd/>
            <a:tailEnd/>
          </a:ln>
        </p:spPr>
      </p:pic>
      <p:sp>
        <p:nvSpPr>
          <p:cNvPr id="30728" name="Text Box 8"/>
          <p:cNvSpPr txBox="1">
            <a:spLocks noChangeArrowheads="1"/>
          </p:cNvSpPr>
          <p:nvPr/>
        </p:nvSpPr>
        <p:spPr bwMode="auto">
          <a:xfrm>
            <a:off x="611188" y="1052513"/>
            <a:ext cx="3416300" cy="43592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a:defRPr/>
            </a:pPr>
            <a:endParaRPr lang="en-GB" sz="4000" b="1">
              <a:solidFill>
                <a:srgbClr val="000000"/>
              </a:solidFill>
              <a:effectLst>
                <a:outerShdw blurRad="38100" dist="38100" dir="2700000" algn="tl">
                  <a:srgbClr val="C0C0C0"/>
                </a:outerShdw>
              </a:effectLst>
              <a:latin typeface="Vani" pitchFamily="34" charset="0"/>
              <a:cs typeface="Arial" charset="0"/>
            </a:endParaRPr>
          </a:p>
          <a:p>
            <a:pPr algn="ctr">
              <a:defRPr/>
            </a:pPr>
            <a:r>
              <a:rPr lang="en-GB" sz="4000" b="1">
                <a:solidFill>
                  <a:srgbClr val="000000"/>
                </a:solidFill>
                <a:effectLst>
                  <a:outerShdw blurRad="38100" dist="38100" dir="2700000" algn="tl">
                    <a:srgbClr val="C0C0C0"/>
                  </a:outerShdw>
                </a:effectLst>
                <a:latin typeface="Vani" pitchFamily="34" charset="0"/>
                <a:cs typeface="Arial" charset="0"/>
              </a:rPr>
              <a:t>Sometimes</a:t>
            </a:r>
          </a:p>
          <a:p>
            <a:pPr algn="ctr">
              <a:defRPr/>
            </a:pPr>
            <a:r>
              <a:rPr lang="en-GB" sz="4000" b="1">
                <a:solidFill>
                  <a:srgbClr val="000000"/>
                </a:solidFill>
                <a:effectLst>
                  <a:outerShdw blurRad="38100" dist="38100" dir="2700000" algn="tl">
                    <a:srgbClr val="C0C0C0"/>
                  </a:outerShdw>
                </a:effectLst>
                <a:latin typeface="Vani" pitchFamily="34" charset="0"/>
                <a:cs typeface="Arial" charset="0"/>
              </a:rPr>
              <a:t>Change </a:t>
            </a:r>
          </a:p>
          <a:p>
            <a:pPr algn="ctr">
              <a:defRPr/>
            </a:pPr>
            <a:r>
              <a:rPr lang="en-GB" sz="4000" b="1">
                <a:solidFill>
                  <a:srgbClr val="000000"/>
                </a:solidFill>
                <a:effectLst>
                  <a:outerShdw blurRad="38100" dist="38100" dir="2700000" algn="tl">
                    <a:srgbClr val="C0C0C0"/>
                  </a:outerShdw>
                </a:effectLst>
                <a:latin typeface="Vani" pitchFamily="34" charset="0"/>
                <a:cs typeface="Arial" charset="0"/>
              </a:rPr>
              <a:t>Is </a:t>
            </a:r>
          </a:p>
          <a:p>
            <a:pPr algn="ctr">
              <a:defRPr/>
            </a:pPr>
            <a:r>
              <a:rPr lang="en-GB" sz="4000" b="1">
                <a:solidFill>
                  <a:srgbClr val="000000"/>
                </a:solidFill>
                <a:effectLst>
                  <a:outerShdw blurRad="38100" dist="38100" dir="2700000" algn="tl">
                    <a:srgbClr val="C0C0C0"/>
                  </a:outerShdw>
                </a:effectLst>
                <a:latin typeface="Vani" pitchFamily="34" charset="0"/>
                <a:cs typeface="Arial" charset="0"/>
              </a:rPr>
              <a:t>An </a:t>
            </a:r>
          </a:p>
          <a:p>
            <a:pPr algn="ctr">
              <a:defRPr/>
            </a:pPr>
            <a:r>
              <a:rPr lang="en-GB" sz="4000" b="1">
                <a:solidFill>
                  <a:srgbClr val="000000"/>
                </a:solidFill>
                <a:effectLst>
                  <a:outerShdw blurRad="38100" dist="38100" dir="2700000" algn="tl">
                    <a:srgbClr val="C0C0C0"/>
                  </a:outerShdw>
                </a:effectLst>
                <a:latin typeface="Vani" pitchFamily="34" charset="0"/>
                <a:cs typeface="Arial" charset="0"/>
              </a:rPr>
              <a:t>Opportunity</a:t>
            </a:r>
          </a:p>
          <a:p>
            <a:pPr algn="ctr">
              <a:defRPr/>
            </a:pPr>
            <a:endParaRPr lang="en-GB" sz="4000" b="1">
              <a:solidFill>
                <a:srgbClr val="000000"/>
              </a:solidFill>
              <a:effectLst>
                <a:outerShdw blurRad="38100" dist="38100" dir="2700000" algn="tl">
                  <a:srgbClr val="C0C0C0"/>
                </a:outerShdw>
              </a:effectLst>
              <a:latin typeface="Vani" pitchFamily="34" charset="0"/>
              <a:cs typeface="Arial" charset="0"/>
            </a:endParaRPr>
          </a:p>
        </p:txBody>
      </p:sp>
      <p:graphicFrame>
        <p:nvGraphicFramePr>
          <p:cNvPr id="29698" name="Object 4"/>
          <p:cNvGraphicFramePr>
            <a:graphicFrameLocks noChangeAspect="1"/>
          </p:cNvGraphicFramePr>
          <p:nvPr/>
        </p:nvGraphicFramePr>
        <p:xfrm>
          <a:off x="6372225" y="260350"/>
          <a:ext cx="2505075" cy="1066800"/>
        </p:xfrm>
        <a:graphic>
          <a:graphicData uri="http://schemas.openxmlformats.org/presentationml/2006/ole">
            <p:oleObj spid="_x0000_s29698" name="Picture" r:id="rId4" imgW="2505456" imgH="1069848" progId="Word.Picture.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3074" name="Object 3"/>
          <p:cNvGraphicFramePr>
            <a:graphicFrameLocks noChangeAspect="1"/>
          </p:cNvGraphicFramePr>
          <p:nvPr/>
        </p:nvGraphicFramePr>
        <p:xfrm>
          <a:off x="6372225" y="260350"/>
          <a:ext cx="2505075" cy="1066800"/>
        </p:xfrm>
        <a:graphic>
          <a:graphicData uri="http://schemas.openxmlformats.org/presentationml/2006/ole">
            <p:oleObj spid="_x0000_s3074" name="Picture" r:id="rId4" imgW="2505456" imgH="1069848" progId="Word.Picture.8">
              <p:embed/>
            </p:oleObj>
          </a:graphicData>
        </a:graphic>
      </p:graphicFrame>
      <p:sp>
        <p:nvSpPr>
          <p:cNvPr id="3076" name="Rectangle 4"/>
          <p:cNvSpPr>
            <a:spLocks noChangeArrowheads="1"/>
          </p:cNvSpPr>
          <p:nvPr/>
        </p:nvSpPr>
        <p:spPr bwMode="auto">
          <a:xfrm>
            <a:off x="900113" y="1557338"/>
            <a:ext cx="5111750" cy="641350"/>
          </a:xfrm>
          <a:prstGeom prst="rect">
            <a:avLst/>
          </a:prstGeom>
          <a:noFill/>
          <a:ln w="9525">
            <a:noFill/>
            <a:miter lim="800000"/>
            <a:headEnd/>
            <a:tailEnd/>
          </a:ln>
        </p:spPr>
        <p:txBody>
          <a:bodyPr>
            <a:spAutoFit/>
          </a:bodyPr>
          <a:lstStyle/>
          <a:p>
            <a:r>
              <a:rPr lang="en-GB" sz="3600" b="1">
                <a:solidFill>
                  <a:srgbClr val="006699"/>
                </a:solidFill>
              </a:rPr>
              <a:t>How did we get here?</a:t>
            </a:r>
          </a:p>
        </p:txBody>
      </p:sp>
      <p:sp>
        <p:nvSpPr>
          <p:cNvPr id="3077" name="Rectangle 5"/>
          <p:cNvSpPr>
            <a:spLocks noChangeArrowheads="1"/>
          </p:cNvSpPr>
          <p:nvPr/>
        </p:nvSpPr>
        <p:spPr bwMode="auto">
          <a:xfrm>
            <a:off x="827088" y="2559050"/>
            <a:ext cx="6697662" cy="3378200"/>
          </a:xfrm>
          <a:prstGeom prst="rect">
            <a:avLst/>
          </a:prstGeom>
          <a:noFill/>
          <a:ln w="9525">
            <a:noFill/>
            <a:miter lim="800000"/>
            <a:headEnd/>
            <a:tailEnd/>
          </a:ln>
        </p:spPr>
        <p:txBody>
          <a:bodyPr>
            <a:spAutoFit/>
          </a:bodyPr>
          <a:lstStyle/>
          <a:p>
            <a:pPr>
              <a:buFont typeface="Wingdings" pitchFamily="2" charset="2"/>
              <a:buChar char="§"/>
            </a:pPr>
            <a:r>
              <a:rPr lang="en-GB" sz="2400" b="1">
                <a:solidFill>
                  <a:srgbClr val="000000"/>
                </a:solidFill>
              </a:rPr>
              <a:t> 1953 – 1984 Managed by DHSS</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1986 McColl report published</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1987 DSA (Disablement Services Authority)</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1991 transfer to local health authorities</a:t>
            </a:r>
          </a:p>
          <a:p>
            <a:pPr>
              <a:buFont typeface="Wingdings" pitchFamily="2" charset="2"/>
              <a:buNone/>
            </a:pPr>
            <a:endParaRPr lang="en-GB" sz="2400" b="1">
              <a:solidFill>
                <a:srgbClr val="000000"/>
              </a:solidFill>
            </a:endParaRPr>
          </a:p>
          <a:p>
            <a:pPr>
              <a:buFont typeface="Wingdings" pitchFamily="2" charset="2"/>
              <a:buChar char="§"/>
            </a:pPr>
            <a:r>
              <a:rPr lang="en-GB" sz="2400" b="1">
                <a:solidFill>
                  <a:srgbClr val="000000"/>
                </a:solidFill>
              </a:rPr>
              <a:t> Locally based services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6372225" y="260350"/>
          <a:ext cx="2505075" cy="1066800"/>
        </p:xfrm>
        <a:graphic>
          <a:graphicData uri="http://schemas.openxmlformats.org/presentationml/2006/ole">
            <p:oleObj spid="_x0000_s30722" name="Picture" r:id="rId3" imgW="2505456" imgH="1069848" progId="Word.Picture.8">
              <p:embed/>
            </p:oleObj>
          </a:graphicData>
        </a:graphic>
      </p:graphicFrame>
      <p:sp>
        <p:nvSpPr>
          <p:cNvPr id="30723"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30724" name="Rectangle 4"/>
          <p:cNvSpPr>
            <a:spLocks noChangeArrowheads="1"/>
          </p:cNvSpPr>
          <p:nvPr/>
        </p:nvSpPr>
        <p:spPr bwMode="auto">
          <a:xfrm>
            <a:off x="2124075" y="2924175"/>
            <a:ext cx="4572000" cy="366713"/>
          </a:xfrm>
          <a:prstGeom prst="rect">
            <a:avLst/>
          </a:prstGeom>
          <a:noFill/>
          <a:ln w="9525">
            <a:noFill/>
            <a:miter lim="800000"/>
            <a:headEnd/>
            <a:tailEnd/>
          </a:ln>
        </p:spPr>
        <p:txBody>
          <a:bodyPr>
            <a:spAutoFit/>
          </a:bodyPr>
          <a:lstStyle/>
          <a:p>
            <a:endParaRPr lang="en-GB">
              <a:solidFill>
                <a:srgbClr val="000000"/>
              </a:solidFill>
            </a:endParaRPr>
          </a:p>
        </p:txBody>
      </p:sp>
      <p:sp>
        <p:nvSpPr>
          <p:cNvPr id="30725" name="Text Box 5"/>
          <p:cNvSpPr txBox="1">
            <a:spLocks noChangeArrowheads="1"/>
          </p:cNvSpPr>
          <p:nvPr/>
        </p:nvSpPr>
        <p:spPr bwMode="auto">
          <a:xfrm>
            <a:off x="684213" y="2852738"/>
            <a:ext cx="184150" cy="914400"/>
          </a:xfrm>
          <a:prstGeom prst="rect">
            <a:avLst/>
          </a:prstGeom>
          <a:noFill/>
          <a:ln w="9525">
            <a:noFill/>
            <a:miter lim="800000"/>
            <a:headEnd/>
            <a:tailEnd/>
          </a:ln>
        </p:spPr>
        <p:txBody>
          <a:bodyPr wrap="none">
            <a:spAutoFit/>
          </a:bodyPr>
          <a:lstStyle/>
          <a:p>
            <a:endParaRPr lang="en-GB" sz="5400" b="1">
              <a:solidFill>
                <a:srgbClr val="000000"/>
              </a:solidFill>
            </a:endParaRPr>
          </a:p>
        </p:txBody>
      </p:sp>
      <p:sp>
        <p:nvSpPr>
          <p:cNvPr id="67590" name="Rectangle 6"/>
          <p:cNvSpPr>
            <a:spLocks noChangeArrowheads="1"/>
          </p:cNvSpPr>
          <p:nvPr/>
        </p:nvSpPr>
        <p:spPr bwMode="auto">
          <a:xfrm>
            <a:off x="6516688" y="1700213"/>
            <a:ext cx="1781175" cy="3749675"/>
          </a:xfrm>
          <a:prstGeom prst="rect">
            <a:avLst/>
          </a:prstGeom>
          <a:noFill/>
          <a:ln w="9525">
            <a:noFill/>
            <a:miter lim="800000"/>
            <a:headEnd/>
            <a:tailEnd/>
          </a:ln>
          <a:effectLst/>
        </p:spPr>
        <p:txBody>
          <a:bodyPr>
            <a:spAutoFit/>
          </a:bodyPr>
          <a:lstStyle/>
          <a:p>
            <a:pPr>
              <a:defRPr/>
            </a:pPr>
            <a:r>
              <a:rPr lang="en-GB" sz="4000" b="1">
                <a:solidFill>
                  <a:srgbClr val="000000"/>
                </a:solidFill>
                <a:effectLst>
                  <a:outerShdw blurRad="38100" dist="38100" dir="2700000" algn="tl">
                    <a:srgbClr val="C0C0C0"/>
                  </a:outerShdw>
                </a:effectLst>
                <a:latin typeface="+mn-lt"/>
              </a:rPr>
              <a:t>And</a:t>
            </a:r>
          </a:p>
          <a:p>
            <a:pPr>
              <a:defRPr/>
            </a:pPr>
            <a:r>
              <a:rPr lang="en-GB" sz="4000" b="1">
                <a:solidFill>
                  <a:srgbClr val="000000"/>
                </a:solidFill>
                <a:effectLst>
                  <a:outerShdw blurRad="38100" dist="38100" dir="2700000" algn="tl">
                    <a:srgbClr val="C0C0C0"/>
                  </a:outerShdw>
                </a:effectLst>
                <a:latin typeface="+mn-lt"/>
              </a:rPr>
              <a:t>Best </a:t>
            </a:r>
          </a:p>
          <a:p>
            <a:pPr>
              <a:defRPr/>
            </a:pPr>
            <a:r>
              <a:rPr lang="en-GB" sz="4000" b="1">
                <a:solidFill>
                  <a:srgbClr val="000000"/>
                </a:solidFill>
                <a:effectLst>
                  <a:outerShdw blurRad="38100" dist="38100" dir="2700000" algn="tl">
                    <a:srgbClr val="C0C0C0"/>
                  </a:outerShdw>
                </a:effectLst>
                <a:latin typeface="+mn-lt"/>
              </a:rPr>
              <a:t>To get</a:t>
            </a:r>
          </a:p>
          <a:p>
            <a:pPr>
              <a:defRPr/>
            </a:pPr>
            <a:r>
              <a:rPr lang="en-GB" sz="4000" b="1">
                <a:solidFill>
                  <a:srgbClr val="000000"/>
                </a:solidFill>
                <a:effectLst>
                  <a:outerShdw blurRad="38100" dist="38100" dir="2700000" algn="tl">
                    <a:srgbClr val="C0C0C0"/>
                  </a:outerShdw>
                </a:effectLst>
                <a:latin typeface="+mn-lt"/>
              </a:rPr>
              <a:t>Right</a:t>
            </a:r>
          </a:p>
          <a:p>
            <a:pPr>
              <a:defRPr/>
            </a:pPr>
            <a:r>
              <a:rPr lang="en-GB" sz="4000" b="1">
                <a:solidFill>
                  <a:srgbClr val="000000"/>
                </a:solidFill>
                <a:effectLst>
                  <a:outerShdw blurRad="38100" dist="38100" dir="2700000" algn="tl">
                    <a:srgbClr val="C0C0C0"/>
                  </a:outerShdw>
                </a:effectLst>
                <a:latin typeface="+mn-lt"/>
              </a:rPr>
              <a:t>First</a:t>
            </a:r>
          </a:p>
          <a:p>
            <a:pPr>
              <a:defRPr/>
            </a:pPr>
            <a:r>
              <a:rPr lang="en-GB" sz="4000" b="1">
                <a:solidFill>
                  <a:srgbClr val="000000"/>
                </a:solidFill>
                <a:effectLst>
                  <a:outerShdw blurRad="38100" dist="38100" dir="2700000" algn="tl">
                    <a:srgbClr val="C0C0C0"/>
                  </a:outerShdw>
                </a:effectLst>
                <a:latin typeface="+mn-lt"/>
              </a:rPr>
              <a:t>Time!</a:t>
            </a:r>
          </a:p>
        </p:txBody>
      </p:sp>
      <p:pic>
        <p:nvPicPr>
          <p:cNvPr id="30727" name="Picture 4" descr="wheelchair-crocodile-400x522"/>
          <p:cNvPicPr>
            <a:picLocks noChangeAspect="1" noChangeArrowheads="1"/>
          </p:cNvPicPr>
          <p:nvPr/>
        </p:nvPicPr>
        <p:blipFill>
          <a:blip r:embed="rId4" cstate="print"/>
          <a:srcRect/>
          <a:stretch>
            <a:fillRect/>
          </a:stretch>
        </p:blipFill>
        <p:spPr bwMode="auto">
          <a:xfrm>
            <a:off x="755650" y="476250"/>
            <a:ext cx="4573588" cy="596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6372225" y="260350"/>
          <a:ext cx="2505075" cy="1066800"/>
        </p:xfrm>
        <a:graphic>
          <a:graphicData uri="http://schemas.openxmlformats.org/presentationml/2006/ole">
            <p:oleObj spid="_x0000_s31746" name="Picture" r:id="rId3" imgW="2505456" imgH="1069848" progId="Word.Picture.8">
              <p:embed/>
            </p:oleObj>
          </a:graphicData>
        </a:graphic>
      </p:graphicFrame>
      <p:sp>
        <p:nvSpPr>
          <p:cNvPr id="31747" name="Rectangle 3"/>
          <p:cNvSpPr>
            <a:spLocks noChangeArrowheads="1"/>
          </p:cNvSpPr>
          <p:nvPr/>
        </p:nvSpPr>
        <p:spPr bwMode="auto">
          <a:xfrm>
            <a:off x="2286000" y="1735138"/>
            <a:ext cx="4572000" cy="366712"/>
          </a:xfrm>
          <a:prstGeom prst="rect">
            <a:avLst/>
          </a:prstGeom>
          <a:noFill/>
          <a:ln w="9525">
            <a:noFill/>
            <a:miter lim="800000"/>
            <a:headEnd/>
            <a:tailEnd/>
          </a:ln>
        </p:spPr>
        <p:txBody>
          <a:bodyPr>
            <a:spAutoFit/>
          </a:bodyPr>
          <a:lstStyle/>
          <a:p>
            <a:endParaRPr lang="en-GB">
              <a:solidFill>
                <a:srgbClr val="000000"/>
              </a:solidFill>
            </a:endParaRPr>
          </a:p>
        </p:txBody>
      </p:sp>
      <p:sp>
        <p:nvSpPr>
          <p:cNvPr id="31748" name="Rectangle 4"/>
          <p:cNvSpPr>
            <a:spLocks noChangeArrowheads="1"/>
          </p:cNvSpPr>
          <p:nvPr/>
        </p:nvSpPr>
        <p:spPr bwMode="auto">
          <a:xfrm>
            <a:off x="2124075" y="2924175"/>
            <a:ext cx="4572000" cy="366713"/>
          </a:xfrm>
          <a:prstGeom prst="rect">
            <a:avLst/>
          </a:prstGeom>
          <a:noFill/>
          <a:ln w="9525">
            <a:noFill/>
            <a:miter lim="800000"/>
            <a:headEnd/>
            <a:tailEnd/>
          </a:ln>
        </p:spPr>
        <p:txBody>
          <a:bodyPr>
            <a:spAutoFit/>
          </a:bodyPr>
          <a:lstStyle/>
          <a:p>
            <a:endParaRPr lang="en-GB">
              <a:solidFill>
                <a:srgbClr val="000000"/>
              </a:solidFill>
            </a:endParaRPr>
          </a:p>
        </p:txBody>
      </p:sp>
      <p:sp>
        <p:nvSpPr>
          <p:cNvPr id="31749" name="Text Box 5"/>
          <p:cNvSpPr txBox="1">
            <a:spLocks noChangeArrowheads="1"/>
          </p:cNvSpPr>
          <p:nvPr/>
        </p:nvSpPr>
        <p:spPr bwMode="auto">
          <a:xfrm>
            <a:off x="684213" y="2852738"/>
            <a:ext cx="7956550" cy="914400"/>
          </a:xfrm>
          <a:prstGeom prst="rect">
            <a:avLst/>
          </a:prstGeom>
          <a:noFill/>
          <a:ln w="9525">
            <a:noFill/>
            <a:miter lim="800000"/>
            <a:headEnd/>
            <a:tailEnd/>
          </a:ln>
        </p:spPr>
        <p:txBody>
          <a:bodyPr wrap="none">
            <a:spAutoFit/>
          </a:bodyPr>
          <a:lstStyle/>
          <a:p>
            <a:r>
              <a:rPr lang="en-GB" sz="5400" b="1">
                <a:solidFill>
                  <a:srgbClr val="006699"/>
                </a:solidFill>
              </a:rPr>
              <a:t>Thank you for listening!</a:t>
            </a:r>
          </a:p>
        </p:txBody>
      </p:sp>
      <p:sp>
        <p:nvSpPr>
          <p:cNvPr id="31750" name="Text Box 6"/>
          <p:cNvSpPr txBox="1">
            <a:spLocks noChangeArrowheads="1"/>
          </p:cNvSpPr>
          <p:nvPr/>
        </p:nvSpPr>
        <p:spPr bwMode="auto">
          <a:xfrm>
            <a:off x="2987675" y="4797425"/>
            <a:ext cx="3240088" cy="641350"/>
          </a:xfrm>
          <a:prstGeom prst="rect">
            <a:avLst/>
          </a:prstGeom>
          <a:noFill/>
          <a:ln w="9525">
            <a:noFill/>
            <a:miter lim="800000"/>
            <a:headEnd/>
            <a:tailEnd/>
          </a:ln>
        </p:spPr>
        <p:txBody>
          <a:bodyPr>
            <a:spAutoFit/>
          </a:bodyPr>
          <a:lstStyle/>
          <a:p>
            <a:pPr algn="ctr">
              <a:spcBef>
                <a:spcPct val="50000"/>
              </a:spcBef>
            </a:pPr>
            <a:r>
              <a:rPr lang="en-GB" b="1" i="1">
                <a:solidFill>
                  <a:srgbClr val="000000"/>
                </a:solidFill>
              </a:rPr>
              <a:t>Thanks to Henry Lumley for some of the content!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4098" name="Object 3"/>
          <p:cNvGraphicFramePr>
            <a:graphicFrameLocks noChangeAspect="1"/>
          </p:cNvGraphicFramePr>
          <p:nvPr/>
        </p:nvGraphicFramePr>
        <p:xfrm>
          <a:off x="6372225" y="260350"/>
          <a:ext cx="2505075" cy="1066800"/>
        </p:xfrm>
        <a:graphic>
          <a:graphicData uri="http://schemas.openxmlformats.org/presentationml/2006/ole">
            <p:oleObj spid="_x0000_s4098" name="Picture" r:id="rId4" imgW="2505456" imgH="1069848" progId="Word.Picture.8">
              <p:embed/>
            </p:oleObj>
          </a:graphicData>
        </a:graphic>
      </p:graphicFrame>
      <p:sp>
        <p:nvSpPr>
          <p:cNvPr id="4100" name="Rectangle 4"/>
          <p:cNvSpPr>
            <a:spLocks noChangeArrowheads="1"/>
          </p:cNvSpPr>
          <p:nvPr/>
        </p:nvSpPr>
        <p:spPr bwMode="auto">
          <a:xfrm>
            <a:off x="468313" y="1773238"/>
            <a:ext cx="8137525" cy="3019425"/>
          </a:xfrm>
          <a:prstGeom prst="rect">
            <a:avLst/>
          </a:prstGeom>
          <a:noFill/>
          <a:ln w="9525">
            <a:noFill/>
            <a:miter lim="800000"/>
            <a:headEnd/>
            <a:tailEnd/>
          </a:ln>
        </p:spPr>
        <p:txBody>
          <a:bodyPr>
            <a:spAutoFit/>
          </a:bodyPr>
          <a:lstStyle/>
          <a:p>
            <a:pPr algn="ctr"/>
            <a:r>
              <a:rPr lang="en-GB" sz="3600" b="1" i="1">
                <a:solidFill>
                  <a:srgbClr val="000000"/>
                </a:solidFill>
              </a:rPr>
              <a:t>History of the Forum</a:t>
            </a:r>
          </a:p>
          <a:p>
            <a:pPr algn="ctr"/>
            <a:endParaRPr lang="en-GB" sz="3600" i="1">
              <a:solidFill>
                <a:srgbClr val="000000"/>
              </a:solidFill>
            </a:endParaRPr>
          </a:p>
          <a:p>
            <a:r>
              <a:rPr lang="en-GB" sz="2000" i="1">
                <a:solidFill>
                  <a:srgbClr val="000000"/>
                </a:solidFill>
              </a:rPr>
              <a:t>In April 1991 responsibility for wheelchair provision was devolved to local health authority level. During 1991 the development of the Forum began. A meeting of wheelchair service managers was arranged and the first Forum met in November 1991 in London. The first formal meeting of the Forum was in February 1992. A draft constitution was written and later ratified. The first committee was established.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5122" name="Object 3"/>
          <p:cNvGraphicFramePr>
            <a:graphicFrameLocks noChangeAspect="1"/>
          </p:cNvGraphicFramePr>
          <p:nvPr/>
        </p:nvGraphicFramePr>
        <p:xfrm>
          <a:off x="6372225" y="260350"/>
          <a:ext cx="2505075" cy="1066800"/>
        </p:xfrm>
        <a:graphic>
          <a:graphicData uri="http://schemas.openxmlformats.org/presentationml/2006/ole">
            <p:oleObj spid="_x0000_s5122" name="Picture" r:id="rId4" imgW="2505456" imgH="1069848" progId="Word.Picture.8">
              <p:embed/>
            </p:oleObj>
          </a:graphicData>
        </a:graphic>
      </p:graphicFrame>
      <p:sp>
        <p:nvSpPr>
          <p:cNvPr id="5124" name="Rectangle 4"/>
          <p:cNvSpPr>
            <a:spLocks noChangeArrowheads="1"/>
          </p:cNvSpPr>
          <p:nvPr/>
        </p:nvSpPr>
        <p:spPr bwMode="auto">
          <a:xfrm>
            <a:off x="684213" y="1377950"/>
            <a:ext cx="7775575" cy="1982788"/>
          </a:xfrm>
          <a:prstGeom prst="rect">
            <a:avLst/>
          </a:prstGeom>
          <a:noFill/>
          <a:ln w="9525">
            <a:noFill/>
            <a:miter lim="800000"/>
            <a:headEnd/>
            <a:tailEnd/>
          </a:ln>
        </p:spPr>
        <p:txBody>
          <a:bodyPr anchor="ctr">
            <a:spAutoFit/>
          </a:bodyPr>
          <a:lstStyle/>
          <a:p>
            <a:pPr algn="ctr"/>
            <a:r>
              <a:rPr lang="en-GB" sz="3600" b="1" i="1">
                <a:solidFill>
                  <a:srgbClr val="000000"/>
                </a:solidFill>
              </a:rPr>
              <a:t>Work of the Forum</a:t>
            </a:r>
          </a:p>
          <a:p>
            <a:pPr algn="ctr"/>
            <a:endParaRPr lang="en-GB" sz="2800" i="1">
              <a:solidFill>
                <a:srgbClr val="000000"/>
              </a:solidFill>
            </a:endParaRPr>
          </a:p>
          <a:p>
            <a:pPr algn="ctr"/>
            <a:r>
              <a:rPr lang="en-GB" sz="2000" i="1">
                <a:solidFill>
                  <a:srgbClr val="000000"/>
                </a:solidFill>
              </a:rPr>
              <a:t>The Forum provides the focus for discussion and exchange of ideas on topics relevant both at local and</a:t>
            </a:r>
          </a:p>
          <a:p>
            <a:pPr algn="ctr"/>
            <a:r>
              <a:rPr lang="en-GB" sz="2000" i="1">
                <a:solidFill>
                  <a:srgbClr val="000000"/>
                </a:solidFill>
              </a:rPr>
              <a:t>national level. </a:t>
            </a:r>
          </a:p>
        </p:txBody>
      </p:sp>
      <p:sp>
        <p:nvSpPr>
          <p:cNvPr id="5125" name="Rectangle 5"/>
          <p:cNvSpPr>
            <a:spLocks noChangeArrowheads="1"/>
          </p:cNvSpPr>
          <p:nvPr/>
        </p:nvSpPr>
        <p:spPr bwMode="auto">
          <a:xfrm>
            <a:off x="250825" y="3500438"/>
            <a:ext cx="8642350" cy="1311275"/>
          </a:xfrm>
          <a:prstGeom prst="rect">
            <a:avLst/>
          </a:prstGeom>
          <a:noFill/>
          <a:ln w="9525">
            <a:noFill/>
            <a:miter lim="800000"/>
            <a:headEnd/>
            <a:tailEnd/>
          </a:ln>
        </p:spPr>
        <p:txBody>
          <a:bodyPr anchor="ctr">
            <a:spAutoFit/>
          </a:bodyPr>
          <a:lstStyle/>
          <a:p>
            <a:pPr algn="just"/>
            <a:r>
              <a:rPr lang="en-GB" sz="2000" i="1">
                <a:solidFill>
                  <a:srgbClr val="000000"/>
                </a:solidFill>
              </a:rPr>
              <a:t>The Forum has always been concerned with setting of wheelchair service standards, their development and improvement to maximise the outcome for service users. In 1993 a working party produced a booklet “National Guidelines for Wheelchair Services”.</a:t>
            </a:r>
          </a:p>
        </p:txBody>
      </p:sp>
      <p:sp>
        <p:nvSpPr>
          <p:cNvPr id="5126" name="Rectangle 6"/>
          <p:cNvSpPr>
            <a:spLocks noChangeArrowheads="1"/>
          </p:cNvSpPr>
          <p:nvPr/>
        </p:nvSpPr>
        <p:spPr bwMode="auto">
          <a:xfrm>
            <a:off x="250825" y="5084763"/>
            <a:ext cx="8713788" cy="1006475"/>
          </a:xfrm>
          <a:prstGeom prst="rect">
            <a:avLst/>
          </a:prstGeom>
          <a:noFill/>
          <a:ln w="9525">
            <a:noFill/>
            <a:miter lim="800000"/>
            <a:headEnd/>
            <a:tailEnd/>
          </a:ln>
        </p:spPr>
        <p:txBody>
          <a:bodyPr anchor="ctr">
            <a:spAutoFit/>
          </a:bodyPr>
          <a:lstStyle/>
          <a:p>
            <a:pPr algn="just"/>
            <a:r>
              <a:rPr lang="en-GB" sz="2000" i="1">
                <a:solidFill>
                  <a:srgbClr val="000000"/>
                </a:solidFill>
              </a:rPr>
              <a:t>Work has continued on developing standards and in 2004 the Forum together with other interested parties produced a document “Minimum Standards for Wheelchair Services”.</a:t>
            </a:r>
            <a:r>
              <a:rPr lang="en-GB" sz="2000">
                <a:solidFill>
                  <a:srgbClr val="000000"/>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6372225" y="260350"/>
          <a:ext cx="2505075" cy="1066800"/>
        </p:xfrm>
        <a:graphic>
          <a:graphicData uri="http://schemas.openxmlformats.org/presentationml/2006/ole">
            <p:oleObj spid="_x0000_s6146" name="Picture" r:id="rId4" imgW="2505456" imgH="1069848" progId="Word.Picture.8">
              <p:embed/>
            </p:oleObj>
          </a:graphicData>
        </a:graphic>
      </p:graphicFrame>
      <p:pic>
        <p:nvPicPr>
          <p:cNvPr id="6147" name="Picture 4" descr="KJUN CV01.jpg">
            <a:hlinkClick r:id="rId5"/>
          </p:cNvPr>
          <p:cNvPicPr>
            <a:picLocks noChangeAspect="1" noChangeArrowheads="1"/>
          </p:cNvPicPr>
          <p:nvPr/>
        </p:nvPicPr>
        <p:blipFill>
          <a:blip r:embed="rId6" cstate="print"/>
          <a:srcRect/>
          <a:stretch>
            <a:fillRect/>
          </a:stretch>
        </p:blipFill>
        <p:spPr bwMode="auto">
          <a:xfrm>
            <a:off x="3348038" y="1484313"/>
            <a:ext cx="2143125" cy="2376487"/>
          </a:xfrm>
          <a:prstGeom prst="rect">
            <a:avLst/>
          </a:prstGeom>
          <a:noFill/>
          <a:ln w="9525">
            <a:noFill/>
            <a:miter lim="800000"/>
            <a:headEnd/>
            <a:tailEnd/>
          </a:ln>
        </p:spPr>
      </p:pic>
      <p:pic>
        <p:nvPicPr>
          <p:cNvPr id="6148" name="Picture 5" descr="M2?OpenElement"/>
          <p:cNvPicPr>
            <a:picLocks noChangeAspect="1" noChangeArrowheads="1"/>
          </p:cNvPicPr>
          <p:nvPr/>
        </p:nvPicPr>
        <p:blipFill>
          <a:blip r:embed="rId7" cstate="print"/>
          <a:srcRect/>
          <a:stretch>
            <a:fillRect/>
          </a:stretch>
        </p:blipFill>
        <p:spPr bwMode="auto">
          <a:xfrm>
            <a:off x="6227763" y="2781300"/>
            <a:ext cx="2449512" cy="2449513"/>
          </a:xfrm>
          <a:prstGeom prst="rect">
            <a:avLst/>
          </a:prstGeom>
          <a:noFill/>
          <a:ln w="9525">
            <a:noFill/>
            <a:miter lim="800000"/>
            <a:headEnd/>
            <a:tailEnd/>
          </a:ln>
        </p:spPr>
      </p:pic>
      <p:sp>
        <p:nvSpPr>
          <p:cNvPr id="6149" name="Text Box 6"/>
          <p:cNvSpPr txBox="1">
            <a:spLocks noChangeArrowheads="1"/>
          </p:cNvSpPr>
          <p:nvPr/>
        </p:nvSpPr>
        <p:spPr bwMode="auto">
          <a:xfrm>
            <a:off x="827088" y="549275"/>
            <a:ext cx="4105275" cy="914400"/>
          </a:xfrm>
          <a:prstGeom prst="rect">
            <a:avLst/>
          </a:prstGeom>
          <a:noFill/>
          <a:ln w="9525">
            <a:noFill/>
            <a:miter lim="800000"/>
            <a:headEnd/>
            <a:tailEnd/>
          </a:ln>
        </p:spPr>
        <p:txBody>
          <a:bodyPr>
            <a:spAutoFit/>
          </a:bodyPr>
          <a:lstStyle/>
          <a:p>
            <a:pPr>
              <a:spcBef>
                <a:spcPct val="50000"/>
              </a:spcBef>
            </a:pPr>
            <a:r>
              <a:rPr lang="en-GB" sz="5400" b="1">
                <a:solidFill>
                  <a:srgbClr val="006699"/>
                </a:solidFill>
              </a:rPr>
              <a:t>Present</a:t>
            </a:r>
          </a:p>
        </p:txBody>
      </p:sp>
      <p:sp>
        <p:nvSpPr>
          <p:cNvPr id="6150" name="Text Box 7"/>
          <p:cNvSpPr txBox="1">
            <a:spLocks noChangeArrowheads="1"/>
          </p:cNvSpPr>
          <p:nvPr/>
        </p:nvSpPr>
        <p:spPr bwMode="auto">
          <a:xfrm>
            <a:off x="827088" y="5734050"/>
            <a:ext cx="4752975" cy="1006475"/>
          </a:xfrm>
          <a:prstGeom prst="rect">
            <a:avLst/>
          </a:prstGeom>
          <a:noFill/>
          <a:ln w="9525">
            <a:noFill/>
            <a:miter lim="800000"/>
            <a:headEnd/>
            <a:tailEnd/>
          </a:ln>
        </p:spPr>
        <p:txBody>
          <a:bodyPr>
            <a:spAutoFit/>
          </a:bodyPr>
          <a:lstStyle/>
          <a:p>
            <a:pPr>
              <a:spcBef>
                <a:spcPct val="50000"/>
              </a:spcBef>
            </a:pPr>
            <a:r>
              <a:rPr lang="en-GB" sz="6000" b="1" i="1">
                <a:solidFill>
                  <a:srgbClr val="006699"/>
                </a:solidFill>
              </a:rPr>
              <a:t>Future?</a:t>
            </a:r>
          </a:p>
        </p:txBody>
      </p:sp>
      <p:pic>
        <p:nvPicPr>
          <p:cNvPr id="6151" name="Picture 9" descr="Remploy Explorer SP (Black) Image"/>
          <p:cNvPicPr>
            <a:picLocks noChangeAspect="1" noChangeArrowheads="1"/>
          </p:cNvPicPr>
          <p:nvPr/>
        </p:nvPicPr>
        <p:blipFill>
          <a:blip r:embed="rId8" cstate="print"/>
          <a:srcRect/>
          <a:stretch>
            <a:fillRect/>
          </a:stretch>
        </p:blipFill>
        <p:spPr bwMode="auto">
          <a:xfrm>
            <a:off x="323850" y="2276475"/>
            <a:ext cx="316865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6372225" y="260350"/>
          <a:ext cx="2505075" cy="1066800"/>
        </p:xfrm>
        <a:graphic>
          <a:graphicData uri="http://schemas.openxmlformats.org/presentationml/2006/ole">
            <p:oleObj spid="_x0000_s7170" name="Picture" r:id="rId4" imgW="2505456" imgH="1069848" progId="Word.Picture.8">
              <p:embed/>
            </p:oleObj>
          </a:graphicData>
        </a:graphic>
      </p:graphicFrame>
      <p:sp>
        <p:nvSpPr>
          <p:cNvPr id="7171" name="Rectangle 3"/>
          <p:cNvSpPr>
            <a:spLocks noChangeArrowheads="1"/>
          </p:cNvSpPr>
          <p:nvPr/>
        </p:nvSpPr>
        <p:spPr bwMode="auto">
          <a:xfrm>
            <a:off x="323850" y="1052513"/>
            <a:ext cx="6264275" cy="792162"/>
          </a:xfrm>
          <a:prstGeom prst="rect">
            <a:avLst/>
          </a:prstGeom>
          <a:noFill/>
          <a:ln w="9525">
            <a:noFill/>
            <a:miter lim="800000"/>
            <a:headEnd/>
            <a:tailEnd/>
          </a:ln>
        </p:spPr>
        <p:txBody>
          <a:bodyPr anchor="ctr"/>
          <a:lstStyle/>
          <a:p>
            <a:r>
              <a:rPr lang="en-GB" sz="3600">
                <a:solidFill>
                  <a:srgbClr val="006699"/>
                </a:solidFill>
              </a:rPr>
              <a:t>Wheelchairs </a:t>
            </a:r>
            <a:br>
              <a:rPr lang="en-GB" sz="3600">
                <a:solidFill>
                  <a:srgbClr val="006699"/>
                </a:solidFill>
              </a:rPr>
            </a:br>
            <a:r>
              <a:rPr lang="en-GB" sz="3600">
                <a:solidFill>
                  <a:srgbClr val="006699"/>
                </a:solidFill>
              </a:rPr>
              <a:t>The Service in Context</a:t>
            </a:r>
          </a:p>
        </p:txBody>
      </p:sp>
      <p:sp>
        <p:nvSpPr>
          <p:cNvPr id="7172" name="Rectangle 4"/>
          <p:cNvSpPr>
            <a:spLocks noChangeArrowheads="1"/>
          </p:cNvSpPr>
          <p:nvPr/>
        </p:nvSpPr>
        <p:spPr bwMode="auto">
          <a:xfrm>
            <a:off x="179388" y="2349500"/>
            <a:ext cx="8569325" cy="4232275"/>
          </a:xfrm>
          <a:prstGeom prst="rect">
            <a:avLst/>
          </a:prstGeom>
          <a:noFill/>
          <a:ln w="9525">
            <a:noFill/>
            <a:miter lim="800000"/>
            <a:headEnd/>
            <a:tailEnd/>
          </a:ln>
        </p:spPr>
        <p:txBody>
          <a:bodyPr>
            <a:spAutoFit/>
          </a:bodyPr>
          <a:lstStyle/>
          <a:p>
            <a:pPr marL="431800" indent="-342900" eaLnBrk="0" hangingPunct="0">
              <a:spcBef>
                <a:spcPct val="20000"/>
              </a:spcBef>
              <a:buClr>
                <a:srgbClr val="000000"/>
              </a:buClr>
              <a:buFontTx/>
              <a:buChar char="■"/>
            </a:pPr>
            <a:r>
              <a:rPr lang="en-GB" sz="2000">
                <a:solidFill>
                  <a:srgbClr val="000000"/>
                </a:solidFill>
              </a:rPr>
              <a:t>Approx £40M state annual spend on Wheelchairs with a further £40M on overheads</a:t>
            </a:r>
          </a:p>
          <a:p>
            <a:pPr marL="431800" indent="-342900" eaLnBrk="0" hangingPunct="0">
              <a:spcBef>
                <a:spcPct val="20000"/>
              </a:spcBef>
              <a:buClr>
                <a:srgbClr val="000000"/>
              </a:buClr>
              <a:buFont typeface="Helvetica" pitchFamily="34" charset="0"/>
              <a:buChar char="■"/>
            </a:pPr>
            <a:r>
              <a:rPr lang="en-GB" sz="2000">
                <a:solidFill>
                  <a:srgbClr val="000000"/>
                </a:solidFill>
              </a:rPr>
              <a:t>Approx 1.2 million wheelchair users in England – just over 2% of the population – DRC report suggests a higher number</a:t>
            </a:r>
          </a:p>
          <a:p>
            <a:pPr marL="431800" indent="-342900" eaLnBrk="0" hangingPunct="0">
              <a:spcBef>
                <a:spcPct val="20000"/>
              </a:spcBef>
              <a:buClr>
                <a:srgbClr val="000000"/>
              </a:buClr>
              <a:buFont typeface="Helvetica" pitchFamily="34" charset="0"/>
              <a:buChar char="■"/>
            </a:pPr>
            <a:r>
              <a:rPr lang="en-GB" sz="2000">
                <a:solidFill>
                  <a:srgbClr val="000000"/>
                </a:solidFill>
              </a:rPr>
              <a:t>825,000 regular users – unknown number of time limited users</a:t>
            </a:r>
          </a:p>
          <a:p>
            <a:pPr marL="431800" indent="-342900" eaLnBrk="0" hangingPunct="0">
              <a:spcBef>
                <a:spcPct val="20000"/>
              </a:spcBef>
              <a:buClr>
                <a:srgbClr val="000000"/>
              </a:buClr>
              <a:buFont typeface="Helvetica" pitchFamily="34" charset="0"/>
              <a:buChar char="■"/>
            </a:pPr>
            <a:r>
              <a:rPr lang="en-GB" sz="2000">
                <a:solidFill>
                  <a:srgbClr val="000000"/>
                </a:solidFill>
              </a:rPr>
              <a:t>2004/5 1 million disabled children population increased by 2% year on year since 1975</a:t>
            </a:r>
          </a:p>
          <a:p>
            <a:pPr marL="431800" indent="-342900" eaLnBrk="0" hangingPunct="0">
              <a:spcBef>
                <a:spcPct val="20000"/>
              </a:spcBef>
              <a:buClr>
                <a:srgbClr val="000000"/>
              </a:buClr>
              <a:buFont typeface="Helvetica" pitchFamily="34" charset="0"/>
              <a:buChar char="■"/>
            </a:pPr>
            <a:r>
              <a:rPr lang="en-GB" sz="2000">
                <a:solidFill>
                  <a:srgbClr val="000000"/>
                </a:solidFill>
              </a:rPr>
              <a:t>Older people population increasing by 3% per year over next 10 years</a:t>
            </a:r>
          </a:p>
          <a:p>
            <a:pPr marL="431800" indent="-342900" eaLnBrk="0" hangingPunct="0">
              <a:spcBef>
                <a:spcPct val="20000"/>
              </a:spcBef>
              <a:buClr>
                <a:srgbClr val="000000"/>
              </a:buClr>
              <a:buFont typeface="Helvetica" pitchFamily="34" charset="0"/>
              <a:buChar char="■"/>
            </a:pPr>
            <a:r>
              <a:rPr lang="en-GB" sz="2000">
                <a:solidFill>
                  <a:srgbClr val="000000"/>
                </a:solidFill>
              </a:rPr>
              <a:t>Around 150 Wheelchair Service and Seating Centres in England </a:t>
            </a:r>
          </a:p>
          <a:p>
            <a:pPr marL="431800" indent="-342900" eaLnBrk="0" hangingPunct="0">
              <a:spcBef>
                <a:spcPct val="20000"/>
              </a:spcBef>
              <a:buClr>
                <a:srgbClr val="000000"/>
              </a:buClr>
              <a:buFont typeface="Helvetica" pitchFamily="34" charset="0"/>
              <a:buNone/>
            </a:pPr>
            <a:endParaRPr lang="en-GB" sz="2000">
              <a:solidFill>
                <a:srgbClr val="000000"/>
              </a:solidFill>
            </a:endParaRPr>
          </a:p>
          <a:p>
            <a:pPr marL="431800" indent="-342900" eaLnBrk="0" hangingPunct="0">
              <a:spcBef>
                <a:spcPct val="20000"/>
              </a:spcBef>
              <a:buClr>
                <a:srgbClr val="000000"/>
              </a:buClr>
              <a:buFont typeface="Helvetica" pitchFamily="34" charset="0"/>
              <a:buNone/>
            </a:pPr>
            <a:r>
              <a:rPr lang="en-GB" sz="2000">
                <a:solidFill>
                  <a:srgbClr val="000000"/>
                </a:solidFill>
              </a:rPr>
              <a:t>(</a:t>
            </a:r>
            <a:r>
              <a:rPr lang="en-GB" sz="2000">
                <a:solidFill>
                  <a:srgbClr val="006699"/>
                </a:solidFill>
              </a:rPr>
              <a:t>Figures collated in 2007</a:t>
            </a:r>
            <a:r>
              <a:rPr lang="en-GB" sz="2000">
                <a:solidFill>
                  <a:srgbClr val="000000"/>
                </a:solidFill>
              </a:rPr>
              <a:t>)</a:t>
            </a:r>
          </a:p>
          <a:p>
            <a:pPr marL="431800" indent="-342900" eaLnBrk="0" hangingPunct="0">
              <a:spcBef>
                <a:spcPct val="20000"/>
              </a:spcBef>
              <a:buClr>
                <a:srgbClr val="000000"/>
              </a:buClr>
              <a:buFont typeface="Helvetica" pitchFamily="34" charset="0"/>
              <a:buNone/>
            </a:pPr>
            <a:endParaRPr lang="en-GB" sz="20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8194" name="Object 3"/>
          <p:cNvGraphicFramePr>
            <a:graphicFrameLocks noChangeAspect="1"/>
          </p:cNvGraphicFramePr>
          <p:nvPr/>
        </p:nvGraphicFramePr>
        <p:xfrm>
          <a:off x="6372225" y="260350"/>
          <a:ext cx="2505075" cy="1066800"/>
        </p:xfrm>
        <a:graphic>
          <a:graphicData uri="http://schemas.openxmlformats.org/presentationml/2006/ole">
            <p:oleObj spid="_x0000_s8194" name="Picture" r:id="rId4" imgW="2505456" imgH="1069848" progId="Word.Picture.8">
              <p:embed/>
            </p:oleObj>
          </a:graphicData>
        </a:graphic>
      </p:graphicFrame>
      <p:sp>
        <p:nvSpPr>
          <p:cNvPr id="8196" name="Rectangle 4"/>
          <p:cNvSpPr>
            <a:spLocks noChangeArrowheads="1"/>
          </p:cNvSpPr>
          <p:nvPr/>
        </p:nvSpPr>
        <p:spPr bwMode="auto">
          <a:xfrm>
            <a:off x="179388" y="260350"/>
            <a:ext cx="5976937" cy="1008063"/>
          </a:xfrm>
          <a:prstGeom prst="rect">
            <a:avLst/>
          </a:prstGeom>
          <a:noFill/>
          <a:ln w="9525">
            <a:noFill/>
            <a:miter lim="800000"/>
            <a:headEnd/>
            <a:tailEnd/>
          </a:ln>
        </p:spPr>
        <p:txBody>
          <a:bodyPr anchor="ctr"/>
          <a:lstStyle/>
          <a:p>
            <a:r>
              <a:rPr lang="en-GB" sz="3200" b="1" u="sng">
                <a:solidFill>
                  <a:srgbClr val="006699"/>
                </a:solidFill>
              </a:rPr>
              <a:t>Previous Wheelchair Service Reports</a:t>
            </a:r>
            <a:r>
              <a:rPr lang="en-GB" sz="3200" b="1" u="sng">
                <a:solidFill>
                  <a:srgbClr val="000000"/>
                </a:solidFill>
              </a:rPr>
              <a:t> </a:t>
            </a:r>
          </a:p>
        </p:txBody>
      </p:sp>
      <p:sp>
        <p:nvSpPr>
          <p:cNvPr id="8197" name="Rectangle 5"/>
          <p:cNvSpPr>
            <a:spLocks noChangeArrowheads="1"/>
          </p:cNvSpPr>
          <p:nvPr/>
        </p:nvSpPr>
        <p:spPr bwMode="auto">
          <a:xfrm>
            <a:off x="179388" y="1700213"/>
            <a:ext cx="8964612" cy="3886200"/>
          </a:xfrm>
          <a:prstGeom prst="rect">
            <a:avLst/>
          </a:prstGeom>
          <a:noFill/>
          <a:ln w="9525">
            <a:noFill/>
            <a:miter lim="800000"/>
            <a:headEnd/>
            <a:tailEnd/>
          </a:ln>
        </p:spPr>
        <p:txBody>
          <a:bodyPr/>
          <a:lstStyle/>
          <a:p>
            <a:pPr>
              <a:lnSpc>
                <a:spcPct val="80000"/>
              </a:lnSpc>
              <a:spcBef>
                <a:spcPct val="20000"/>
              </a:spcBef>
            </a:pPr>
            <a:r>
              <a:rPr lang="en-GB" sz="1600" b="1">
                <a:solidFill>
                  <a:srgbClr val="000000"/>
                </a:solidFill>
              </a:rPr>
              <a:t>1986 The McColl Report </a:t>
            </a:r>
          </a:p>
          <a:p>
            <a:pPr>
              <a:lnSpc>
                <a:spcPct val="80000"/>
              </a:lnSpc>
              <a:spcBef>
                <a:spcPct val="20000"/>
              </a:spcBef>
            </a:pPr>
            <a:r>
              <a:rPr lang="en-GB" sz="1600" b="1">
                <a:solidFill>
                  <a:srgbClr val="000000"/>
                </a:solidFill>
              </a:rPr>
              <a:t>1987 - 1991 Disablement Services Authority</a:t>
            </a:r>
          </a:p>
          <a:p>
            <a:pPr>
              <a:lnSpc>
                <a:spcPct val="80000"/>
              </a:lnSpc>
              <a:spcBef>
                <a:spcPct val="20000"/>
              </a:spcBef>
            </a:pPr>
            <a:r>
              <a:rPr lang="en-GB" sz="1600" b="1">
                <a:solidFill>
                  <a:srgbClr val="000000"/>
                </a:solidFill>
              </a:rPr>
              <a:t>1991 Services devolved to local districts (151)</a:t>
            </a:r>
          </a:p>
          <a:p>
            <a:pPr>
              <a:lnSpc>
                <a:spcPct val="80000"/>
              </a:lnSpc>
              <a:spcBef>
                <a:spcPct val="20000"/>
              </a:spcBef>
            </a:pPr>
            <a:r>
              <a:rPr lang="en-GB" sz="1600" b="1">
                <a:solidFill>
                  <a:srgbClr val="000000"/>
                </a:solidFill>
              </a:rPr>
              <a:t>1993 - 1996 National Prosthetic and Wheelchair Services Report (Holderness Report)</a:t>
            </a:r>
          </a:p>
          <a:p>
            <a:pPr>
              <a:lnSpc>
                <a:spcPct val="80000"/>
              </a:lnSpc>
              <a:spcBef>
                <a:spcPct val="20000"/>
              </a:spcBef>
            </a:pPr>
            <a:r>
              <a:rPr lang="en-GB" sz="1600" b="1">
                <a:solidFill>
                  <a:srgbClr val="000000"/>
                </a:solidFill>
              </a:rPr>
              <a:t>1996 EPIOCs and Vouchers introduced – ring fenced budget to 2000</a:t>
            </a:r>
          </a:p>
          <a:p>
            <a:pPr>
              <a:lnSpc>
                <a:spcPct val="80000"/>
              </a:lnSpc>
              <a:spcBef>
                <a:spcPct val="20000"/>
              </a:spcBef>
            </a:pPr>
            <a:r>
              <a:rPr lang="en-GB" sz="1600" b="1">
                <a:solidFill>
                  <a:srgbClr val="000000"/>
                </a:solidFill>
              </a:rPr>
              <a:t>2000 Evaluation of the Powered Wheelchair and Voucher System (York Report)</a:t>
            </a:r>
          </a:p>
          <a:p>
            <a:pPr>
              <a:lnSpc>
                <a:spcPct val="80000"/>
              </a:lnSpc>
              <a:spcBef>
                <a:spcPct val="20000"/>
              </a:spcBef>
            </a:pPr>
            <a:r>
              <a:rPr lang="en-GB" sz="1600" b="1">
                <a:solidFill>
                  <a:srgbClr val="000000"/>
                </a:solidFill>
              </a:rPr>
              <a:t>2000 Fully Equipped – Audit Commission report</a:t>
            </a:r>
          </a:p>
          <a:p>
            <a:pPr>
              <a:lnSpc>
                <a:spcPct val="80000"/>
              </a:lnSpc>
              <a:spcBef>
                <a:spcPct val="20000"/>
              </a:spcBef>
            </a:pPr>
            <a:r>
              <a:rPr lang="en-GB" sz="1600" b="1">
                <a:solidFill>
                  <a:srgbClr val="000000"/>
                </a:solidFill>
              </a:rPr>
              <a:t>2002 Full Equipped – reported little to no progress on original report</a:t>
            </a:r>
          </a:p>
          <a:p>
            <a:pPr>
              <a:lnSpc>
                <a:spcPct val="80000"/>
              </a:lnSpc>
              <a:spcBef>
                <a:spcPct val="20000"/>
              </a:spcBef>
            </a:pPr>
            <a:r>
              <a:rPr lang="en-GB" sz="1600" b="1">
                <a:solidFill>
                  <a:srgbClr val="000000"/>
                </a:solidFill>
              </a:rPr>
              <a:t>2002 Wheelchair Service Collaborative – 44 Services included</a:t>
            </a:r>
          </a:p>
          <a:p>
            <a:pPr>
              <a:lnSpc>
                <a:spcPct val="80000"/>
              </a:lnSpc>
              <a:spcBef>
                <a:spcPct val="20000"/>
              </a:spcBef>
            </a:pPr>
            <a:r>
              <a:rPr lang="en-GB" sz="1600" b="1">
                <a:solidFill>
                  <a:srgbClr val="000000"/>
                </a:solidFill>
              </a:rPr>
              <a:t>2003 Guidance on Commissioning of Wheelchair Services – Audit Commission</a:t>
            </a:r>
          </a:p>
          <a:p>
            <a:pPr>
              <a:lnSpc>
                <a:spcPct val="80000"/>
              </a:lnSpc>
              <a:spcBef>
                <a:spcPct val="20000"/>
              </a:spcBef>
            </a:pPr>
            <a:r>
              <a:rPr lang="en-GB" sz="1600" b="1">
                <a:solidFill>
                  <a:srgbClr val="000000"/>
                </a:solidFill>
              </a:rPr>
              <a:t>2004 NHS Wheelchair and Seating Services Mapping Project - Empower</a:t>
            </a:r>
          </a:p>
          <a:p>
            <a:pPr>
              <a:lnSpc>
                <a:spcPct val="80000"/>
              </a:lnSpc>
              <a:spcBef>
                <a:spcPct val="20000"/>
              </a:spcBef>
            </a:pPr>
            <a:r>
              <a:rPr lang="en-GB" sz="1600" b="1">
                <a:solidFill>
                  <a:srgbClr val="000000"/>
                </a:solidFill>
              </a:rPr>
              <a:t>2004 Standards for Wheelchair Services under the NHS – NWMF etc.</a:t>
            </a:r>
          </a:p>
          <a:p>
            <a:pPr>
              <a:lnSpc>
                <a:spcPct val="80000"/>
              </a:lnSpc>
              <a:spcBef>
                <a:spcPct val="20000"/>
              </a:spcBef>
            </a:pPr>
            <a:r>
              <a:rPr lang="en-GB" sz="1600" b="1">
                <a:solidFill>
                  <a:srgbClr val="000000"/>
                </a:solidFill>
              </a:rPr>
              <a:t>2004 Procurement Guide – Contracted Wheelchair Support Services- PASA</a:t>
            </a:r>
          </a:p>
          <a:p>
            <a:pPr>
              <a:lnSpc>
                <a:spcPct val="80000"/>
              </a:lnSpc>
              <a:spcBef>
                <a:spcPct val="20000"/>
              </a:spcBef>
            </a:pPr>
            <a:r>
              <a:rPr lang="en-GB" sz="1600" b="1">
                <a:solidFill>
                  <a:srgbClr val="000000"/>
                </a:solidFill>
              </a:rPr>
              <a:t>2004 Clinical Guidelines on Specialised Seating – BRSM</a:t>
            </a:r>
          </a:p>
          <a:p>
            <a:pPr>
              <a:lnSpc>
                <a:spcPct val="80000"/>
              </a:lnSpc>
              <a:spcBef>
                <a:spcPct val="20000"/>
              </a:spcBef>
            </a:pPr>
            <a:r>
              <a:rPr lang="en-GB" sz="1600" b="1">
                <a:solidFill>
                  <a:srgbClr val="000000"/>
                </a:solidFill>
              </a:rPr>
              <a:t>2005 Good practise guide from Wheelchair Service Collaborative</a:t>
            </a:r>
          </a:p>
          <a:p>
            <a:pPr>
              <a:spcBef>
                <a:spcPct val="20000"/>
              </a:spcBef>
            </a:pPr>
            <a:r>
              <a:rPr lang="en-GB" sz="1600" b="1">
                <a:solidFill>
                  <a:srgbClr val="000000"/>
                </a:solidFill>
              </a:rPr>
              <a:t>2006 Care Services Improvement Partnership Out and About</a:t>
            </a:r>
          </a:p>
          <a:p>
            <a:pPr>
              <a:spcBef>
                <a:spcPct val="20000"/>
              </a:spcBef>
            </a:pPr>
            <a:r>
              <a:rPr lang="en-GB" sz="1600" b="1">
                <a:solidFill>
                  <a:srgbClr val="000000"/>
                </a:solidFill>
              </a:rPr>
              <a:t>2007 Transforming Community Equipment &amp; Wheelchair Services Programme</a:t>
            </a:r>
          </a:p>
          <a:p>
            <a:pPr>
              <a:spcBef>
                <a:spcPct val="20000"/>
              </a:spcBef>
            </a:pPr>
            <a:r>
              <a:rPr lang="en-GB" sz="1600" b="1">
                <a:solidFill>
                  <a:srgbClr val="000000"/>
                </a:solidFill>
              </a:rPr>
              <a:t>2010 Local innovations in wheelchair and seating services</a:t>
            </a:r>
            <a:r>
              <a:rPr lang="en-GB" sz="1600">
                <a:solidFill>
                  <a:srgbClr val="0000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en-GB">
              <a:solidFill>
                <a:srgbClr val="000000"/>
              </a:solidFill>
            </a:endParaRPr>
          </a:p>
        </p:txBody>
      </p:sp>
      <p:graphicFrame>
        <p:nvGraphicFramePr>
          <p:cNvPr id="9218" name="Object 3"/>
          <p:cNvGraphicFramePr>
            <a:graphicFrameLocks noChangeAspect="1"/>
          </p:cNvGraphicFramePr>
          <p:nvPr/>
        </p:nvGraphicFramePr>
        <p:xfrm>
          <a:off x="6372225" y="260350"/>
          <a:ext cx="2505075" cy="1066800"/>
        </p:xfrm>
        <a:graphic>
          <a:graphicData uri="http://schemas.openxmlformats.org/presentationml/2006/ole">
            <p:oleObj spid="_x0000_s9218" name="Picture" r:id="rId3" imgW="2505456" imgH="1069848" progId="Word.Picture.8">
              <p:embed/>
            </p:oleObj>
          </a:graphicData>
        </a:graphic>
      </p:graphicFrame>
      <p:sp>
        <p:nvSpPr>
          <p:cNvPr id="9220" name="Text Box 4"/>
          <p:cNvSpPr txBox="1">
            <a:spLocks noChangeArrowheads="1"/>
          </p:cNvSpPr>
          <p:nvPr/>
        </p:nvSpPr>
        <p:spPr bwMode="auto">
          <a:xfrm>
            <a:off x="250825" y="1412875"/>
            <a:ext cx="7345363" cy="641350"/>
          </a:xfrm>
          <a:prstGeom prst="rect">
            <a:avLst/>
          </a:prstGeom>
          <a:noFill/>
          <a:ln w="9525">
            <a:noFill/>
            <a:miter lim="800000"/>
            <a:headEnd/>
            <a:tailEnd/>
          </a:ln>
        </p:spPr>
        <p:txBody>
          <a:bodyPr>
            <a:spAutoFit/>
          </a:bodyPr>
          <a:lstStyle/>
          <a:p>
            <a:pPr>
              <a:spcBef>
                <a:spcPct val="50000"/>
              </a:spcBef>
            </a:pPr>
            <a:r>
              <a:rPr lang="en-GB" sz="3600" b="1">
                <a:solidFill>
                  <a:srgbClr val="006699"/>
                </a:solidFill>
              </a:rPr>
              <a:t>So….AQP….What did we think?</a:t>
            </a:r>
          </a:p>
        </p:txBody>
      </p:sp>
      <p:sp>
        <p:nvSpPr>
          <p:cNvPr id="9221" name="Text Box 5"/>
          <p:cNvSpPr txBox="1">
            <a:spLocks noChangeArrowheads="1"/>
          </p:cNvSpPr>
          <p:nvPr/>
        </p:nvSpPr>
        <p:spPr bwMode="auto">
          <a:xfrm>
            <a:off x="755650" y="2636838"/>
            <a:ext cx="7561263" cy="4838700"/>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GB" sz="2400">
                <a:solidFill>
                  <a:srgbClr val="000000"/>
                </a:solidFill>
              </a:rPr>
              <a:t> Collectively not a lot!</a:t>
            </a:r>
          </a:p>
          <a:p>
            <a:pPr>
              <a:spcBef>
                <a:spcPct val="50000"/>
              </a:spcBef>
              <a:buFont typeface="Wingdings" pitchFamily="2" charset="2"/>
              <a:buChar char="§"/>
            </a:pPr>
            <a:r>
              <a:rPr lang="en-GB" sz="2400">
                <a:solidFill>
                  <a:srgbClr val="000000"/>
                </a:solidFill>
              </a:rPr>
              <a:t> Knee jerk reaction to spiralling demands and costs</a:t>
            </a:r>
          </a:p>
          <a:p>
            <a:pPr>
              <a:spcBef>
                <a:spcPct val="50000"/>
              </a:spcBef>
              <a:buFont typeface="Wingdings" pitchFamily="2" charset="2"/>
              <a:buChar char="§"/>
            </a:pPr>
            <a:r>
              <a:rPr lang="en-GB" sz="2400">
                <a:solidFill>
                  <a:srgbClr val="000000"/>
                </a:solidFill>
              </a:rPr>
              <a:t> Introduced on the back of lobbying for children</a:t>
            </a:r>
          </a:p>
          <a:p>
            <a:pPr>
              <a:spcBef>
                <a:spcPct val="50000"/>
              </a:spcBef>
              <a:buFont typeface="Wingdings" pitchFamily="2" charset="2"/>
              <a:buChar char="§"/>
            </a:pPr>
            <a:r>
              <a:rPr lang="en-GB" sz="2400">
                <a:solidFill>
                  <a:srgbClr val="000000"/>
                </a:solidFill>
              </a:rPr>
              <a:t> NHS services felt let down and criticised</a:t>
            </a:r>
          </a:p>
          <a:p>
            <a:pPr>
              <a:spcBef>
                <a:spcPct val="50000"/>
              </a:spcBef>
              <a:buFont typeface="Wingdings" pitchFamily="2" charset="2"/>
              <a:buChar char="§"/>
            </a:pPr>
            <a:r>
              <a:rPr lang="en-GB" sz="2400">
                <a:solidFill>
                  <a:srgbClr val="000000"/>
                </a:solidFill>
              </a:rPr>
              <a:t> Resigned to AQP</a:t>
            </a:r>
          </a:p>
          <a:p>
            <a:pPr>
              <a:spcBef>
                <a:spcPct val="50000"/>
              </a:spcBef>
              <a:buFont typeface="Wingdings" pitchFamily="2" charset="2"/>
              <a:buChar char="§"/>
            </a:pPr>
            <a:r>
              <a:rPr lang="en-GB" sz="2400">
                <a:solidFill>
                  <a:srgbClr val="000000"/>
                </a:solidFill>
              </a:rPr>
              <a:t> Embrace AQP</a:t>
            </a:r>
          </a:p>
          <a:p>
            <a:pPr>
              <a:spcBef>
                <a:spcPct val="50000"/>
              </a:spcBef>
              <a:buFont typeface="Wingdings" pitchFamily="2" charset="2"/>
              <a:buChar char="§"/>
            </a:pPr>
            <a:endParaRPr lang="en-GB" sz="2400">
              <a:solidFill>
                <a:srgbClr val="000000"/>
              </a:solidFill>
            </a:endParaRPr>
          </a:p>
          <a:p>
            <a:pPr>
              <a:spcBef>
                <a:spcPct val="50000"/>
              </a:spcBef>
              <a:buFont typeface="Wingdings" pitchFamily="2" charset="2"/>
              <a:buChar char="§"/>
            </a:pPr>
            <a:endParaRPr lang="en-GB" sz="2400">
              <a:solidFill>
                <a:srgbClr val="000000"/>
              </a:solidFill>
            </a:endParaRPr>
          </a:p>
          <a:p>
            <a:pPr>
              <a:spcBef>
                <a:spcPct val="50000"/>
              </a:spcBef>
              <a:buFont typeface="Wingdings" pitchFamily="2" charset="2"/>
              <a:buChar char="§"/>
            </a:pPr>
            <a:endParaRPr lang="en-GB" sz="240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0.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0.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6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7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TotalTime>
  <Words>1588</Words>
  <Application>Microsoft Office PowerPoint</Application>
  <PresentationFormat>On-screen Show (4:3)</PresentationFormat>
  <Paragraphs>245</Paragraphs>
  <Slides>31</Slides>
  <Notes>8</Notes>
  <HiddenSlides>0</HiddenSlides>
  <MMClips>0</MMClips>
  <ScaleCrop>false</ScaleCrop>
  <HeadingPairs>
    <vt:vector size="8" baseType="variant">
      <vt:variant>
        <vt:lpstr>Fonts Used</vt:lpstr>
      </vt:variant>
      <vt:variant>
        <vt:i4>14</vt:i4>
      </vt:variant>
      <vt:variant>
        <vt:lpstr>Theme</vt:lpstr>
      </vt:variant>
      <vt:variant>
        <vt:i4>40</vt:i4>
      </vt:variant>
      <vt:variant>
        <vt:lpstr>Embedded OLE Servers</vt:lpstr>
      </vt:variant>
      <vt:variant>
        <vt:i4>1</vt:i4>
      </vt:variant>
      <vt:variant>
        <vt:lpstr>Slide Titles</vt:lpstr>
      </vt:variant>
      <vt:variant>
        <vt:i4>31</vt:i4>
      </vt:variant>
    </vt:vector>
  </HeadingPairs>
  <TitlesOfParts>
    <vt:vector size="86" baseType="lpstr">
      <vt:lpstr>Calibri</vt:lpstr>
      <vt:lpstr>Arial</vt:lpstr>
      <vt:lpstr>Book Antiqua</vt:lpstr>
      <vt:lpstr>Century Gothic</vt:lpstr>
      <vt:lpstr>ＭＳ Ｐゴシック</vt:lpstr>
      <vt:lpstr>ArialMT</vt:lpstr>
      <vt:lpstr>Times New Roman</vt:lpstr>
      <vt:lpstr>Wingdings</vt:lpstr>
      <vt:lpstr>Gill Sans</vt:lpstr>
      <vt:lpstr>Helvetica</vt:lpstr>
      <vt:lpstr>Cambria</vt:lpstr>
      <vt:lpstr>Vani</vt:lpstr>
      <vt:lpstr>Arial Unicode MS</vt:lpstr>
      <vt:lpstr>Times</vt:lpstr>
      <vt:lpstr>1_Apothecary</vt:lpstr>
      <vt:lpstr>2_Apothecary</vt:lpstr>
      <vt:lpstr>3_Apothecary</vt:lpstr>
      <vt:lpstr>4_Apothecary</vt:lpstr>
      <vt:lpstr>5_Apothecary</vt:lpstr>
      <vt:lpstr>6_Apothecary</vt:lpstr>
      <vt:lpstr>7_Apothecary</vt:lpstr>
      <vt:lpstr>1_Custom Design</vt:lpstr>
      <vt:lpstr>2_Custom Design</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Picture</vt:lpstr>
      <vt:lpstr>Extending Patient Choice of Any Qualified Provider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Patient Choice of Any Qualified Provider</dc:title>
  <dc:creator>Lesley</dc:creator>
  <cp:lastModifiedBy>James Foy</cp:lastModifiedBy>
  <cp:revision>9</cp:revision>
  <dcterms:created xsi:type="dcterms:W3CDTF">2012-03-29T10:42:54Z</dcterms:created>
  <dcterms:modified xsi:type="dcterms:W3CDTF">2012-04-23T19:08:15Z</dcterms:modified>
</cp:coreProperties>
</file>