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20" r:id="rId2"/>
    <p:sldMasterId id="2147483722" r:id="rId3"/>
    <p:sldMasterId id="2147483724" r:id="rId4"/>
    <p:sldMasterId id="2147483726" r:id="rId5"/>
    <p:sldMasterId id="2147483728" r:id="rId6"/>
    <p:sldMasterId id="2147483730" r:id="rId7"/>
    <p:sldMasterId id="2147483775" r:id="rId8"/>
    <p:sldMasterId id="2147483777" r:id="rId9"/>
    <p:sldMasterId id="2147483780" r:id="rId10"/>
  </p:sldMasterIdLst>
  <p:notesMasterIdLst>
    <p:notesMasterId r:id="rId29"/>
  </p:notesMasterIdLst>
  <p:sldIdLst>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35" autoAdjust="0"/>
  </p:normalViewPr>
  <p:slideViewPr>
    <p:cSldViewPr>
      <p:cViewPr varScale="1">
        <p:scale>
          <a:sx n="79" d="100"/>
          <a:sy n="79" d="100"/>
        </p:scale>
        <p:origin x="-129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CD2B35D-B66A-48DE-9046-29EC960161E7}" type="datetimeFigureOut">
              <a:rPr lang="en-GB"/>
              <a:pPr>
                <a:defRPr/>
              </a:pPr>
              <a:t>23/04/2012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9354D52-3D92-41BB-B05E-6C36CE0CD81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53EAEF-8E57-4419-8676-9FA3C73E8783}" type="slidenum">
              <a:rPr lang="en-GB">
                <a:solidFill>
                  <a:srgbClr val="000000"/>
                </a:solidFill>
              </a:rPr>
              <a:pPr fontAlgn="base">
                <a:spcBef>
                  <a:spcPct val="0"/>
                </a:spcBef>
                <a:spcAft>
                  <a:spcPct val="0"/>
                </a:spcAft>
              </a:pPr>
              <a:t>1</a:t>
            </a:fld>
            <a:endParaRPr lang="en-GB">
              <a:solidFill>
                <a:srgbClr val="000000"/>
              </a:solidFill>
            </a:endParaRPr>
          </a:p>
        </p:txBody>
      </p:sp>
      <p:sp>
        <p:nvSpPr>
          <p:cNvPr id="221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11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Image Placeholder 1"/>
          <p:cNvSpPr>
            <a:spLocks noGrp="1" noRot="1" noChangeAspect="1" noTextEdit="1"/>
          </p:cNvSpPr>
          <p:nvPr>
            <p:ph type="sldImg"/>
          </p:nvPr>
        </p:nvSpPr>
        <p:spPr bwMode="auto">
          <a:noFill/>
          <a:ln>
            <a:solidFill>
              <a:srgbClr val="000000"/>
            </a:solidFill>
            <a:miter lim="800000"/>
            <a:headEnd/>
            <a:tailEnd/>
          </a:ln>
        </p:spPr>
      </p:sp>
      <p:sp>
        <p:nvSpPr>
          <p:cNvPr id="245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457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82B567B-402D-49EB-887C-A60C95EE6A94}" type="slidenum">
              <a:rPr lang="en-GB" sz="1200">
                <a:solidFill>
                  <a:srgbClr val="000000"/>
                </a:solidFill>
                <a:latin typeface="Times New Roman" pitchFamily="18" charset="0"/>
              </a:rPr>
              <a:pPr algn="r" eaLnBrk="0" hangingPunct="0"/>
              <a:t>16</a:t>
            </a:fld>
            <a:endParaRPr lang="en-GB" sz="1200">
              <a:solidFill>
                <a:srgbClr val="000000"/>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88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GB" sz="9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Rot="1" noChangeAspect="1" noChangeArrowheads="1" noTextEdit="1"/>
          </p:cNvSpPr>
          <p:nvPr>
            <p:ph type="sldImg"/>
          </p:nvPr>
        </p:nvSpPr>
        <p:spPr bwMode="auto">
          <a:xfrm>
            <a:off x="349250" y="250825"/>
            <a:ext cx="2397125" cy="1798638"/>
          </a:xfrm>
          <a:noFill/>
          <a:ln>
            <a:solidFill>
              <a:srgbClr val="000000"/>
            </a:solidFill>
            <a:miter lim="800000"/>
            <a:headEnd/>
            <a:tailEnd/>
          </a:ln>
        </p:spPr>
      </p:sp>
      <p:sp>
        <p:nvSpPr>
          <p:cNvPr id="225282" name="Rectangle 3"/>
          <p:cNvSpPr>
            <a:spLocks noGrp="1" noChangeArrowheads="1"/>
          </p:cNvSpPr>
          <p:nvPr>
            <p:ph type="body" idx="1"/>
          </p:nvPr>
        </p:nvSpPr>
        <p:spPr bwMode="auto">
          <a:xfrm>
            <a:off x="2924175" y="323850"/>
            <a:ext cx="3463925" cy="1452563"/>
          </a:xfrm>
          <a:noFill/>
        </p:spPr>
        <p:txBody>
          <a:bodyPr wrap="square" numCol="1" anchor="t" anchorCtr="0" compatLnSpc="1">
            <a:prstTxWarp prst="textNoShape">
              <a:avLst/>
            </a:prstTxWarp>
          </a:bodyPr>
          <a:lstStyle/>
          <a:p>
            <a:pPr>
              <a:lnSpc>
                <a:spcPct val="90000"/>
              </a:lnSpc>
              <a:spcBef>
                <a:spcPct val="0"/>
              </a:spcBef>
            </a:pPr>
            <a:r>
              <a:rPr lang="en-GB" b="1" smtClean="0"/>
              <a:t>NHS foundation trusts benefit from a variety of new freedoms: </a:t>
            </a:r>
          </a:p>
          <a:p>
            <a:pPr>
              <a:lnSpc>
                <a:spcPct val="90000"/>
              </a:lnSpc>
              <a:spcBef>
                <a:spcPct val="0"/>
              </a:spcBef>
              <a:buFontTx/>
              <a:buChar char="•"/>
            </a:pPr>
            <a:r>
              <a:rPr lang="en-GB" sz="1000" smtClean="0"/>
              <a:t>free from central government control and are able to decide how to improve their services; retain any surpluses they generate to invest in new services, and can borrow money to support these investments; and </a:t>
            </a:r>
          </a:p>
          <a:p>
            <a:pPr>
              <a:lnSpc>
                <a:spcPct val="90000"/>
              </a:lnSpc>
              <a:spcBef>
                <a:spcPct val="0"/>
              </a:spcBef>
              <a:buFontTx/>
              <a:buChar char="•"/>
            </a:pPr>
            <a:r>
              <a:rPr lang="en-GB" sz="1000" smtClean="0"/>
              <a:t>are accountable to their local communities; local people can become members and governors</a:t>
            </a:r>
            <a:r>
              <a:rPr lang="en-GB" sz="1400" smtClean="0"/>
              <a:t>.</a:t>
            </a:r>
          </a:p>
          <a:p>
            <a:pPr>
              <a:lnSpc>
                <a:spcPct val="90000"/>
              </a:lnSpc>
              <a:spcBef>
                <a:spcPct val="0"/>
              </a:spcBef>
              <a:buFontTx/>
              <a:buChar char="•"/>
            </a:pPr>
            <a:endParaRPr lang="en-GB" sz="1400" smtClean="0"/>
          </a:p>
          <a:p>
            <a:pPr>
              <a:lnSpc>
                <a:spcPct val="90000"/>
              </a:lnSpc>
              <a:spcBef>
                <a:spcPct val="0"/>
              </a:spcBef>
              <a:buFontTx/>
              <a:buChar char="•"/>
            </a:pPr>
            <a:endParaRPr lang="en-GB" sz="1400" smtClean="0"/>
          </a:p>
          <a:p>
            <a:pPr>
              <a:lnSpc>
                <a:spcPct val="90000"/>
              </a:lnSpc>
              <a:spcBef>
                <a:spcPct val="0"/>
              </a:spcBef>
            </a:pPr>
            <a:endParaRPr lang="en-GB" smtClean="0"/>
          </a:p>
        </p:txBody>
      </p:sp>
      <p:sp>
        <p:nvSpPr>
          <p:cNvPr id="225283" name="Rectangle 4"/>
          <p:cNvSpPr>
            <a:spLocks noChangeArrowheads="1"/>
          </p:cNvSpPr>
          <p:nvPr/>
        </p:nvSpPr>
        <p:spPr bwMode="auto">
          <a:xfrm>
            <a:off x="260350" y="2484438"/>
            <a:ext cx="6335713" cy="6227762"/>
          </a:xfrm>
          <a:prstGeom prst="rect">
            <a:avLst/>
          </a:prstGeom>
          <a:noFill/>
          <a:ln w="9525">
            <a:noFill/>
            <a:miter lim="800000"/>
            <a:headEnd/>
            <a:tailEnd/>
          </a:ln>
        </p:spPr>
        <p:txBody>
          <a:bodyPr/>
          <a:lstStyle/>
          <a:p>
            <a:pPr eaLnBrk="0" hangingPunct="0">
              <a:lnSpc>
                <a:spcPct val="80000"/>
              </a:lnSpc>
              <a:spcBef>
                <a:spcPct val="30000"/>
              </a:spcBef>
            </a:pPr>
            <a:endParaRPr lang="en-GB" sz="1200">
              <a:solidFill>
                <a:srgbClr val="000000"/>
              </a:solidFill>
              <a:latin typeface="Times New Roman" pitchFamily="18" charset="0"/>
            </a:endParaRPr>
          </a:p>
          <a:p>
            <a:pPr eaLnBrk="0" hangingPunct="0">
              <a:lnSpc>
                <a:spcPct val="80000"/>
              </a:lnSpc>
              <a:spcBef>
                <a:spcPct val="30000"/>
              </a:spcBef>
              <a:buFontTx/>
              <a:buChar char="•"/>
            </a:pPr>
            <a:endParaRPr lang="en-GB" sz="900">
              <a:solidFill>
                <a:srgbClr val="000000"/>
              </a:solidFill>
              <a:latin typeface="Times New Roman" pitchFamily="18" charset="0"/>
            </a:endParaRPr>
          </a:p>
          <a:p>
            <a:pPr eaLnBrk="0" hangingPunct="0">
              <a:lnSpc>
                <a:spcPct val="80000"/>
              </a:lnSpc>
              <a:spcBef>
                <a:spcPct val="30000"/>
              </a:spcBef>
            </a:pPr>
            <a:r>
              <a:rPr lang="en-GB" sz="900">
                <a:solidFill>
                  <a:srgbClr val="000000"/>
                </a:solidFill>
                <a:latin typeface="Times New Roman" pitchFamily="18" charset="0"/>
              </a:rPr>
              <a:t>.</a:t>
            </a:r>
          </a:p>
          <a:p>
            <a:pPr eaLnBrk="0" hangingPunct="0">
              <a:lnSpc>
                <a:spcPct val="80000"/>
              </a:lnSpc>
              <a:spcBef>
                <a:spcPct val="30000"/>
              </a:spcBef>
            </a:pPr>
            <a:endParaRPr lang="en-GB" sz="900">
              <a:solidFill>
                <a:srgbClr val="000000"/>
              </a:solidFill>
              <a:latin typeface="Times New Roman" pitchFamily="18" charset="0"/>
            </a:endParaRPr>
          </a:p>
          <a:p>
            <a:pPr eaLnBrk="0" hangingPunct="0">
              <a:lnSpc>
                <a:spcPct val="80000"/>
              </a:lnSpc>
              <a:spcBef>
                <a:spcPct val="30000"/>
              </a:spcBef>
              <a:buFontTx/>
              <a:buChar char="•"/>
            </a:pPr>
            <a:endParaRPr lang="en-GB" sz="90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p:cNvSpPr>
            <a:spLocks noGrp="1" noRot="1" noChangeAspect="1" noTextEdit="1"/>
          </p:cNvSpPr>
          <p:nvPr>
            <p:ph type="sldImg"/>
          </p:nvPr>
        </p:nvSpPr>
        <p:spPr bwMode="auto">
          <a:noFill/>
          <a:ln>
            <a:solidFill>
              <a:srgbClr val="000000"/>
            </a:solidFill>
            <a:miter lim="800000"/>
            <a:headEnd/>
            <a:tailEnd/>
          </a:ln>
        </p:spPr>
      </p:sp>
      <p:sp>
        <p:nvSpPr>
          <p:cNvPr id="232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324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A559997-54FD-4482-9F77-19EED2733CDE}" type="slidenum">
              <a:rPr lang="en-GB" sz="1200">
                <a:solidFill>
                  <a:srgbClr val="000000"/>
                </a:solidFill>
                <a:latin typeface="Times New Roman" pitchFamily="18" charset="0"/>
              </a:rPr>
              <a:pPr algn="r" eaLnBrk="0" hangingPunct="0"/>
              <a:t>8</a:t>
            </a:fld>
            <a:endParaRPr lang="en-GB" sz="120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3757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736AFBE-46C9-440E-A6EC-2BD116D9A330}" type="slidenum">
              <a:rPr lang="en-GB" sz="1200">
                <a:solidFill>
                  <a:srgbClr val="000000"/>
                </a:solidFill>
                <a:latin typeface="Times New Roman" pitchFamily="18" charset="0"/>
              </a:rPr>
              <a:pPr algn="r" eaLnBrk="0" hangingPunct="0"/>
              <a:t>12</a:t>
            </a:fld>
            <a:endParaRPr lang="en-GB" sz="1200">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3961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D061E8C-BF9D-4E9E-B0E1-B4E56C565229}" type="slidenum">
              <a:rPr lang="en-GB" sz="1200">
                <a:solidFill>
                  <a:srgbClr val="000000"/>
                </a:solidFill>
                <a:latin typeface="Times New Roman" pitchFamily="18" charset="0"/>
              </a:rPr>
              <a:pPr algn="r" eaLnBrk="0" hangingPunct="0"/>
              <a:t>13</a:t>
            </a:fld>
            <a:endParaRPr lang="en-GB" sz="1200">
              <a:solidFill>
                <a:srgbClr val="000000"/>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4166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A88DCEC-CBD3-49F6-AEE6-B1627DFE9CB5}" type="slidenum">
              <a:rPr lang="en-GB" sz="1200">
                <a:solidFill>
                  <a:srgbClr val="000000"/>
                </a:solidFill>
                <a:latin typeface="Times New Roman" pitchFamily="18" charset="0"/>
              </a:rPr>
              <a:pPr algn="r" eaLnBrk="0" hangingPunct="0"/>
              <a:t>14</a:t>
            </a:fld>
            <a:endParaRPr lang="en-GB" sz="1200">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4371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C669256-7CC5-4EF2-A862-7216F74186C9}" type="slidenum">
              <a:rPr lang="en-GB" sz="1200">
                <a:solidFill>
                  <a:srgbClr val="000000"/>
                </a:solidFill>
                <a:latin typeface="Times New Roman" pitchFamily="18" charset="0"/>
              </a:rPr>
              <a:pPr algn="r" eaLnBrk="0" hangingPunct="0"/>
              <a:t>15</a:t>
            </a:fld>
            <a:endParaRPr lang="en-GB" sz="1200">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0choriz_swoosh%20%20%20%20%20%20%20%20%20%20%20%20%20%20%20%20%20%20%20%20%20%20%20%20%20%20%20%20%20%20%20%20%20%20%20%20%20%20%20%20%20%20%20%20%20%20%20%20%20%20%20000457D9%0cMacintosh%20HD%20%20%20%20%20%20%20%20%20%20%20%20%20%20%20%20%20%20%20ABA78158:" TargetMode="External"/><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0bdh_logo.eps%20%20%20%20%20%20%20%20%20%20%20%20%20%20%20%20%20%20%20%20%20%20%20%20%20%20%20%20%20%20%20%20%20%20%20%20%20%20%20%20%20%20%20%20%20%20%20%20%20%20%20%20000457D9%0cMacintosh%20HD%20%20%20%20%20%20%20%20%20%20%20%20%20%20%20%20%20%20%20ABA78158:" TargetMode="Externa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8" descr="horiz_swoosh                                                   000457D9Macintosh HD                   ABA78158:"/>
          <p:cNvPicPr>
            <a:picLocks noChangeAspect="1" noChangeArrowheads="1"/>
          </p:cNvPicPr>
          <p:nvPr/>
        </p:nvPicPr>
        <p:blipFill>
          <a:blip r:embed="rId2" r:link="rId3" cstate="print"/>
          <a:srcRect/>
          <a:stretch>
            <a:fillRect/>
          </a:stretch>
        </p:blipFill>
        <p:spPr bwMode="auto">
          <a:xfrm>
            <a:off x="0" y="1355725"/>
            <a:ext cx="9144000" cy="4740275"/>
          </a:xfrm>
          <a:prstGeom prst="rect">
            <a:avLst/>
          </a:prstGeom>
          <a:noFill/>
          <a:ln w="9525">
            <a:noFill/>
            <a:miter lim="800000"/>
            <a:headEnd/>
            <a:tailEnd/>
          </a:ln>
        </p:spPr>
      </p:pic>
      <p:pic>
        <p:nvPicPr>
          <p:cNvPr id="5" name="Picture 14" descr="dh_logo.eps                                                    000457D9Macintosh HD                   ABA78158:"/>
          <p:cNvPicPr>
            <a:picLocks noChangeAspect="1" noChangeArrowheads="1"/>
          </p:cNvPicPr>
          <p:nvPr userDrawn="1"/>
        </p:nvPicPr>
        <p:blipFill>
          <a:blip r:embed="rId4" r:link="rId5" cstate="print"/>
          <a:srcRect/>
          <a:stretch>
            <a:fillRect/>
          </a:stretch>
        </p:blipFill>
        <p:spPr bwMode="auto">
          <a:xfrm>
            <a:off x="6502400" y="304800"/>
            <a:ext cx="2260600" cy="723900"/>
          </a:xfrm>
          <a:prstGeom prst="rect">
            <a:avLst/>
          </a:prstGeom>
          <a:noFill/>
          <a:ln w="9525">
            <a:noFill/>
            <a:miter lim="800000"/>
            <a:headEnd/>
            <a:tailEnd/>
          </a:ln>
        </p:spPr>
      </p:pic>
      <p:sp>
        <p:nvSpPr>
          <p:cNvPr id="3087" name="Rectangle 15"/>
          <p:cNvSpPr>
            <a:spLocks noGrp="1" noChangeArrowheads="1"/>
          </p:cNvSpPr>
          <p:nvPr>
            <p:ph type="ctrTitle" sz="quarter"/>
          </p:nvPr>
        </p:nvSpPr>
        <p:spPr>
          <a:xfrm>
            <a:off x="304800" y="4495800"/>
            <a:ext cx="7010400" cy="1143000"/>
          </a:xfrm>
        </p:spPr>
        <p:txBody>
          <a:bodyPr/>
          <a:lstStyle>
            <a:lvl1pPr algn="l">
              <a:defRPr/>
            </a:lvl1pPr>
          </a:lstStyle>
          <a:p>
            <a:r>
              <a:rPr lang="en-GB"/>
              <a:t>Click to edit Master title style</a:t>
            </a:r>
          </a:p>
        </p:txBody>
      </p:sp>
      <p:sp>
        <p:nvSpPr>
          <p:cNvPr id="3088" name="Rectangle 16"/>
          <p:cNvSpPr>
            <a:spLocks noGrp="1" noChangeArrowheads="1"/>
          </p:cNvSpPr>
          <p:nvPr>
            <p:ph type="subTitle" sz="quarter" idx="1"/>
          </p:nvPr>
        </p:nvSpPr>
        <p:spPr>
          <a:xfrm>
            <a:off x="304800" y="5638800"/>
            <a:ext cx="7010400" cy="838200"/>
          </a:xfrm>
        </p:spPr>
        <p:txBody>
          <a:bodyPr/>
          <a:lstStyle>
            <a:lvl1pPr marL="0" indent="0">
              <a:buFontTx/>
              <a:buNone/>
              <a:defRPr>
                <a:solidFill>
                  <a:srgbClr val="009966"/>
                </a:solidFill>
              </a:defRPr>
            </a:lvl1pPr>
          </a:lstStyle>
          <a:p>
            <a:r>
              <a:rPr lang="en-GB"/>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dt" sz="half" idx="10"/>
          </p:nvPr>
        </p:nvSpPr>
        <p:spPr/>
        <p:txBody>
          <a:bodyPr/>
          <a:lstStyle>
            <a:lvl1pPr eaLnBrk="1" fontAlgn="auto" hangingPunct="1">
              <a:spcBef>
                <a:spcPts val="0"/>
              </a:spcBef>
              <a:spcAft>
                <a:spcPts val="0"/>
              </a:spcAft>
              <a:defRPr b="0">
                <a:latin typeface="+mn-lt"/>
              </a:defRPr>
            </a:lvl1pPr>
          </a:lstStyle>
          <a:p>
            <a:pPr>
              <a:defRPr/>
            </a:pPr>
            <a:r>
              <a:rPr lang="en-GB"/>
              <a:t>RESTRICTED: FOR INTERNAL DISUSISON ONLY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eaLnBrk="1" fontAlgn="auto" hangingPunct="1">
              <a:spcBef>
                <a:spcPts val="0"/>
              </a:spcBef>
              <a:spcAft>
                <a:spcPts val="0"/>
              </a:spcAft>
              <a:defRPr b="0">
                <a:latin typeface="+mn-lt"/>
              </a:defRPr>
            </a:lvl1pPr>
          </a:lstStyle>
          <a:p>
            <a:pPr>
              <a:defRPr/>
            </a:pPr>
            <a:r>
              <a:rPr lang="en-GB"/>
              <a:t>RESTRICTED: FOR INTERNAL DISUSISON ONLY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57912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81000" y="1676400"/>
            <a:ext cx="40767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676400"/>
            <a:ext cx="40767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dt" sz="half" idx="10"/>
          </p:nvPr>
        </p:nvSpPr>
        <p:spPr/>
        <p:txBody>
          <a:bodyPr/>
          <a:lstStyle>
            <a:lvl1pPr eaLnBrk="1" fontAlgn="auto" hangingPunct="1">
              <a:spcBef>
                <a:spcPts val="0"/>
              </a:spcBef>
              <a:spcAft>
                <a:spcPts val="0"/>
              </a:spcAft>
              <a:defRPr b="0">
                <a:latin typeface="+mn-lt"/>
              </a:defRPr>
            </a:lvl1pPr>
          </a:lstStyle>
          <a:p>
            <a:pPr>
              <a:defRPr/>
            </a:pPr>
            <a:r>
              <a:rPr lang="en-GB"/>
              <a:t>RESTRICTED: FOR INTERNAL DISUSISON ONLY</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heme" Target="../theme/theme10.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theme" Target="../theme/theme8.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9.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3012"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02D46797-1C66-4A07-BD65-698A4F627C66}" type="datetimeFigureOut">
              <a:rPr lang="en-GB"/>
              <a:pPr>
                <a:defRPr/>
              </a:pPr>
              <a:t>23/04/2012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564B3C"/>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E8D0C4F8-1657-4E4B-8A88-619993D4D04B}" type="slidenum">
              <a:rPr lang="en-GB"/>
              <a:pPr>
                <a:defRPr/>
              </a:pPr>
              <a:t>‹#›</a:t>
            </a:fld>
            <a:endParaRPr lang="en-GB"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381000" y="152400"/>
            <a:ext cx="5791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5475" name="Rectangle 3"/>
          <p:cNvSpPr>
            <a:spLocks noGrp="1" noChangeArrowheads="1"/>
          </p:cNvSpPr>
          <p:nvPr>
            <p:ph type="body" idx="1"/>
          </p:nvPr>
        </p:nvSpPr>
        <p:spPr bwMode="auto">
          <a:xfrm>
            <a:off x="381000" y="1676400"/>
            <a:ext cx="8305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5476" name="Picture 8" descr="DH Logo artwork (rgb)"/>
          <p:cNvPicPr>
            <a:picLocks noChangeAspect="1" noChangeArrowheads="1"/>
          </p:cNvPicPr>
          <p:nvPr/>
        </p:nvPicPr>
        <p:blipFill>
          <a:blip r:embed="rId6" cstate="print"/>
          <a:srcRect/>
          <a:stretch>
            <a:fillRect/>
          </a:stretch>
        </p:blipFill>
        <p:spPr bwMode="auto">
          <a:xfrm>
            <a:off x="7019925" y="112713"/>
            <a:ext cx="2057400" cy="652462"/>
          </a:xfrm>
          <a:prstGeom prst="rect">
            <a:avLst/>
          </a:prstGeom>
          <a:noFill/>
          <a:ln w="9525">
            <a:noFill/>
            <a:miter lim="800000"/>
            <a:headEnd/>
            <a:tailEnd/>
          </a:ln>
        </p:spPr>
      </p:pic>
      <p:sp>
        <p:nvSpPr>
          <p:cNvPr id="1033" name="Rectangle 9"/>
          <p:cNvSpPr>
            <a:spLocks noGrp="1" noChangeArrowheads="1"/>
          </p:cNvSpPr>
          <p:nvPr>
            <p:ph type="dt" sz="half" idx="2"/>
          </p:nvPr>
        </p:nvSpPr>
        <p:spPr bwMode="auto">
          <a:xfrm>
            <a:off x="323850" y="6524625"/>
            <a:ext cx="6207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1">
                <a:solidFill>
                  <a:srgbClr val="FF33CC"/>
                </a:solidFill>
                <a:latin typeface="Times New Roman" pitchFamily="18" charset="0"/>
              </a:defRPr>
            </a:lvl1pPr>
          </a:lstStyle>
          <a:p>
            <a:pPr>
              <a:defRPr/>
            </a:pPr>
            <a:r>
              <a:rPr lang="en-GB"/>
              <a:t>RESTRICTED: FOR INTERNAL DISUSISON ONLY</a:t>
            </a:r>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Lst>
  <p:txStyles>
    <p:titleStyle>
      <a:lvl1pPr algn="ctr" rtl="0" eaLnBrk="0" fontAlgn="base" hangingPunct="0">
        <a:spcBef>
          <a:spcPct val="0"/>
        </a:spcBef>
        <a:spcAft>
          <a:spcPct val="0"/>
        </a:spcAft>
        <a:defRPr sz="4000">
          <a:solidFill>
            <a:srgbClr val="009966"/>
          </a:solidFill>
          <a:latin typeface="+mj-lt"/>
          <a:ea typeface="+mj-ea"/>
          <a:cs typeface="+mj-cs"/>
        </a:defRPr>
      </a:lvl1pPr>
      <a:lvl2pPr algn="ctr" rtl="0" eaLnBrk="0" fontAlgn="base" hangingPunct="0">
        <a:spcBef>
          <a:spcPct val="0"/>
        </a:spcBef>
        <a:spcAft>
          <a:spcPct val="0"/>
        </a:spcAft>
        <a:defRPr sz="4000">
          <a:solidFill>
            <a:srgbClr val="009966"/>
          </a:solidFill>
          <a:latin typeface="Arial" charset="0"/>
        </a:defRPr>
      </a:lvl2pPr>
      <a:lvl3pPr algn="ctr" rtl="0" eaLnBrk="0" fontAlgn="base" hangingPunct="0">
        <a:spcBef>
          <a:spcPct val="0"/>
        </a:spcBef>
        <a:spcAft>
          <a:spcPct val="0"/>
        </a:spcAft>
        <a:defRPr sz="4000">
          <a:solidFill>
            <a:srgbClr val="009966"/>
          </a:solidFill>
          <a:latin typeface="Arial" charset="0"/>
        </a:defRPr>
      </a:lvl3pPr>
      <a:lvl4pPr algn="ctr" rtl="0" eaLnBrk="0" fontAlgn="base" hangingPunct="0">
        <a:spcBef>
          <a:spcPct val="0"/>
        </a:spcBef>
        <a:spcAft>
          <a:spcPct val="0"/>
        </a:spcAft>
        <a:defRPr sz="4000">
          <a:solidFill>
            <a:srgbClr val="009966"/>
          </a:solidFill>
          <a:latin typeface="Arial" charset="0"/>
        </a:defRPr>
      </a:lvl4pPr>
      <a:lvl5pPr algn="ctr" rtl="0" eaLnBrk="0" fontAlgn="base" hangingPunct="0">
        <a:spcBef>
          <a:spcPct val="0"/>
        </a:spcBef>
        <a:spcAft>
          <a:spcPct val="0"/>
        </a:spcAft>
        <a:defRPr sz="4000">
          <a:solidFill>
            <a:srgbClr val="009966"/>
          </a:solidFill>
          <a:latin typeface="Arial" charset="0"/>
        </a:defRPr>
      </a:lvl5pPr>
      <a:lvl6pPr marL="457200" algn="ctr" rtl="0" eaLnBrk="0" fontAlgn="base" hangingPunct="0">
        <a:spcBef>
          <a:spcPct val="0"/>
        </a:spcBef>
        <a:spcAft>
          <a:spcPct val="0"/>
        </a:spcAft>
        <a:defRPr sz="4000">
          <a:solidFill>
            <a:srgbClr val="009966"/>
          </a:solidFill>
          <a:latin typeface="Arial" charset="0"/>
        </a:defRPr>
      </a:lvl6pPr>
      <a:lvl7pPr marL="914400" algn="ctr" rtl="0" eaLnBrk="0" fontAlgn="base" hangingPunct="0">
        <a:spcBef>
          <a:spcPct val="0"/>
        </a:spcBef>
        <a:spcAft>
          <a:spcPct val="0"/>
        </a:spcAft>
        <a:defRPr sz="4000">
          <a:solidFill>
            <a:srgbClr val="009966"/>
          </a:solidFill>
          <a:latin typeface="Arial" charset="0"/>
        </a:defRPr>
      </a:lvl7pPr>
      <a:lvl8pPr marL="1371600" algn="ctr" rtl="0" eaLnBrk="0" fontAlgn="base" hangingPunct="0">
        <a:spcBef>
          <a:spcPct val="0"/>
        </a:spcBef>
        <a:spcAft>
          <a:spcPct val="0"/>
        </a:spcAft>
        <a:defRPr sz="4000">
          <a:solidFill>
            <a:srgbClr val="009966"/>
          </a:solidFill>
          <a:latin typeface="Arial" charset="0"/>
        </a:defRPr>
      </a:lvl8pPr>
      <a:lvl9pPr marL="1828800" algn="ctr" rtl="0" eaLnBrk="0" fontAlgn="base" hangingPunct="0">
        <a:spcBef>
          <a:spcPct val="0"/>
        </a:spcBef>
        <a:spcAft>
          <a:spcPct val="0"/>
        </a:spcAft>
        <a:defRPr sz="4000">
          <a:solidFill>
            <a:srgbClr val="009966"/>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eaLnBrk="0" fontAlgn="base" hangingPunct="0">
        <a:spcBef>
          <a:spcPct val="20000"/>
        </a:spcBef>
        <a:spcAft>
          <a:spcPct val="0"/>
        </a:spcAft>
        <a:buClr>
          <a:schemeClr val="tx1"/>
        </a:buClr>
        <a:buChar char="•"/>
        <a:defRPr sz="2400">
          <a:solidFill>
            <a:schemeClr val="tx1"/>
          </a:solidFill>
          <a:latin typeface="+mn-lt"/>
        </a:defRPr>
      </a:lvl6pPr>
      <a:lvl7pPr marL="2971800" indent="-228600" algn="l" rtl="0" eaLnBrk="0" fontAlgn="base" hangingPunct="0">
        <a:spcBef>
          <a:spcPct val="20000"/>
        </a:spcBef>
        <a:spcAft>
          <a:spcPct val="0"/>
        </a:spcAft>
        <a:buClr>
          <a:schemeClr val="tx1"/>
        </a:buClr>
        <a:buChar char="•"/>
        <a:defRPr sz="2400">
          <a:solidFill>
            <a:schemeClr val="tx1"/>
          </a:solidFill>
          <a:latin typeface="+mn-lt"/>
        </a:defRPr>
      </a:lvl7pPr>
      <a:lvl8pPr marL="3429000" indent="-228600" algn="l" rtl="0" eaLnBrk="0" fontAlgn="base" hangingPunct="0">
        <a:spcBef>
          <a:spcPct val="20000"/>
        </a:spcBef>
        <a:spcAft>
          <a:spcPct val="0"/>
        </a:spcAft>
        <a:buClr>
          <a:schemeClr val="tx1"/>
        </a:buClr>
        <a:buChar char="•"/>
        <a:defRPr sz="2400">
          <a:solidFill>
            <a:schemeClr val="tx1"/>
          </a:solidFill>
          <a:latin typeface="+mn-lt"/>
        </a:defRPr>
      </a:lvl8pPr>
      <a:lvl9pPr marL="3886200" indent="-228600" algn="l" rtl="0" eaLnBrk="0" fontAlgn="base" hangingPunct="0">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5060"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A26A946C-003C-481A-B5C8-EE4025F05ADF}" type="datetimeFigureOut">
              <a:rPr lang="en-GB"/>
              <a:pPr>
                <a:defRPr/>
              </a:pPr>
              <a:t>23/04/2012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564B3C"/>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14C9124A-9A9E-4CE6-AFA7-75C7EA9DF4A3}" type="slidenum">
              <a:rPr lang="en-GB"/>
              <a:pPr>
                <a:defRPr/>
              </a:pPr>
              <a:t>‹#›</a:t>
            </a:fld>
            <a:endParaRPr lang="en-GB"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7108"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225E1903-CB9F-4015-88CB-CF5F417D758C}" type="datetimeFigureOut">
              <a:rPr lang="en-GB"/>
              <a:pPr>
                <a:defRPr/>
              </a:pPr>
              <a:t>23/04/2012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564B3C"/>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CAF1BCFF-4A02-43FC-8F23-5524FF820ABA}" type="slidenum">
              <a:rPr lang="en-GB"/>
              <a:pPr>
                <a:defRPr/>
              </a:pPr>
              <a:t>‹#›</a:t>
            </a:fld>
            <a:endParaRPr lang="en-GB"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9156"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F5C538E1-EBD9-4B2E-B9F2-AF22DE91DD55}" type="datetimeFigureOut">
              <a:rPr lang="en-GB"/>
              <a:pPr>
                <a:defRPr/>
              </a:pPr>
              <a:t>23/04/2012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564B3C"/>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7219D766-B286-4CBF-B33B-FDD2C8376566}" type="slidenum">
              <a:rPr lang="en-GB"/>
              <a:pPr>
                <a:defRPr/>
              </a:pPr>
              <a:t>‹#›</a:t>
            </a:fld>
            <a:endParaRPr lang="en-GB"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1204"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4667C7A5-6E1D-4937-BFA3-4300BA200D01}" type="datetimeFigureOut">
              <a:rPr lang="en-GB"/>
              <a:pPr>
                <a:defRPr/>
              </a:pPr>
              <a:t>23/04/2012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564B3C"/>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5FC3836B-CE8D-4E17-A717-F90709128A01}" type="slidenum">
              <a:rPr lang="en-GB"/>
              <a:pPr>
                <a:defRPr/>
              </a:pPr>
              <a:t>‹#›</a:t>
            </a:fld>
            <a:endParaRPr lang="en-GB"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3252"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C775E3DC-5EF1-40EC-A4C7-6C590C7FE550}" type="datetimeFigureOut">
              <a:rPr lang="en-GB"/>
              <a:pPr>
                <a:defRPr/>
              </a:pPr>
              <a:t>23/04/2012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564B3C"/>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F698CC8D-64E2-4D58-85E0-21F34B679DA7}" type="slidenum">
              <a:rPr lang="en-GB"/>
              <a:pPr>
                <a:defRPr/>
              </a:pPr>
              <a:t>‹#›</a:t>
            </a:fld>
            <a:endParaRPr lang="en-GB"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5300"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9D70AD9F-624C-4821-8612-5CDD5DB4CB6C}" type="datetimeFigureOut">
              <a:rPr lang="en-GB"/>
              <a:pPr>
                <a:defRPr/>
              </a:pPr>
              <a:t>23/04/2012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564B3C"/>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738F95B7-31AE-4370-AC31-EB0721EF8C25}" type="slidenum">
              <a:rPr lang="en-GB"/>
              <a:pPr>
                <a:defRPr/>
              </a:pPr>
              <a:t>‹#›</a:t>
            </a:fld>
            <a:endParaRPr lang="en-GB"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1378" name="Picture 13" descr="cover1"/>
          <p:cNvPicPr>
            <a:picLocks noChangeAspect="1" noChangeArrowheads="1"/>
          </p:cNvPicPr>
          <p:nvPr/>
        </p:nvPicPr>
        <p:blipFill>
          <a:blip r:embed="rId2" cstate="print"/>
          <a:srcRect r="6281"/>
          <a:stretch>
            <a:fillRect/>
          </a:stretch>
        </p:blipFill>
        <p:spPr bwMode="auto">
          <a:xfrm>
            <a:off x="0" y="0"/>
            <a:ext cx="9144000" cy="6905625"/>
          </a:xfrm>
          <a:prstGeom prst="rect">
            <a:avLst/>
          </a:prstGeom>
          <a:noFill/>
          <a:ln w="9525">
            <a:noFill/>
            <a:miter lim="800000"/>
            <a:headEnd/>
            <a:tailEnd/>
          </a:ln>
        </p:spPr>
      </p:pic>
      <p:sp>
        <p:nvSpPr>
          <p:cNvPr id="101379" name="Rectangle 2"/>
          <p:cNvSpPr>
            <a:spLocks noGrp="1" noChangeArrowheads="1"/>
          </p:cNvSpPr>
          <p:nvPr>
            <p:ph type="title"/>
          </p:nvPr>
        </p:nvSpPr>
        <p:spPr bwMode="auto">
          <a:xfrm>
            <a:off x="914400" y="2165350"/>
            <a:ext cx="6970713"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1380" name="Rectangle 3"/>
          <p:cNvSpPr>
            <a:spLocks noGrp="1" noChangeArrowheads="1"/>
          </p:cNvSpPr>
          <p:nvPr>
            <p:ph type="body" idx="1"/>
          </p:nvPr>
        </p:nvSpPr>
        <p:spPr bwMode="auto">
          <a:xfrm>
            <a:off x="1116013" y="2997200"/>
            <a:ext cx="6264275"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pic>
        <p:nvPicPr>
          <p:cNvPr id="101381" name="Picture 8" descr="DH Logo_white"/>
          <p:cNvPicPr>
            <a:picLocks noChangeAspect="1" noChangeArrowheads="1"/>
          </p:cNvPicPr>
          <p:nvPr/>
        </p:nvPicPr>
        <p:blipFill>
          <a:blip r:embed="rId3" cstate="print"/>
          <a:srcRect/>
          <a:stretch>
            <a:fillRect/>
          </a:stretch>
        </p:blipFill>
        <p:spPr bwMode="auto">
          <a:xfrm>
            <a:off x="6972300" y="5918200"/>
            <a:ext cx="1800225" cy="569913"/>
          </a:xfrm>
          <a:prstGeom prst="rect">
            <a:avLst/>
          </a:prstGeom>
          <a:noFill/>
          <a:ln w="9525">
            <a:noFill/>
            <a:miter lim="800000"/>
            <a:headEnd/>
            <a:tailEnd/>
          </a:ln>
        </p:spPr>
      </p:pic>
      <p:pic>
        <p:nvPicPr>
          <p:cNvPr id="101382" name="Picture 14" descr="NHS_150dpi"/>
          <p:cNvPicPr>
            <a:picLocks noChangeAspect="1" noChangeArrowheads="1"/>
          </p:cNvPicPr>
          <p:nvPr/>
        </p:nvPicPr>
        <p:blipFill>
          <a:blip r:embed="rId4" cstate="print"/>
          <a:srcRect/>
          <a:stretch>
            <a:fillRect/>
          </a:stretch>
        </p:blipFill>
        <p:spPr bwMode="auto">
          <a:xfrm>
            <a:off x="7885113" y="333375"/>
            <a:ext cx="885825" cy="360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24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400">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a:solidFill>
            <a:schemeClr val="bg1"/>
          </a:solidFill>
          <a:latin typeface="Arial" pitchFamily="34" charset="0"/>
        </a:defRPr>
      </a:lvl6pPr>
      <a:lvl7pPr marL="914400" algn="l" rtl="0" fontAlgn="base">
        <a:spcBef>
          <a:spcPct val="0"/>
        </a:spcBef>
        <a:spcAft>
          <a:spcPct val="0"/>
        </a:spcAft>
        <a:defRPr sz="2400">
          <a:solidFill>
            <a:schemeClr val="bg1"/>
          </a:solidFill>
          <a:latin typeface="Arial" pitchFamily="34" charset="0"/>
        </a:defRPr>
      </a:lvl7pPr>
      <a:lvl8pPr marL="1371600" algn="l" rtl="0" fontAlgn="base">
        <a:spcBef>
          <a:spcPct val="0"/>
        </a:spcBef>
        <a:spcAft>
          <a:spcPct val="0"/>
        </a:spcAft>
        <a:defRPr sz="2400">
          <a:solidFill>
            <a:schemeClr val="bg1"/>
          </a:solidFill>
          <a:latin typeface="Arial" pitchFamily="34" charset="0"/>
        </a:defRPr>
      </a:lvl8pPr>
      <a:lvl9pPr marL="1828800" algn="l" rtl="0" fontAlgn="base">
        <a:spcBef>
          <a:spcPct val="0"/>
        </a:spcBef>
        <a:spcAft>
          <a:spcPct val="0"/>
        </a:spcAft>
        <a:defRPr sz="2400">
          <a:solidFill>
            <a:schemeClr val="bg1"/>
          </a:solidFill>
          <a:latin typeface="Arial" pitchFamily="34" charset="0"/>
        </a:defRPr>
      </a:lvl9pPr>
    </p:titleStyle>
    <p:bodyStyle>
      <a:lvl1pPr marL="342900" indent="-342900" algn="l" rtl="0" eaLnBrk="0" fontAlgn="base" hangingPunct="0">
        <a:spcBef>
          <a:spcPct val="20000"/>
        </a:spcBef>
        <a:spcAft>
          <a:spcPct val="0"/>
        </a:spcAft>
        <a:defRPr sz="2800">
          <a:solidFill>
            <a:schemeClr val="bg1"/>
          </a:solidFill>
          <a:latin typeface="+mn-lt"/>
          <a:ea typeface="ＭＳ Ｐゴシック" charset="0"/>
          <a:cs typeface="ＭＳ Ｐゴシック" charset="0"/>
        </a:defRPr>
      </a:lvl1pPr>
      <a:lvl2pPr marL="822325" indent="-285750" algn="l" rtl="0" eaLnBrk="0" fontAlgn="base" hangingPunct="0">
        <a:spcBef>
          <a:spcPct val="20000"/>
        </a:spcBef>
        <a:spcAft>
          <a:spcPct val="0"/>
        </a:spcAft>
        <a:defRPr sz="2800">
          <a:solidFill>
            <a:schemeClr val="tx1"/>
          </a:solidFill>
          <a:latin typeface="+mn-lt"/>
          <a:ea typeface="ＭＳ Ｐゴシック" charset="0"/>
          <a:cs typeface="ＭＳ Ｐゴシック"/>
        </a:defRPr>
      </a:lvl2pPr>
      <a:lvl3pPr marL="1230313" indent="-228600" algn="l" rtl="0" eaLnBrk="0" fontAlgn="base" hangingPunct="0">
        <a:spcBef>
          <a:spcPct val="20000"/>
        </a:spcBef>
        <a:spcAft>
          <a:spcPct val="0"/>
        </a:spcAft>
        <a:defRPr sz="2400">
          <a:solidFill>
            <a:schemeClr val="tx1"/>
          </a:solidFill>
          <a:latin typeface="+mn-lt"/>
          <a:ea typeface="ＭＳ Ｐゴシック" charset="0"/>
          <a:cs typeface="ＭＳ Ｐゴシック"/>
        </a:defRPr>
      </a:lvl3pPr>
      <a:lvl4pPr marL="1638300" indent="-228600" algn="l" rtl="0" eaLnBrk="0" fontAlgn="base" hangingPunct="0">
        <a:spcBef>
          <a:spcPct val="20000"/>
        </a:spcBef>
        <a:spcAft>
          <a:spcPct val="0"/>
        </a:spcAft>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755650" y="1268413"/>
            <a:ext cx="6335713" cy="72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03427" name="Rectangle 3"/>
          <p:cNvSpPr>
            <a:spLocks noGrp="1" noChangeArrowheads="1"/>
          </p:cNvSpPr>
          <p:nvPr>
            <p:ph type="body" idx="1"/>
          </p:nvPr>
        </p:nvSpPr>
        <p:spPr bwMode="auto">
          <a:xfrm>
            <a:off x="755650" y="1989138"/>
            <a:ext cx="6335713" cy="3744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endParaRPr lang="en-GB" smtClean="0"/>
          </a:p>
        </p:txBody>
      </p:sp>
      <p:pic>
        <p:nvPicPr>
          <p:cNvPr id="103428" name="Picture 5" descr="NHS logo"/>
          <p:cNvPicPr>
            <a:picLocks noChangeAspect="1" noChangeArrowheads="1"/>
          </p:cNvPicPr>
          <p:nvPr/>
        </p:nvPicPr>
        <p:blipFill>
          <a:blip r:embed="rId2" cstate="print"/>
          <a:srcRect/>
          <a:stretch>
            <a:fillRect/>
          </a:stretch>
        </p:blipFill>
        <p:spPr bwMode="auto">
          <a:xfrm>
            <a:off x="7916863" y="365125"/>
            <a:ext cx="863600" cy="357188"/>
          </a:xfrm>
          <a:prstGeom prst="rect">
            <a:avLst/>
          </a:prstGeom>
          <a:noFill/>
          <a:ln w="9525">
            <a:noFill/>
            <a:miter lim="800000"/>
            <a:headEnd/>
            <a:tailEnd/>
          </a:ln>
        </p:spPr>
      </p:pic>
      <p:pic>
        <p:nvPicPr>
          <p:cNvPr id="103429" name="Picture 6" descr="DH logo_colour"/>
          <p:cNvPicPr>
            <a:picLocks noChangeAspect="1" noChangeArrowheads="1"/>
          </p:cNvPicPr>
          <p:nvPr/>
        </p:nvPicPr>
        <p:blipFill>
          <a:blip r:embed="rId3" cstate="print"/>
          <a:srcRect/>
          <a:stretch>
            <a:fillRect/>
          </a:stretch>
        </p:blipFill>
        <p:spPr bwMode="auto">
          <a:xfrm>
            <a:off x="6973888" y="5926138"/>
            <a:ext cx="1806575" cy="568325"/>
          </a:xfrm>
          <a:prstGeom prst="rect">
            <a:avLst/>
          </a:prstGeom>
          <a:noFill/>
          <a:ln w="9525">
            <a:noFill/>
            <a:miter lim="800000"/>
            <a:headEnd/>
            <a:tailEnd/>
          </a:ln>
        </p:spPr>
      </p:pic>
      <p:pic>
        <p:nvPicPr>
          <p:cNvPr id="103430" name="Picture 11" descr="page 6"/>
          <p:cNvPicPr>
            <a:picLocks noChangeAspect="1" noChangeArrowheads="1"/>
          </p:cNvPicPr>
          <p:nvPr/>
        </p:nvPicPr>
        <p:blipFill>
          <a:blip r:embed="rId4" cstate="print"/>
          <a:srcRect/>
          <a:stretch>
            <a:fillRect/>
          </a:stretch>
        </p:blipFill>
        <p:spPr bwMode="auto">
          <a:xfrm>
            <a:off x="7796213" y="1989138"/>
            <a:ext cx="1347787" cy="3168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2400">
          <a:solidFill>
            <a:srgbClr val="5D4198"/>
          </a:solidFill>
          <a:latin typeface="+mj-lt"/>
          <a:ea typeface="ＭＳ Ｐゴシック" charset="0"/>
          <a:cs typeface="ＭＳ Ｐゴシック" charset="0"/>
        </a:defRPr>
      </a:lvl1pPr>
      <a:lvl2pPr algn="l" rtl="0" eaLnBrk="0" fontAlgn="base" hangingPunct="0">
        <a:spcBef>
          <a:spcPct val="0"/>
        </a:spcBef>
        <a:spcAft>
          <a:spcPct val="0"/>
        </a:spcAft>
        <a:defRPr sz="2400">
          <a:solidFill>
            <a:srgbClr val="5D4198"/>
          </a:solidFill>
          <a:latin typeface="ArialMT" charset="0"/>
          <a:ea typeface="ＭＳ Ｐゴシック" charset="0"/>
          <a:cs typeface="ＭＳ Ｐゴシック" charset="0"/>
        </a:defRPr>
      </a:lvl2pPr>
      <a:lvl3pPr algn="l" rtl="0" eaLnBrk="0" fontAlgn="base" hangingPunct="0">
        <a:spcBef>
          <a:spcPct val="0"/>
        </a:spcBef>
        <a:spcAft>
          <a:spcPct val="0"/>
        </a:spcAft>
        <a:defRPr sz="2400">
          <a:solidFill>
            <a:srgbClr val="5D4198"/>
          </a:solidFill>
          <a:latin typeface="ArialMT" charset="0"/>
          <a:ea typeface="ＭＳ Ｐゴシック" charset="0"/>
          <a:cs typeface="ＭＳ Ｐゴシック" charset="0"/>
        </a:defRPr>
      </a:lvl3pPr>
      <a:lvl4pPr algn="l" rtl="0" eaLnBrk="0" fontAlgn="base" hangingPunct="0">
        <a:spcBef>
          <a:spcPct val="0"/>
        </a:spcBef>
        <a:spcAft>
          <a:spcPct val="0"/>
        </a:spcAft>
        <a:defRPr sz="2400">
          <a:solidFill>
            <a:srgbClr val="5D4198"/>
          </a:solidFill>
          <a:latin typeface="ArialMT" charset="0"/>
          <a:ea typeface="ＭＳ Ｐゴシック" charset="0"/>
          <a:cs typeface="ＭＳ Ｐゴシック" charset="0"/>
        </a:defRPr>
      </a:lvl4pPr>
      <a:lvl5pPr algn="l" rtl="0" eaLnBrk="0" fontAlgn="base" hangingPunct="0">
        <a:spcBef>
          <a:spcPct val="0"/>
        </a:spcBef>
        <a:spcAft>
          <a:spcPct val="0"/>
        </a:spcAft>
        <a:defRPr sz="2400">
          <a:solidFill>
            <a:srgbClr val="5D4198"/>
          </a:solidFill>
          <a:latin typeface="ArialMT" charset="0"/>
          <a:ea typeface="ＭＳ Ｐゴシック" charset="0"/>
          <a:cs typeface="ＭＳ Ｐゴシック" charset="0"/>
        </a:defRPr>
      </a:lvl5pPr>
      <a:lvl6pPr marL="457200" algn="l" rtl="0" fontAlgn="base">
        <a:spcBef>
          <a:spcPct val="0"/>
        </a:spcBef>
        <a:spcAft>
          <a:spcPct val="0"/>
        </a:spcAft>
        <a:defRPr sz="2400">
          <a:solidFill>
            <a:srgbClr val="5D4198"/>
          </a:solidFill>
          <a:latin typeface="ArialMT" charset="0"/>
        </a:defRPr>
      </a:lvl6pPr>
      <a:lvl7pPr marL="914400" algn="l" rtl="0" fontAlgn="base">
        <a:spcBef>
          <a:spcPct val="0"/>
        </a:spcBef>
        <a:spcAft>
          <a:spcPct val="0"/>
        </a:spcAft>
        <a:defRPr sz="2400">
          <a:solidFill>
            <a:srgbClr val="5D4198"/>
          </a:solidFill>
          <a:latin typeface="ArialMT" charset="0"/>
        </a:defRPr>
      </a:lvl7pPr>
      <a:lvl8pPr marL="1371600" algn="l" rtl="0" fontAlgn="base">
        <a:spcBef>
          <a:spcPct val="0"/>
        </a:spcBef>
        <a:spcAft>
          <a:spcPct val="0"/>
        </a:spcAft>
        <a:defRPr sz="2400">
          <a:solidFill>
            <a:srgbClr val="5D4198"/>
          </a:solidFill>
          <a:latin typeface="ArialMT" charset="0"/>
        </a:defRPr>
      </a:lvl8pPr>
      <a:lvl9pPr marL="1828800" algn="l" rtl="0" fontAlgn="base">
        <a:spcBef>
          <a:spcPct val="0"/>
        </a:spcBef>
        <a:spcAft>
          <a:spcPct val="0"/>
        </a:spcAft>
        <a:defRPr sz="2400">
          <a:solidFill>
            <a:srgbClr val="5D4198"/>
          </a:solidFill>
          <a:latin typeface="ArialMT" charset="0"/>
        </a:defRPr>
      </a:lvl9pPr>
    </p:titleStyle>
    <p:bodyStyle>
      <a:lvl1pPr marL="342900" indent="-342900" algn="l" rtl="0" eaLnBrk="0" fontAlgn="base" hangingPunct="0">
        <a:spcBef>
          <a:spcPct val="20000"/>
        </a:spcBef>
        <a:spcAft>
          <a:spcPct val="0"/>
        </a:spcAft>
        <a:buClr>
          <a:srgbClr val="5D4198"/>
        </a:buClr>
        <a:buChar char="•"/>
        <a:defRPr sz="16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5D4198"/>
        </a:buClr>
        <a:buChar char="–"/>
        <a:defRPr sz="16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5D4198"/>
        </a:buClr>
        <a:buChar char="•"/>
        <a:defRPr sz="16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5"/>
          <p:cNvSpPr txBox="1">
            <a:spLocks noChangeArrowheads="1"/>
          </p:cNvSpPr>
          <p:nvPr/>
        </p:nvSpPr>
        <p:spPr bwMode="auto">
          <a:xfrm>
            <a:off x="323850" y="3644900"/>
            <a:ext cx="5688013" cy="2041525"/>
          </a:xfrm>
          <a:prstGeom prst="rect">
            <a:avLst/>
          </a:prstGeom>
          <a:noFill/>
          <a:ln w="9525" algn="ctr">
            <a:noFill/>
            <a:miter lim="800000"/>
            <a:headEnd/>
            <a:tailEnd/>
          </a:ln>
        </p:spPr>
        <p:txBody>
          <a:bodyPr>
            <a:spAutoFit/>
          </a:bodyPr>
          <a:lstStyle/>
          <a:p>
            <a:pPr eaLnBrk="0" hangingPunct="0">
              <a:spcBef>
                <a:spcPct val="50000"/>
              </a:spcBef>
            </a:pPr>
            <a:r>
              <a:rPr lang="en-GB" sz="3200" b="1">
                <a:solidFill>
                  <a:srgbClr val="009966"/>
                </a:solidFill>
              </a:rPr>
              <a:t>Extending Patient Choice: Making quality and responsiveness your business</a:t>
            </a:r>
          </a:p>
        </p:txBody>
      </p:sp>
      <p:sp>
        <p:nvSpPr>
          <p:cNvPr id="220162" name="Text Box 6"/>
          <p:cNvSpPr txBox="1">
            <a:spLocks noChangeArrowheads="1"/>
          </p:cNvSpPr>
          <p:nvPr/>
        </p:nvSpPr>
        <p:spPr bwMode="auto">
          <a:xfrm>
            <a:off x="1979613" y="5734050"/>
            <a:ext cx="6480175" cy="854075"/>
          </a:xfrm>
          <a:prstGeom prst="rect">
            <a:avLst/>
          </a:prstGeom>
          <a:noFill/>
          <a:ln w="9525" algn="ctr">
            <a:noFill/>
            <a:miter lim="800000"/>
            <a:headEnd/>
            <a:tailEnd/>
          </a:ln>
        </p:spPr>
        <p:txBody>
          <a:bodyPr>
            <a:spAutoFit/>
          </a:bodyPr>
          <a:lstStyle/>
          <a:p>
            <a:pPr algn="r" eaLnBrk="0" hangingPunct="0">
              <a:spcBef>
                <a:spcPct val="50000"/>
              </a:spcBef>
            </a:pPr>
            <a:r>
              <a:rPr lang="en-GB" sz="2000" b="1">
                <a:solidFill>
                  <a:srgbClr val="000000"/>
                </a:solidFill>
              </a:rPr>
              <a:t>Annabelle Walker</a:t>
            </a:r>
          </a:p>
          <a:p>
            <a:pPr algn="r" eaLnBrk="0" hangingPunct="0">
              <a:spcBef>
                <a:spcPct val="50000"/>
              </a:spcBef>
            </a:pPr>
            <a:r>
              <a:rPr lang="en-GB" sz="2000" b="1">
                <a:solidFill>
                  <a:srgbClr val="000000"/>
                </a:solidFill>
              </a:rPr>
              <a:t>AQP Commissioning and Development Lead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ChangeArrowheads="1"/>
          </p:cNvSpPr>
          <p:nvPr>
            <p:ph type="title"/>
          </p:nvPr>
        </p:nvSpPr>
        <p:spPr>
          <a:xfrm>
            <a:off x="323850" y="620713"/>
            <a:ext cx="6638925" cy="1143000"/>
          </a:xfrm>
        </p:spPr>
        <p:txBody>
          <a:bodyPr/>
          <a:lstStyle/>
          <a:p>
            <a:pPr algn="l"/>
            <a:r>
              <a:rPr lang="en-GB" sz="2800" smtClean="0"/>
              <a:t>Innovation Health and Wealth, Accelerating Adoption and Diffusion in the NHS (Dec11)</a:t>
            </a:r>
            <a:r>
              <a:rPr lang="en-GB" sz="3600" smtClean="0"/>
              <a:t>	</a:t>
            </a:r>
            <a:br>
              <a:rPr lang="en-GB" sz="3600" smtClean="0"/>
            </a:br>
            <a:endParaRPr lang="en-GB" sz="3600" smtClean="0"/>
          </a:p>
        </p:txBody>
      </p:sp>
      <p:sp>
        <p:nvSpPr>
          <p:cNvPr id="234498" name="Rectangle 3"/>
          <p:cNvSpPr>
            <a:spLocks noGrp="1" noChangeArrowheads="1"/>
          </p:cNvSpPr>
          <p:nvPr>
            <p:ph type="body" sz="half" idx="1"/>
          </p:nvPr>
        </p:nvSpPr>
        <p:spPr>
          <a:xfrm>
            <a:off x="381000" y="1676400"/>
            <a:ext cx="4695825" cy="4419600"/>
          </a:xfrm>
        </p:spPr>
        <p:txBody>
          <a:bodyPr/>
          <a:lstStyle/>
          <a:p>
            <a:pPr>
              <a:lnSpc>
                <a:spcPct val="90000"/>
              </a:lnSpc>
            </a:pPr>
            <a:r>
              <a:rPr lang="en-GB" sz="2000" smtClean="0"/>
              <a:t>Developed as part of the Prime Minister’s UK Strategy for Health Innovation and Life Sciences. </a:t>
            </a:r>
          </a:p>
          <a:p>
            <a:pPr>
              <a:lnSpc>
                <a:spcPct val="90000"/>
              </a:lnSpc>
            </a:pPr>
            <a:r>
              <a:rPr lang="en-GB" sz="2000" smtClean="0"/>
              <a:t>Innovations that change patient pathways and traditional delivery systems, and that are implemented in a way that strips out the processes that no longer add value. </a:t>
            </a:r>
          </a:p>
          <a:p>
            <a:pPr>
              <a:lnSpc>
                <a:spcPct val="90000"/>
              </a:lnSpc>
            </a:pPr>
            <a:r>
              <a:rPr lang="en-GB" sz="2000" smtClean="0"/>
              <a:t>Signalled the launch a ‘</a:t>
            </a:r>
            <a:r>
              <a:rPr lang="en-GB" sz="2000" i="1" smtClean="0"/>
              <a:t>Child in a chair in a day</a:t>
            </a:r>
            <a:r>
              <a:rPr lang="en-GB" sz="2000" smtClean="0"/>
              <a:t>’ programme to transform the delivery of wheelchair services throughout the NHS (next 3 – 9 mths)</a:t>
            </a:r>
          </a:p>
          <a:p>
            <a:pPr>
              <a:lnSpc>
                <a:spcPct val="90000"/>
              </a:lnSpc>
            </a:pPr>
            <a:r>
              <a:rPr lang="en-GB" sz="2000" smtClean="0"/>
              <a:t>National ‘Task and Finish Group’ to oversee delivery</a:t>
            </a:r>
          </a:p>
        </p:txBody>
      </p:sp>
      <p:pic>
        <p:nvPicPr>
          <p:cNvPr id="234499" name="Picture 4"/>
          <p:cNvPicPr>
            <a:picLocks noGrp="1" noChangeAspect="1" noChangeArrowheads="1"/>
          </p:cNvPicPr>
          <p:nvPr>
            <p:ph sz="half" idx="2"/>
          </p:nvPr>
        </p:nvPicPr>
        <p:blipFill>
          <a:blip r:embed="rId2" cstate="print"/>
          <a:srcRect/>
          <a:stretch>
            <a:fillRect/>
          </a:stretch>
        </p:blipFill>
        <p:spPr>
          <a:xfrm>
            <a:off x="5176838" y="1676400"/>
            <a:ext cx="2941637" cy="44196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AutoShape 2"/>
          <p:cNvSpPr>
            <a:spLocks noChangeArrowheads="1"/>
          </p:cNvSpPr>
          <p:nvPr/>
        </p:nvSpPr>
        <p:spPr bwMode="auto">
          <a:xfrm>
            <a:off x="2484438" y="3213100"/>
            <a:ext cx="6408737" cy="1152525"/>
          </a:xfrm>
          <a:prstGeom prst="roundRect">
            <a:avLst>
              <a:gd name="adj" fmla="val 16667"/>
            </a:avLst>
          </a:prstGeom>
          <a:solidFill>
            <a:srgbClr val="0000FF">
              <a:alpha val="50195"/>
            </a:srgbClr>
          </a:solidFill>
          <a:ln w="3175" algn="ctr">
            <a:solidFill>
              <a:srgbClr val="FFFFFF"/>
            </a:solidFill>
            <a:round/>
            <a:headEnd/>
            <a:tailEnd/>
          </a:ln>
        </p:spPr>
        <p:txBody>
          <a:bodyPr wrap="none" anchor="ctr"/>
          <a:lstStyle/>
          <a:p>
            <a:pPr eaLnBrk="0" hangingPunct="0"/>
            <a:endParaRPr lang="en-GB" sz="2400" b="1">
              <a:solidFill>
                <a:srgbClr val="000000"/>
              </a:solidFill>
              <a:latin typeface="Times New Roman" pitchFamily="18" charset="0"/>
            </a:endParaRPr>
          </a:p>
        </p:txBody>
      </p:sp>
      <p:sp>
        <p:nvSpPr>
          <p:cNvPr id="235522" name="AutoShape 3"/>
          <p:cNvSpPr>
            <a:spLocks noChangeArrowheads="1"/>
          </p:cNvSpPr>
          <p:nvPr/>
        </p:nvSpPr>
        <p:spPr bwMode="auto">
          <a:xfrm>
            <a:off x="2484438" y="4652963"/>
            <a:ext cx="6408737" cy="1152525"/>
          </a:xfrm>
          <a:prstGeom prst="roundRect">
            <a:avLst>
              <a:gd name="adj" fmla="val 16667"/>
            </a:avLst>
          </a:prstGeom>
          <a:solidFill>
            <a:srgbClr val="0000FF">
              <a:alpha val="50195"/>
            </a:srgbClr>
          </a:solidFill>
          <a:ln w="3175" algn="ctr">
            <a:solidFill>
              <a:srgbClr val="FFFFFF"/>
            </a:solidFill>
            <a:round/>
            <a:headEnd/>
            <a:tailEnd/>
          </a:ln>
        </p:spPr>
        <p:txBody>
          <a:bodyPr wrap="none" anchor="ctr"/>
          <a:lstStyle/>
          <a:p>
            <a:pPr eaLnBrk="0" hangingPunct="0"/>
            <a:endParaRPr lang="en-GB" sz="2400" b="1">
              <a:solidFill>
                <a:srgbClr val="000000"/>
              </a:solidFill>
              <a:latin typeface="Times New Roman" pitchFamily="18" charset="0"/>
            </a:endParaRPr>
          </a:p>
        </p:txBody>
      </p:sp>
      <p:sp>
        <p:nvSpPr>
          <p:cNvPr id="235523" name="AutoShape 4"/>
          <p:cNvSpPr>
            <a:spLocks noChangeArrowheads="1"/>
          </p:cNvSpPr>
          <p:nvPr/>
        </p:nvSpPr>
        <p:spPr bwMode="auto">
          <a:xfrm>
            <a:off x="839788" y="3213100"/>
            <a:ext cx="1571625" cy="1152525"/>
          </a:xfrm>
          <a:prstGeom prst="homePlate">
            <a:avLst>
              <a:gd name="adj" fmla="val 12639"/>
            </a:avLst>
          </a:prstGeom>
          <a:solidFill>
            <a:schemeClr val="accent2">
              <a:alpha val="50195"/>
            </a:schemeClr>
          </a:solidFill>
          <a:ln w="76200">
            <a:noFill/>
            <a:miter lim="800000"/>
            <a:headEnd/>
            <a:tailEnd/>
          </a:ln>
        </p:spPr>
        <p:txBody>
          <a:bodyPr anchor="ctr"/>
          <a:lstStyle/>
          <a:p>
            <a:pPr>
              <a:lnSpc>
                <a:spcPct val="90000"/>
              </a:lnSpc>
              <a:spcBef>
                <a:spcPct val="30000"/>
              </a:spcBef>
              <a:buClr>
                <a:srgbClr val="00CC99"/>
              </a:buClr>
              <a:buFont typeface="Wingdings" pitchFamily="2" charset="2"/>
              <a:buNone/>
            </a:pPr>
            <a:endParaRPr lang="en-GB" sz="1600" b="1" i="1">
              <a:solidFill>
                <a:srgbClr val="000000"/>
              </a:solidFill>
            </a:endParaRPr>
          </a:p>
        </p:txBody>
      </p:sp>
      <p:sp>
        <p:nvSpPr>
          <p:cNvPr id="235524" name="AutoShape 5"/>
          <p:cNvSpPr>
            <a:spLocks noChangeArrowheads="1"/>
          </p:cNvSpPr>
          <p:nvPr/>
        </p:nvSpPr>
        <p:spPr bwMode="auto">
          <a:xfrm>
            <a:off x="2484438" y="1844675"/>
            <a:ext cx="6408737" cy="1152525"/>
          </a:xfrm>
          <a:prstGeom prst="roundRect">
            <a:avLst>
              <a:gd name="adj" fmla="val 16667"/>
            </a:avLst>
          </a:prstGeom>
          <a:solidFill>
            <a:srgbClr val="0000FF">
              <a:alpha val="50195"/>
            </a:srgbClr>
          </a:solidFill>
          <a:ln w="3175" algn="ctr">
            <a:solidFill>
              <a:srgbClr val="FFFFFF"/>
            </a:solidFill>
            <a:round/>
            <a:headEnd/>
            <a:tailEnd/>
          </a:ln>
        </p:spPr>
        <p:txBody>
          <a:bodyPr wrap="none" anchor="ctr"/>
          <a:lstStyle/>
          <a:p>
            <a:pPr eaLnBrk="0" hangingPunct="0"/>
            <a:endParaRPr lang="en-GB" sz="2400" b="1">
              <a:solidFill>
                <a:srgbClr val="000000"/>
              </a:solidFill>
              <a:latin typeface="Times New Roman" pitchFamily="18" charset="0"/>
            </a:endParaRPr>
          </a:p>
        </p:txBody>
      </p:sp>
      <p:sp>
        <p:nvSpPr>
          <p:cNvPr id="235525" name="AutoShape 6"/>
          <p:cNvSpPr>
            <a:spLocks noChangeArrowheads="1"/>
          </p:cNvSpPr>
          <p:nvPr/>
        </p:nvSpPr>
        <p:spPr bwMode="auto">
          <a:xfrm>
            <a:off x="827088" y="1844675"/>
            <a:ext cx="1571625" cy="1152525"/>
          </a:xfrm>
          <a:prstGeom prst="homePlate">
            <a:avLst>
              <a:gd name="adj" fmla="val 12639"/>
            </a:avLst>
          </a:prstGeom>
          <a:solidFill>
            <a:schemeClr val="accent2">
              <a:alpha val="50195"/>
            </a:schemeClr>
          </a:solidFill>
          <a:ln w="76200">
            <a:noFill/>
            <a:miter lim="800000"/>
            <a:headEnd/>
            <a:tailEnd/>
          </a:ln>
        </p:spPr>
        <p:txBody>
          <a:bodyPr anchor="ctr"/>
          <a:lstStyle/>
          <a:p>
            <a:pPr>
              <a:lnSpc>
                <a:spcPct val="90000"/>
              </a:lnSpc>
              <a:spcBef>
                <a:spcPct val="30000"/>
              </a:spcBef>
              <a:buClr>
                <a:srgbClr val="00CC99"/>
              </a:buClr>
              <a:buFont typeface="Wingdings" pitchFamily="2" charset="2"/>
              <a:buNone/>
            </a:pPr>
            <a:endParaRPr lang="en-GB" sz="1600" b="1" i="1">
              <a:solidFill>
                <a:srgbClr val="000000"/>
              </a:solidFill>
            </a:endParaRPr>
          </a:p>
        </p:txBody>
      </p:sp>
      <p:sp>
        <p:nvSpPr>
          <p:cNvPr id="235526" name="Rectangle 6"/>
          <p:cNvSpPr>
            <a:spLocks noChangeArrowheads="1"/>
          </p:cNvSpPr>
          <p:nvPr/>
        </p:nvSpPr>
        <p:spPr bwMode="auto">
          <a:xfrm>
            <a:off x="749300" y="307975"/>
            <a:ext cx="8286750" cy="1049338"/>
          </a:xfrm>
          <a:prstGeom prst="rect">
            <a:avLst/>
          </a:prstGeom>
          <a:noFill/>
          <a:ln w="9525">
            <a:noFill/>
            <a:miter lim="800000"/>
            <a:headEnd/>
            <a:tailEnd/>
          </a:ln>
        </p:spPr>
        <p:txBody>
          <a:bodyPr anchor="ctr"/>
          <a:lstStyle/>
          <a:p>
            <a:r>
              <a:rPr lang="en-GB" sz="2800">
                <a:solidFill>
                  <a:srgbClr val="009966"/>
                </a:solidFill>
              </a:rPr>
              <a:t>Implementing </a:t>
            </a:r>
            <a:r>
              <a:rPr lang="en-GB" sz="2800" i="1">
                <a:solidFill>
                  <a:srgbClr val="009966"/>
                </a:solidFill>
              </a:rPr>
              <a:t>Innovation Health and Wealth</a:t>
            </a:r>
          </a:p>
        </p:txBody>
      </p:sp>
      <p:cxnSp>
        <p:nvCxnSpPr>
          <p:cNvPr id="13" name="Straight Connector 12"/>
          <p:cNvCxnSpPr>
            <a:cxnSpLocks noChangeShapeType="1"/>
          </p:cNvCxnSpPr>
          <p:nvPr/>
        </p:nvCxnSpPr>
        <p:spPr bwMode="auto">
          <a:xfrm>
            <a:off x="250825" y="1125538"/>
            <a:ext cx="8893175" cy="0"/>
          </a:xfrm>
          <a:prstGeom prst="line">
            <a:avLst/>
          </a:prstGeom>
          <a:noFill/>
          <a:ln w="25400" algn="ctr">
            <a:solidFill>
              <a:srgbClr val="0000FF"/>
            </a:solidFill>
            <a:round/>
            <a:headEnd/>
            <a:tailEnd/>
          </a:ln>
          <a:effectLst>
            <a:outerShdw dist="20000" dir="5400000" rotWithShape="0">
              <a:srgbClr val="000000">
                <a:alpha val="37999"/>
              </a:srgbClr>
            </a:outerShdw>
          </a:effectLst>
        </p:spPr>
      </p:cxnSp>
      <p:pic>
        <p:nvPicPr>
          <p:cNvPr id="235528" name="Picture 9"/>
          <p:cNvPicPr>
            <a:picLocks noChangeAspect="1" noChangeArrowheads="1"/>
          </p:cNvPicPr>
          <p:nvPr/>
        </p:nvPicPr>
        <p:blipFill>
          <a:blip r:embed="rId3" cstate="print"/>
          <a:srcRect/>
          <a:stretch>
            <a:fillRect/>
          </a:stretch>
        </p:blipFill>
        <p:spPr bwMode="auto">
          <a:xfrm>
            <a:off x="720725" y="115888"/>
            <a:ext cx="1258888" cy="433387"/>
          </a:xfrm>
          <a:prstGeom prst="rect">
            <a:avLst/>
          </a:prstGeom>
          <a:noFill/>
          <a:ln w="9525">
            <a:noFill/>
            <a:miter lim="800000"/>
            <a:headEnd/>
            <a:tailEnd/>
          </a:ln>
        </p:spPr>
      </p:pic>
      <p:sp>
        <p:nvSpPr>
          <p:cNvPr id="14" name="Rectangle 7"/>
          <p:cNvSpPr>
            <a:spLocks noChangeArrowheads="1"/>
          </p:cNvSpPr>
          <p:nvPr/>
        </p:nvSpPr>
        <p:spPr bwMode="auto">
          <a:xfrm rot="-5400000">
            <a:off x="-3005137" y="3241675"/>
            <a:ext cx="6858000" cy="374650"/>
          </a:xfrm>
          <a:prstGeom prst="rect">
            <a:avLst/>
          </a:prstGeom>
          <a:solidFill>
            <a:srgbClr val="0000FF">
              <a:alpha val="50000"/>
            </a:srgbClr>
          </a:solidFill>
          <a:ln w="9525">
            <a:noFill/>
            <a:miter lim="800000"/>
            <a:headEnd/>
            <a:tailEnd/>
          </a:ln>
        </p:spPr>
        <p:txBody>
          <a:bodyPr wrap="none" anchor="ctr"/>
          <a:lstStyle/>
          <a:p>
            <a:pPr>
              <a:defRPr/>
            </a:pPr>
            <a:r>
              <a:rPr lang="en-GB" sz="1400" i="1">
                <a:solidFill>
                  <a:srgbClr val="FFFFFF"/>
                </a:solidFill>
                <a:effectLst>
                  <a:outerShdw blurRad="38100" dist="38100" dir="2700000" algn="tl">
                    <a:srgbClr val="000000"/>
                  </a:outerShdw>
                </a:effectLst>
                <a:latin typeface="+mn-lt"/>
              </a:rPr>
              <a:t>    Innovation Health and Wealth</a:t>
            </a:r>
          </a:p>
        </p:txBody>
      </p:sp>
      <p:sp>
        <p:nvSpPr>
          <p:cNvPr id="235530" name="Rectangle 22"/>
          <p:cNvSpPr>
            <a:spLocks noChangeArrowheads="1"/>
          </p:cNvSpPr>
          <p:nvPr>
            <p:custDataLst>
              <p:tags r:id="rId1"/>
            </p:custDataLst>
          </p:nvPr>
        </p:nvSpPr>
        <p:spPr bwMode="auto">
          <a:xfrm>
            <a:off x="684213" y="1284288"/>
            <a:ext cx="8235950" cy="488950"/>
          </a:xfrm>
          <a:prstGeom prst="rect">
            <a:avLst/>
          </a:prstGeom>
          <a:noFill/>
          <a:ln w="9525">
            <a:noFill/>
            <a:miter lim="800000"/>
            <a:headEnd/>
            <a:tailEnd/>
          </a:ln>
        </p:spPr>
        <p:txBody>
          <a:bodyPr lIns="0" tIns="0" rIns="0" bIns="0">
            <a:spAutoFit/>
          </a:bodyPr>
          <a:lstStyle/>
          <a:p>
            <a:pPr marL="180975" indent="-180975" defTabSz="895350"/>
            <a:r>
              <a:rPr lang="en-GB" sz="1600">
                <a:solidFill>
                  <a:srgbClr val="000000"/>
                </a:solidFill>
              </a:rPr>
              <a:t>   Critical to the success of Innovation Health and Wealth is an implementation agenda that operates at pace and scale.</a:t>
            </a:r>
            <a:r>
              <a:rPr lang="en-GB" sz="1600">
                <a:solidFill>
                  <a:srgbClr val="0000FF"/>
                </a:solidFill>
              </a:rPr>
              <a:t> </a:t>
            </a:r>
          </a:p>
        </p:txBody>
      </p:sp>
      <p:sp>
        <p:nvSpPr>
          <p:cNvPr id="235531" name="Rectangle 33"/>
          <p:cNvSpPr>
            <a:spLocks noChangeArrowheads="1"/>
          </p:cNvSpPr>
          <p:nvPr/>
        </p:nvSpPr>
        <p:spPr bwMode="auto">
          <a:xfrm>
            <a:off x="395288" y="3573463"/>
            <a:ext cx="1800225" cy="366712"/>
          </a:xfrm>
          <a:prstGeom prst="rect">
            <a:avLst/>
          </a:prstGeom>
          <a:noFill/>
          <a:ln w="9525">
            <a:noFill/>
            <a:miter lim="800000"/>
            <a:headEnd/>
            <a:tailEnd/>
          </a:ln>
        </p:spPr>
        <p:txBody>
          <a:bodyPr>
            <a:spAutoFit/>
          </a:bodyPr>
          <a:lstStyle/>
          <a:p>
            <a:pPr lvl="1">
              <a:spcBef>
                <a:spcPct val="20000"/>
              </a:spcBef>
              <a:buFont typeface="Arial" pitchFamily="34" charset="0"/>
              <a:buNone/>
            </a:pPr>
            <a:r>
              <a:rPr lang="en-GB" b="1">
                <a:solidFill>
                  <a:srgbClr val="FFFFFF"/>
                </a:solidFill>
                <a:sym typeface="Gill Sans"/>
              </a:rPr>
              <a:t>T&amp;FG</a:t>
            </a:r>
          </a:p>
        </p:txBody>
      </p:sp>
      <p:sp>
        <p:nvSpPr>
          <p:cNvPr id="235532" name="Text Box 13"/>
          <p:cNvSpPr txBox="1">
            <a:spLocks noChangeArrowheads="1"/>
          </p:cNvSpPr>
          <p:nvPr/>
        </p:nvSpPr>
        <p:spPr bwMode="auto">
          <a:xfrm>
            <a:off x="827088" y="2054225"/>
            <a:ext cx="1441450" cy="366713"/>
          </a:xfrm>
          <a:prstGeom prst="rect">
            <a:avLst/>
          </a:prstGeom>
          <a:noFill/>
          <a:ln w="9525">
            <a:noFill/>
            <a:miter lim="800000"/>
            <a:headEnd/>
            <a:tailEnd/>
          </a:ln>
        </p:spPr>
        <p:txBody>
          <a:bodyPr>
            <a:spAutoFit/>
          </a:bodyPr>
          <a:lstStyle/>
          <a:p>
            <a:pPr>
              <a:spcBef>
                <a:spcPct val="50000"/>
              </a:spcBef>
            </a:pPr>
            <a:endParaRPr lang="en-GB">
              <a:solidFill>
                <a:srgbClr val="000000"/>
              </a:solidFill>
            </a:endParaRPr>
          </a:p>
        </p:txBody>
      </p:sp>
      <p:sp>
        <p:nvSpPr>
          <p:cNvPr id="235533" name="Text Box 14"/>
          <p:cNvSpPr txBox="1">
            <a:spLocks noChangeArrowheads="1"/>
          </p:cNvSpPr>
          <p:nvPr/>
        </p:nvSpPr>
        <p:spPr bwMode="auto">
          <a:xfrm>
            <a:off x="827088" y="2205038"/>
            <a:ext cx="1366837" cy="366712"/>
          </a:xfrm>
          <a:prstGeom prst="rect">
            <a:avLst/>
          </a:prstGeom>
          <a:noFill/>
          <a:ln w="9525">
            <a:noFill/>
            <a:miter lim="800000"/>
            <a:headEnd/>
            <a:tailEnd/>
          </a:ln>
        </p:spPr>
        <p:txBody>
          <a:bodyPr>
            <a:spAutoFit/>
          </a:bodyPr>
          <a:lstStyle/>
          <a:p>
            <a:pPr>
              <a:spcBef>
                <a:spcPct val="50000"/>
              </a:spcBef>
            </a:pPr>
            <a:r>
              <a:rPr lang="en-GB" b="1">
                <a:solidFill>
                  <a:srgbClr val="FFFFFF"/>
                </a:solidFill>
              </a:rPr>
              <a:t>IHW Board</a:t>
            </a:r>
          </a:p>
        </p:txBody>
      </p:sp>
      <p:sp>
        <p:nvSpPr>
          <p:cNvPr id="235534" name="AutoShape 2"/>
          <p:cNvSpPr>
            <a:spLocks noChangeArrowheads="1"/>
          </p:cNvSpPr>
          <p:nvPr/>
        </p:nvSpPr>
        <p:spPr bwMode="auto">
          <a:xfrm>
            <a:off x="827088" y="6092825"/>
            <a:ext cx="8066087" cy="576263"/>
          </a:xfrm>
          <a:prstGeom prst="roundRect">
            <a:avLst>
              <a:gd name="adj" fmla="val 50000"/>
            </a:avLst>
          </a:prstGeom>
          <a:solidFill>
            <a:schemeClr val="accent2">
              <a:alpha val="50195"/>
            </a:schemeClr>
          </a:solidFill>
          <a:ln w="12700" algn="ctr">
            <a:noFill/>
            <a:round/>
            <a:headEnd/>
            <a:tailEnd/>
          </a:ln>
        </p:spPr>
        <p:txBody>
          <a:bodyPr lIns="72000" tIns="72000" rIns="72000" bIns="72000" anchor="ctr"/>
          <a:lstStyle/>
          <a:p>
            <a:pPr algn="ctr"/>
            <a:r>
              <a:rPr lang="en-GB">
                <a:solidFill>
                  <a:srgbClr val="FFFFFF"/>
                </a:solidFill>
              </a:rPr>
              <a:t>All three components rely on the continued dialogue and partnership with stakeholders</a:t>
            </a:r>
          </a:p>
        </p:txBody>
      </p:sp>
      <p:sp>
        <p:nvSpPr>
          <p:cNvPr id="235535" name="Text Box 16"/>
          <p:cNvSpPr txBox="1">
            <a:spLocks noChangeArrowheads="1"/>
          </p:cNvSpPr>
          <p:nvPr/>
        </p:nvSpPr>
        <p:spPr bwMode="auto">
          <a:xfrm>
            <a:off x="2555875" y="1955800"/>
            <a:ext cx="6553200" cy="825500"/>
          </a:xfrm>
          <a:prstGeom prst="rect">
            <a:avLst/>
          </a:prstGeom>
          <a:noFill/>
          <a:ln w="9525">
            <a:noFill/>
            <a:miter lim="800000"/>
            <a:headEnd/>
            <a:tailEnd/>
          </a:ln>
        </p:spPr>
        <p:txBody>
          <a:bodyPr>
            <a:spAutoFit/>
          </a:bodyPr>
          <a:lstStyle/>
          <a:p>
            <a:pPr>
              <a:spcBef>
                <a:spcPct val="50000"/>
              </a:spcBef>
              <a:buFont typeface="Arial" pitchFamily="34" charset="0"/>
              <a:buNone/>
            </a:pPr>
            <a:r>
              <a:rPr lang="en-GB" sz="1600">
                <a:solidFill>
                  <a:srgbClr val="FFFFFF"/>
                </a:solidFill>
              </a:rPr>
              <a:t>Implementation Board, chaired by Sir Ian Carruthers that meets monthly to provide accountability and strategic direction to Task and Finish Groups and advise Sir David Nicholson </a:t>
            </a:r>
          </a:p>
        </p:txBody>
      </p:sp>
      <p:sp>
        <p:nvSpPr>
          <p:cNvPr id="235536" name="Text Box 17"/>
          <p:cNvSpPr txBox="1">
            <a:spLocks noChangeArrowheads="1"/>
          </p:cNvSpPr>
          <p:nvPr/>
        </p:nvSpPr>
        <p:spPr bwMode="auto">
          <a:xfrm>
            <a:off x="2555875" y="4797425"/>
            <a:ext cx="6408738" cy="825500"/>
          </a:xfrm>
          <a:prstGeom prst="rect">
            <a:avLst/>
          </a:prstGeom>
          <a:noFill/>
          <a:ln w="9525">
            <a:noFill/>
            <a:miter lim="800000"/>
            <a:headEnd/>
            <a:tailEnd/>
          </a:ln>
        </p:spPr>
        <p:txBody>
          <a:bodyPr>
            <a:spAutoFit/>
          </a:bodyPr>
          <a:lstStyle/>
          <a:p>
            <a:pPr>
              <a:spcBef>
                <a:spcPct val="50000"/>
              </a:spcBef>
              <a:buFont typeface="Arial" pitchFamily="34" charset="0"/>
              <a:buNone/>
            </a:pPr>
            <a:r>
              <a:rPr lang="en-GB" sz="1600">
                <a:solidFill>
                  <a:srgbClr val="FFFFFF"/>
                </a:solidFill>
              </a:rPr>
              <a:t>Programme Management Office established to support the work of the Task and Finish Groups and ensure delivery remains to time and in accordance with the proposals in Innovation Health and Wealth</a:t>
            </a:r>
          </a:p>
        </p:txBody>
      </p:sp>
      <p:sp>
        <p:nvSpPr>
          <p:cNvPr id="235537" name="Text Box 18"/>
          <p:cNvSpPr txBox="1">
            <a:spLocks noChangeArrowheads="1"/>
          </p:cNvSpPr>
          <p:nvPr/>
        </p:nvSpPr>
        <p:spPr bwMode="auto">
          <a:xfrm>
            <a:off x="2555875" y="3495675"/>
            <a:ext cx="6553200" cy="581025"/>
          </a:xfrm>
          <a:prstGeom prst="rect">
            <a:avLst/>
          </a:prstGeom>
          <a:noFill/>
          <a:ln w="9525">
            <a:noFill/>
            <a:miter lim="800000"/>
            <a:headEnd/>
            <a:tailEnd/>
          </a:ln>
        </p:spPr>
        <p:txBody>
          <a:bodyPr>
            <a:spAutoFit/>
          </a:bodyPr>
          <a:lstStyle/>
          <a:p>
            <a:pPr>
              <a:spcBef>
                <a:spcPct val="50000"/>
              </a:spcBef>
              <a:buFont typeface="Arial" pitchFamily="34" charset="0"/>
              <a:buNone/>
            </a:pPr>
            <a:r>
              <a:rPr lang="en-GB" sz="1600">
                <a:solidFill>
                  <a:srgbClr val="FFFFFF"/>
                </a:solidFill>
              </a:rPr>
              <a:t>For every recommendation a Task and Finish Group will be established to design and deliver the mechanism for implementation</a:t>
            </a:r>
            <a:r>
              <a:rPr lang="en-GB" sz="1600">
                <a:solidFill>
                  <a:srgbClr val="000000"/>
                </a:solidFill>
              </a:rPr>
              <a:t> </a:t>
            </a:r>
          </a:p>
        </p:txBody>
      </p:sp>
      <p:sp>
        <p:nvSpPr>
          <p:cNvPr id="235538" name="AutoShape 19"/>
          <p:cNvSpPr>
            <a:spLocks noChangeArrowheads="1"/>
          </p:cNvSpPr>
          <p:nvPr/>
        </p:nvSpPr>
        <p:spPr bwMode="auto">
          <a:xfrm>
            <a:off x="827088" y="4652963"/>
            <a:ext cx="1571625" cy="1152525"/>
          </a:xfrm>
          <a:prstGeom prst="homePlate">
            <a:avLst>
              <a:gd name="adj" fmla="val 12639"/>
            </a:avLst>
          </a:prstGeom>
          <a:solidFill>
            <a:schemeClr val="accent2">
              <a:alpha val="50195"/>
            </a:schemeClr>
          </a:solidFill>
          <a:ln w="76200">
            <a:noFill/>
            <a:miter lim="800000"/>
            <a:headEnd/>
            <a:tailEnd/>
          </a:ln>
        </p:spPr>
        <p:txBody>
          <a:bodyPr anchor="ctr"/>
          <a:lstStyle/>
          <a:p>
            <a:pPr>
              <a:lnSpc>
                <a:spcPct val="90000"/>
              </a:lnSpc>
              <a:spcBef>
                <a:spcPct val="30000"/>
              </a:spcBef>
              <a:buClr>
                <a:srgbClr val="00CC99"/>
              </a:buClr>
              <a:buFont typeface="Wingdings" pitchFamily="2" charset="2"/>
              <a:buNone/>
            </a:pPr>
            <a:endParaRPr lang="en-GB" sz="1600" b="1" i="1">
              <a:solidFill>
                <a:srgbClr val="000000"/>
              </a:solidFill>
            </a:endParaRPr>
          </a:p>
        </p:txBody>
      </p:sp>
      <p:sp>
        <p:nvSpPr>
          <p:cNvPr id="235539" name="Text Box 20"/>
          <p:cNvSpPr txBox="1">
            <a:spLocks noChangeArrowheads="1"/>
          </p:cNvSpPr>
          <p:nvPr/>
        </p:nvSpPr>
        <p:spPr bwMode="auto">
          <a:xfrm>
            <a:off x="827088" y="5013325"/>
            <a:ext cx="1079500" cy="366713"/>
          </a:xfrm>
          <a:prstGeom prst="rect">
            <a:avLst/>
          </a:prstGeom>
          <a:noFill/>
          <a:ln w="9525">
            <a:noFill/>
            <a:miter lim="800000"/>
            <a:headEnd/>
            <a:tailEnd/>
          </a:ln>
        </p:spPr>
        <p:txBody>
          <a:bodyPr>
            <a:spAutoFit/>
          </a:bodyPr>
          <a:lstStyle/>
          <a:p>
            <a:pPr>
              <a:spcBef>
                <a:spcPct val="50000"/>
              </a:spcBef>
            </a:pPr>
            <a:r>
              <a:rPr lang="en-GB" b="1">
                <a:solidFill>
                  <a:srgbClr val="FFFFFF"/>
                </a:solidFill>
              </a:rPr>
              <a:t>PMO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3"/>
          <p:cNvSpPr>
            <a:spLocks noGrp="1"/>
          </p:cNvSpPr>
          <p:nvPr>
            <p:ph type="title" idx="4294967295"/>
          </p:nvPr>
        </p:nvSpPr>
        <p:spPr>
          <a:xfrm>
            <a:off x="395288" y="0"/>
            <a:ext cx="5992812" cy="1081088"/>
          </a:xfrm>
        </p:spPr>
        <p:txBody>
          <a:bodyPr/>
          <a:lstStyle/>
          <a:p>
            <a:pPr algn="l"/>
            <a:r>
              <a:rPr lang="en-GB" sz="3600" b="1" smtClean="0"/>
              <a:t>Complexity of need.. ?</a:t>
            </a:r>
          </a:p>
        </p:txBody>
      </p:sp>
      <p:pic>
        <p:nvPicPr>
          <p:cNvPr id="236546" name="Picture 2"/>
          <p:cNvPicPr>
            <a:picLocks noChangeAspect="1" noChangeArrowheads="1"/>
          </p:cNvPicPr>
          <p:nvPr/>
        </p:nvPicPr>
        <p:blipFill>
          <a:blip r:embed="rId3" cstate="print"/>
          <a:srcRect/>
          <a:stretch>
            <a:fillRect/>
          </a:stretch>
        </p:blipFill>
        <p:spPr bwMode="auto">
          <a:xfrm>
            <a:off x="495300" y="1141413"/>
            <a:ext cx="8137525" cy="5224462"/>
          </a:xfrm>
          <a:prstGeom prst="rect">
            <a:avLst/>
          </a:prstGeom>
          <a:noFill/>
          <a:ln w="9525" algn="ctr">
            <a:noFill/>
            <a:miter lim="800000"/>
            <a:headEnd/>
            <a:tailEnd/>
          </a:ln>
        </p:spPr>
      </p:pic>
      <p:sp>
        <p:nvSpPr>
          <p:cNvPr id="236547" name="Text Box 4"/>
          <p:cNvSpPr txBox="1">
            <a:spLocks noChangeArrowheads="1"/>
          </p:cNvSpPr>
          <p:nvPr/>
        </p:nvSpPr>
        <p:spPr bwMode="auto">
          <a:xfrm>
            <a:off x="971550" y="2852738"/>
            <a:ext cx="1225550" cy="336550"/>
          </a:xfrm>
          <a:prstGeom prst="rect">
            <a:avLst/>
          </a:prstGeom>
          <a:noFill/>
          <a:ln w="9525" algn="ctr">
            <a:noFill/>
            <a:miter lim="800000"/>
            <a:headEnd/>
            <a:tailEnd/>
          </a:ln>
        </p:spPr>
        <p:txBody>
          <a:bodyPr>
            <a:spAutoFit/>
          </a:bodyPr>
          <a:lstStyle/>
          <a:p>
            <a:pPr algn="ctr" eaLnBrk="0" hangingPunct="0">
              <a:spcBef>
                <a:spcPct val="50000"/>
              </a:spcBef>
            </a:pPr>
            <a:r>
              <a:rPr lang="en-GB" sz="1600" b="1" i="1">
                <a:solidFill>
                  <a:srgbClr val="000000"/>
                </a:solidFill>
                <a:latin typeface="Times New Roman" pitchFamily="18" charset="0"/>
              </a:rPr>
              <a:t>Specialist</a:t>
            </a:r>
          </a:p>
        </p:txBody>
      </p:sp>
      <p:sp>
        <p:nvSpPr>
          <p:cNvPr id="236548" name="Text Box 5"/>
          <p:cNvSpPr txBox="1">
            <a:spLocks noChangeArrowheads="1"/>
          </p:cNvSpPr>
          <p:nvPr/>
        </p:nvSpPr>
        <p:spPr bwMode="auto">
          <a:xfrm>
            <a:off x="2555875" y="3141663"/>
            <a:ext cx="1225550" cy="336550"/>
          </a:xfrm>
          <a:prstGeom prst="rect">
            <a:avLst/>
          </a:prstGeom>
          <a:noFill/>
          <a:ln w="9525" algn="ctr">
            <a:noFill/>
            <a:miter lim="800000"/>
            <a:headEnd/>
            <a:tailEnd/>
          </a:ln>
        </p:spPr>
        <p:txBody>
          <a:bodyPr>
            <a:spAutoFit/>
          </a:bodyPr>
          <a:lstStyle/>
          <a:p>
            <a:pPr algn="ctr" eaLnBrk="0" hangingPunct="0">
              <a:spcBef>
                <a:spcPct val="50000"/>
              </a:spcBef>
            </a:pPr>
            <a:r>
              <a:rPr lang="en-GB" sz="1600" b="1" i="1">
                <a:solidFill>
                  <a:srgbClr val="000000"/>
                </a:solidFill>
                <a:latin typeface="Times New Roman" pitchFamily="18" charset="0"/>
              </a:rPr>
              <a:t>Complex</a:t>
            </a:r>
          </a:p>
        </p:txBody>
      </p:sp>
      <p:sp>
        <p:nvSpPr>
          <p:cNvPr id="236549" name="Text Box 6"/>
          <p:cNvSpPr txBox="1">
            <a:spLocks noChangeArrowheads="1"/>
          </p:cNvSpPr>
          <p:nvPr/>
        </p:nvSpPr>
        <p:spPr bwMode="auto">
          <a:xfrm>
            <a:off x="4572000" y="3500438"/>
            <a:ext cx="1366838" cy="336550"/>
          </a:xfrm>
          <a:prstGeom prst="rect">
            <a:avLst/>
          </a:prstGeom>
          <a:noFill/>
          <a:ln w="9525" algn="ctr">
            <a:noFill/>
            <a:miter lim="800000"/>
            <a:headEnd/>
            <a:tailEnd/>
          </a:ln>
        </p:spPr>
        <p:txBody>
          <a:bodyPr>
            <a:spAutoFit/>
          </a:bodyPr>
          <a:lstStyle/>
          <a:p>
            <a:pPr algn="ctr" eaLnBrk="0" hangingPunct="0">
              <a:spcBef>
                <a:spcPct val="50000"/>
              </a:spcBef>
            </a:pPr>
            <a:r>
              <a:rPr lang="en-GB" sz="1600" b="1" i="1">
                <a:solidFill>
                  <a:srgbClr val="000000"/>
                </a:solidFill>
                <a:latin typeface="Times New Roman" pitchFamily="18" charset="0"/>
              </a:rPr>
              <a:t>Non Complex</a:t>
            </a:r>
          </a:p>
        </p:txBody>
      </p:sp>
      <p:sp>
        <p:nvSpPr>
          <p:cNvPr id="236550" name="Text Box 7"/>
          <p:cNvSpPr txBox="1">
            <a:spLocks noChangeArrowheads="1"/>
          </p:cNvSpPr>
          <p:nvPr/>
        </p:nvSpPr>
        <p:spPr bwMode="auto">
          <a:xfrm>
            <a:off x="6227763" y="3933825"/>
            <a:ext cx="1225550" cy="336550"/>
          </a:xfrm>
          <a:prstGeom prst="rect">
            <a:avLst/>
          </a:prstGeom>
          <a:noFill/>
          <a:ln w="9525" algn="ctr">
            <a:noFill/>
            <a:miter lim="800000"/>
            <a:headEnd/>
            <a:tailEnd/>
          </a:ln>
        </p:spPr>
        <p:txBody>
          <a:bodyPr>
            <a:spAutoFit/>
          </a:bodyPr>
          <a:lstStyle/>
          <a:p>
            <a:pPr algn="ctr" eaLnBrk="0" hangingPunct="0">
              <a:spcBef>
                <a:spcPct val="50000"/>
              </a:spcBef>
            </a:pPr>
            <a:r>
              <a:rPr lang="en-GB" sz="1600" b="1" i="1">
                <a:solidFill>
                  <a:srgbClr val="000000"/>
                </a:solidFill>
                <a:latin typeface="Times New Roman" pitchFamily="18" charset="0"/>
              </a:rPr>
              <a:t>Standard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idx="4294967295"/>
          </p:nvPr>
        </p:nvSpPr>
        <p:spPr/>
        <p:txBody>
          <a:bodyPr/>
          <a:lstStyle/>
          <a:p>
            <a:pPr algn="l"/>
            <a:r>
              <a:rPr lang="en-GB" smtClean="0"/>
              <a:t>Any Qualified Provider</a:t>
            </a:r>
          </a:p>
        </p:txBody>
      </p:sp>
      <p:sp>
        <p:nvSpPr>
          <p:cNvPr id="238594" name="Content Placeholder 2"/>
          <p:cNvSpPr>
            <a:spLocks noGrp="1"/>
          </p:cNvSpPr>
          <p:nvPr>
            <p:ph idx="4294967295"/>
          </p:nvPr>
        </p:nvSpPr>
        <p:spPr>
          <a:xfrm>
            <a:off x="381000" y="2203450"/>
            <a:ext cx="8305800" cy="3602038"/>
          </a:xfrm>
        </p:spPr>
        <p:txBody>
          <a:bodyPr/>
          <a:lstStyle/>
          <a:p>
            <a:r>
              <a:rPr lang="en-GB" sz="2000" smtClean="0"/>
              <a:t>Engaged the market </a:t>
            </a:r>
          </a:p>
          <a:p>
            <a:r>
              <a:rPr lang="en-GB" sz="2000" smtClean="0"/>
              <a:t>Determined the appropriate </a:t>
            </a:r>
          </a:p>
          <a:p>
            <a:pPr lvl="1"/>
            <a:r>
              <a:rPr lang="en-GB" sz="2000" smtClean="0"/>
              <a:t>Service specification</a:t>
            </a:r>
          </a:p>
          <a:p>
            <a:pPr lvl="1"/>
            <a:r>
              <a:rPr lang="en-GB" sz="2000" smtClean="0"/>
              <a:t>Pathway</a:t>
            </a:r>
          </a:p>
          <a:p>
            <a:pPr lvl="1"/>
            <a:r>
              <a:rPr lang="en-GB" sz="2000" smtClean="0"/>
              <a:t>Referral protocols</a:t>
            </a:r>
          </a:p>
          <a:p>
            <a:pPr lvl="1"/>
            <a:r>
              <a:rPr lang="en-GB" sz="2000" smtClean="0"/>
              <a:t>Outcomes  </a:t>
            </a:r>
          </a:p>
          <a:p>
            <a:r>
              <a:rPr lang="en-GB" sz="2000" smtClean="0"/>
              <a:t>Developed a currency (unit of healthcare for which a provider is funded)</a:t>
            </a:r>
          </a:p>
          <a:p>
            <a:r>
              <a:rPr lang="en-GB" sz="2000" smtClean="0"/>
              <a:t>Set a price, where the service is not covered by national tariffs</a:t>
            </a:r>
          </a:p>
          <a:p>
            <a:endParaRPr lang="en-GB" smtClean="0"/>
          </a:p>
        </p:txBody>
      </p:sp>
      <p:sp>
        <p:nvSpPr>
          <p:cNvPr id="4" name="Text Box 10"/>
          <p:cNvSpPr txBox="1">
            <a:spLocks noChangeArrowheads="1"/>
          </p:cNvSpPr>
          <p:nvPr/>
        </p:nvSpPr>
        <p:spPr bwMode="auto">
          <a:xfrm>
            <a:off x="755650" y="5887515"/>
            <a:ext cx="7643813" cy="739946"/>
          </a:xfrm>
          <a:prstGeom prst="rect">
            <a:avLst/>
          </a:prstGeom>
          <a:solidFill>
            <a:schemeClr val="bg1"/>
          </a:solidFill>
          <a:ln w="12700" algn="ctr">
            <a:solidFill>
              <a:srgbClr val="00B050"/>
            </a:solidFill>
            <a:miter lim="800000"/>
            <a:headEnd/>
            <a:tailEnd/>
          </a:ln>
          <a:effectLst>
            <a:innerShdw blurRad="63500" dist="50800" dir="2700000">
              <a:prstClr val="black">
                <a:alpha val="50000"/>
              </a:prstClr>
            </a:innerShdw>
          </a:effectLst>
        </p:spPr>
        <p:txBody>
          <a:bodyPr lIns="136525" tIns="92075" rIns="136525" bIns="92075" anchor="ctr" anchorCtr="1">
            <a:spAutoFit/>
          </a:bodyPr>
          <a:lstStyle/>
          <a:p>
            <a:pPr algn="ctr" eaLnBrk="0" hangingPunct="0">
              <a:lnSpc>
                <a:spcPct val="90000"/>
              </a:lnSpc>
              <a:spcBef>
                <a:spcPct val="50000"/>
              </a:spcBef>
              <a:defRPr/>
            </a:pPr>
            <a:r>
              <a:rPr lang="en-GB" sz="2000" b="1" i="1" dirty="0">
                <a:solidFill>
                  <a:srgbClr val="009966"/>
                </a:solidFill>
                <a:latin typeface="Helvetica" pitchFamily="34" charset="0"/>
              </a:rPr>
              <a:t>To assist Commissioners, the DH has worked with a wide variety of stakeholders to develop an implementation pack</a:t>
            </a:r>
          </a:p>
        </p:txBody>
      </p:sp>
      <p:sp>
        <p:nvSpPr>
          <p:cNvPr id="238598" name="Rectangle 4"/>
          <p:cNvSpPr>
            <a:spLocks noChangeArrowheads="1"/>
          </p:cNvSpPr>
          <p:nvPr/>
        </p:nvSpPr>
        <p:spPr bwMode="auto">
          <a:xfrm>
            <a:off x="611188" y="1125538"/>
            <a:ext cx="7777162" cy="830262"/>
          </a:xfrm>
          <a:prstGeom prst="rect">
            <a:avLst/>
          </a:prstGeom>
          <a:noFill/>
          <a:ln w="38100">
            <a:solidFill>
              <a:srgbClr val="009966"/>
            </a:solidFill>
            <a:miter lim="800000"/>
            <a:headEnd/>
            <a:tailEnd/>
          </a:ln>
        </p:spPr>
        <p:txBody>
          <a:bodyPr>
            <a:spAutoFit/>
          </a:bodyPr>
          <a:lstStyle/>
          <a:p>
            <a:pPr eaLnBrk="0" hangingPunct="0"/>
            <a:r>
              <a:rPr lang="en-GB" sz="2400">
                <a:solidFill>
                  <a:srgbClr val="000000"/>
                </a:solidFill>
                <a:cs typeface="Arial" pitchFamily="34" charset="0"/>
              </a:rPr>
              <a:t>Before running an AQP opportunity, commissioners must have. . .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idx="4294967295"/>
          </p:nvPr>
        </p:nvSpPr>
        <p:spPr>
          <a:xfrm>
            <a:off x="381000" y="152400"/>
            <a:ext cx="7286625" cy="1143000"/>
          </a:xfrm>
        </p:spPr>
        <p:txBody>
          <a:bodyPr/>
          <a:lstStyle/>
          <a:p>
            <a:pPr algn="l"/>
            <a:r>
              <a:rPr lang="en-GB" sz="3600" smtClean="0"/>
              <a:t>AQP Implementation Packs</a:t>
            </a:r>
          </a:p>
        </p:txBody>
      </p:sp>
      <p:sp>
        <p:nvSpPr>
          <p:cNvPr id="4" name="Text Box 10"/>
          <p:cNvSpPr txBox="1">
            <a:spLocks noChangeArrowheads="1"/>
          </p:cNvSpPr>
          <p:nvPr/>
        </p:nvSpPr>
        <p:spPr bwMode="auto">
          <a:xfrm>
            <a:off x="404134" y="5175333"/>
            <a:ext cx="5324245" cy="1250671"/>
          </a:xfrm>
          <a:prstGeom prst="rect">
            <a:avLst/>
          </a:prstGeom>
          <a:solidFill>
            <a:schemeClr val="bg1"/>
          </a:solidFill>
          <a:ln w="12700" algn="ctr">
            <a:solidFill>
              <a:srgbClr val="00B050"/>
            </a:solidFill>
            <a:miter lim="800000"/>
            <a:headEnd/>
            <a:tailEnd/>
          </a:ln>
          <a:effectLst>
            <a:innerShdw blurRad="63500" dist="50800" dir="2700000">
              <a:prstClr val="black">
                <a:alpha val="50000"/>
              </a:prstClr>
            </a:innerShdw>
          </a:effectLst>
        </p:spPr>
        <p:txBody>
          <a:bodyPr lIns="136525" tIns="92075" rIns="136525" bIns="92075" anchor="ctr" anchorCtr="1">
            <a:spAutoFit/>
          </a:bodyPr>
          <a:lstStyle/>
          <a:p>
            <a:pPr algn="ctr" eaLnBrk="0" hangingPunct="0">
              <a:lnSpc>
                <a:spcPct val="90000"/>
              </a:lnSpc>
              <a:spcBef>
                <a:spcPct val="50000"/>
              </a:spcBef>
              <a:defRPr/>
            </a:pPr>
            <a:r>
              <a:rPr lang="en-GB" sz="2000" b="1" i="1" dirty="0">
                <a:solidFill>
                  <a:srgbClr val="009966"/>
                </a:solidFill>
                <a:latin typeface="Helvetica" pitchFamily="34" charset="0"/>
              </a:rPr>
              <a:t>The rationale to split assessment from provision is to stimulate providers to offer innovative service solutions therefore improving quality and efficiency</a:t>
            </a:r>
          </a:p>
        </p:txBody>
      </p:sp>
      <p:sp>
        <p:nvSpPr>
          <p:cNvPr id="240645" name="Rectangle 7"/>
          <p:cNvSpPr>
            <a:spLocks noChangeArrowheads="1"/>
          </p:cNvSpPr>
          <p:nvPr/>
        </p:nvSpPr>
        <p:spPr bwMode="auto">
          <a:xfrm>
            <a:off x="395288" y="1330325"/>
            <a:ext cx="2663825" cy="338138"/>
          </a:xfrm>
          <a:prstGeom prst="rect">
            <a:avLst/>
          </a:prstGeom>
          <a:solidFill>
            <a:schemeClr val="accent1"/>
          </a:solidFill>
          <a:ln w="9525" algn="ctr">
            <a:solidFill>
              <a:schemeClr val="tx1"/>
            </a:solidFill>
            <a:round/>
            <a:headEnd/>
            <a:tailEnd/>
          </a:ln>
        </p:spPr>
        <p:txBody>
          <a:bodyPr anchor="ctr">
            <a:spAutoFit/>
          </a:bodyPr>
          <a:lstStyle/>
          <a:p>
            <a:pPr algn="ctr" eaLnBrk="0" hangingPunct="0"/>
            <a:r>
              <a:rPr lang="en-GB" sz="1600" b="1">
                <a:solidFill>
                  <a:srgbClr val="000000"/>
                </a:solidFill>
              </a:rPr>
              <a:t>Specification 1</a:t>
            </a:r>
          </a:p>
        </p:txBody>
      </p:sp>
      <p:sp>
        <p:nvSpPr>
          <p:cNvPr id="240646" name="TextBox 10"/>
          <p:cNvSpPr txBox="1">
            <a:spLocks noChangeArrowheads="1"/>
          </p:cNvSpPr>
          <p:nvPr/>
        </p:nvSpPr>
        <p:spPr bwMode="auto">
          <a:xfrm>
            <a:off x="395288" y="1773238"/>
            <a:ext cx="2663825" cy="2546350"/>
          </a:xfrm>
          <a:prstGeom prst="rect">
            <a:avLst/>
          </a:prstGeom>
          <a:noFill/>
          <a:ln w="9525">
            <a:solidFill>
              <a:srgbClr val="009966"/>
            </a:solidFill>
            <a:miter lim="800000"/>
            <a:headEnd/>
            <a:tailEnd/>
          </a:ln>
        </p:spPr>
        <p:txBody>
          <a:bodyPr>
            <a:spAutoFit/>
          </a:bodyPr>
          <a:lstStyle/>
          <a:p>
            <a:pPr eaLnBrk="0" hangingPunct="0"/>
            <a:r>
              <a:rPr lang="en-GB" sz="1600">
                <a:solidFill>
                  <a:srgbClr val="000000"/>
                </a:solidFill>
              </a:rPr>
              <a:t>Covers the provision of services from </a:t>
            </a:r>
            <a:r>
              <a:rPr lang="en-GB" sz="1600" b="1">
                <a:solidFill>
                  <a:srgbClr val="000000"/>
                </a:solidFill>
              </a:rPr>
              <a:t>referral</a:t>
            </a:r>
            <a:r>
              <a:rPr lang="en-GB" sz="1600">
                <a:solidFill>
                  <a:srgbClr val="000000"/>
                </a:solidFill>
              </a:rPr>
              <a:t> to the completion of a holistic </a:t>
            </a:r>
            <a:r>
              <a:rPr lang="en-GB" sz="1600" b="1">
                <a:solidFill>
                  <a:srgbClr val="000000"/>
                </a:solidFill>
              </a:rPr>
              <a:t>assessment</a:t>
            </a:r>
            <a:r>
              <a:rPr lang="en-GB" sz="1600">
                <a:solidFill>
                  <a:srgbClr val="000000"/>
                </a:solidFill>
              </a:rPr>
              <a:t>. This results in the agreement of the </a:t>
            </a:r>
            <a:r>
              <a:rPr lang="en-GB" sz="1600" b="1">
                <a:solidFill>
                  <a:srgbClr val="000000"/>
                </a:solidFill>
              </a:rPr>
              <a:t>prescription</a:t>
            </a:r>
            <a:r>
              <a:rPr lang="en-GB" sz="1600">
                <a:solidFill>
                  <a:srgbClr val="000000"/>
                </a:solidFill>
              </a:rPr>
              <a:t> for individuals with non-complex needs. </a:t>
            </a:r>
          </a:p>
          <a:p>
            <a:pPr eaLnBrk="0" hangingPunct="0"/>
            <a:endParaRPr lang="en-GB" sz="1600">
              <a:solidFill>
                <a:srgbClr val="000000"/>
              </a:solidFill>
            </a:endParaRPr>
          </a:p>
          <a:p>
            <a:pPr eaLnBrk="0" hangingPunct="0"/>
            <a:endParaRPr lang="en-GB" sz="1600">
              <a:solidFill>
                <a:srgbClr val="000000"/>
              </a:solidFill>
            </a:endParaRPr>
          </a:p>
        </p:txBody>
      </p:sp>
      <p:sp>
        <p:nvSpPr>
          <p:cNvPr id="240647" name="Rectangle 11"/>
          <p:cNvSpPr>
            <a:spLocks noChangeArrowheads="1"/>
          </p:cNvSpPr>
          <p:nvPr/>
        </p:nvSpPr>
        <p:spPr bwMode="auto">
          <a:xfrm>
            <a:off x="3276600" y="1341438"/>
            <a:ext cx="2663825" cy="338137"/>
          </a:xfrm>
          <a:prstGeom prst="rect">
            <a:avLst/>
          </a:prstGeom>
          <a:solidFill>
            <a:schemeClr val="accent1"/>
          </a:solidFill>
          <a:ln w="9525" algn="ctr">
            <a:solidFill>
              <a:schemeClr val="tx1"/>
            </a:solidFill>
            <a:round/>
            <a:headEnd/>
            <a:tailEnd/>
          </a:ln>
        </p:spPr>
        <p:txBody>
          <a:bodyPr anchor="ctr">
            <a:spAutoFit/>
          </a:bodyPr>
          <a:lstStyle/>
          <a:p>
            <a:pPr algn="ctr" eaLnBrk="0" hangingPunct="0"/>
            <a:r>
              <a:rPr lang="en-GB" sz="1600" b="1">
                <a:solidFill>
                  <a:srgbClr val="000000"/>
                </a:solidFill>
              </a:rPr>
              <a:t>Specification 2</a:t>
            </a:r>
          </a:p>
        </p:txBody>
      </p:sp>
      <p:sp>
        <p:nvSpPr>
          <p:cNvPr id="240648" name="TextBox 12"/>
          <p:cNvSpPr txBox="1">
            <a:spLocks noChangeArrowheads="1"/>
          </p:cNvSpPr>
          <p:nvPr/>
        </p:nvSpPr>
        <p:spPr bwMode="auto">
          <a:xfrm>
            <a:off x="3276600" y="1697038"/>
            <a:ext cx="2663825" cy="2790825"/>
          </a:xfrm>
          <a:prstGeom prst="rect">
            <a:avLst/>
          </a:prstGeom>
          <a:noFill/>
          <a:ln w="9525">
            <a:solidFill>
              <a:srgbClr val="009966"/>
            </a:solidFill>
            <a:miter lim="800000"/>
            <a:headEnd/>
            <a:tailEnd/>
          </a:ln>
        </p:spPr>
        <p:txBody>
          <a:bodyPr>
            <a:spAutoFit/>
          </a:bodyPr>
          <a:lstStyle/>
          <a:p>
            <a:pPr eaLnBrk="0" hangingPunct="0"/>
            <a:r>
              <a:rPr lang="en-GB" sz="1600">
                <a:solidFill>
                  <a:srgbClr val="000000"/>
                </a:solidFill>
              </a:rPr>
              <a:t>Covers the fulfilment of the prescription through the provision of </a:t>
            </a:r>
            <a:r>
              <a:rPr lang="en-GB" sz="1600" b="1">
                <a:solidFill>
                  <a:srgbClr val="000000"/>
                </a:solidFill>
              </a:rPr>
              <a:t>equipment solutions</a:t>
            </a:r>
            <a:r>
              <a:rPr lang="en-GB" sz="1600">
                <a:solidFill>
                  <a:srgbClr val="000000"/>
                </a:solidFill>
              </a:rPr>
              <a:t> and </a:t>
            </a:r>
            <a:r>
              <a:rPr lang="en-GB" sz="1600" b="1">
                <a:solidFill>
                  <a:srgbClr val="000000"/>
                </a:solidFill>
              </a:rPr>
              <a:t>aftercare services</a:t>
            </a:r>
            <a:r>
              <a:rPr lang="en-GB" sz="1600">
                <a:solidFill>
                  <a:srgbClr val="000000"/>
                </a:solidFill>
              </a:rPr>
              <a:t> including maintenance, repair and access to breakdown services to deliver improved mobility outcomes for individuals with non-complex needs</a:t>
            </a:r>
          </a:p>
        </p:txBody>
      </p:sp>
      <p:sp>
        <p:nvSpPr>
          <p:cNvPr id="240649" name="Rectangle 13"/>
          <p:cNvSpPr>
            <a:spLocks noChangeArrowheads="1"/>
          </p:cNvSpPr>
          <p:nvPr/>
        </p:nvSpPr>
        <p:spPr bwMode="auto">
          <a:xfrm>
            <a:off x="6156325" y="1341438"/>
            <a:ext cx="2663825" cy="338137"/>
          </a:xfrm>
          <a:prstGeom prst="rect">
            <a:avLst/>
          </a:prstGeom>
          <a:solidFill>
            <a:schemeClr val="accent1"/>
          </a:solidFill>
          <a:ln w="9525" algn="ctr">
            <a:solidFill>
              <a:schemeClr val="tx1"/>
            </a:solidFill>
            <a:round/>
            <a:headEnd/>
            <a:tailEnd/>
          </a:ln>
        </p:spPr>
        <p:txBody>
          <a:bodyPr anchor="ctr">
            <a:spAutoFit/>
          </a:bodyPr>
          <a:lstStyle/>
          <a:p>
            <a:pPr algn="ctr" eaLnBrk="0" hangingPunct="0"/>
            <a:r>
              <a:rPr lang="en-GB" sz="1600" b="1">
                <a:solidFill>
                  <a:srgbClr val="000000"/>
                </a:solidFill>
              </a:rPr>
              <a:t>Specification 3</a:t>
            </a:r>
          </a:p>
        </p:txBody>
      </p:sp>
      <p:sp>
        <p:nvSpPr>
          <p:cNvPr id="240650" name="TextBox 14"/>
          <p:cNvSpPr txBox="1">
            <a:spLocks noChangeArrowheads="1"/>
          </p:cNvSpPr>
          <p:nvPr/>
        </p:nvSpPr>
        <p:spPr bwMode="auto">
          <a:xfrm>
            <a:off x="6156325" y="1697038"/>
            <a:ext cx="2663825" cy="2790825"/>
          </a:xfrm>
          <a:prstGeom prst="rect">
            <a:avLst/>
          </a:prstGeom>
          <a:noFill/>
          <a:ln w="9525">
            <a:solidFill>
              <a:srgbClr val="009966"/>
            </a:solidFill>
            <a:miter lim="800000"/>
            <a:headEnd/>
            <a:tailEnd/>
          </a:ln>
        </p:spPr>
        <p:txBody>
          <a:bodyPr>
            <a:spAutoFit/>
          </a:bodyPr>
          <a:lstStyle/>
          <a:p>
            <a:pPr eaLnBrk="0" hangingPunct="0"/>
            <a:r>
              <a:rPr lang="en-GB" sz="1600">
                <a:solidFill>
                  <a:srgbClr val="000000"/>
                </a:solidFill>
              </a:rPr>
              <a:t>Covers the entire pathway for providing </a:t>
            </a:r>
            <a:r>
              <a:rPr lang="en-GB" sz="1600" b="1">
                <a:solidFill>
                  <a:srgbClr val="000000"/>
                </a:solidFill>
              </a:rPr>
              <a:t>integrated assessment and provision of equipment solutions and aftercare services </a:t>
            </a:r>
            <a:r>
              <a:rPr lang="en-GB" sz="1600">
                <a:solidFill>
                  <a:srgbClr val="000000"/>
                </a:solidFill>
              </a:rPr>
              <a:t>to deliver  posture and wheeled mobility outcomes for individuals with more complex needs. </a:t>
            </a:r>
          </a:p>
          <a:p>
            <a:pPr eaLnBrk="0" hangingPunct="0"/>
            <a:endParaRPr lang="en-GB" sz="1600">
              <a:solidFill>
                <a:srgbClr val="000000"/>
              </a:solidFill>
            </a:endParaRPr>
          </a:p>
        </p:txBody>
      </p:sp>
      <p:sp>
        <p:nvSpPr>
          <p:cNvPr id="240651" name="AutoShape 13"/>
          <p:cNvSpPr>
            <a:spLocks/>
          </p:cNvSpPr>
          <p:nvPr/>
        </p:nvSpPr>
        <p:spPr bwMode="auto">
          <a:xfrm rot="5400000">
            <a:off x="2501106" y="1828007"/>
            <a:ext cx="1331913" cy="5543550"/>
          </a:xfrm>
          <a:prstGeom prst="rightBrace">
            <a:avLst>
              <a:gd name="adj1" fmla="val 34684"/>
              <a:gd name="adj2" fmla="val 50000"/>
            </a:avLst>
          </a:prstGeom>
          <a:noFill/>
          <a:ln w="9525">
            <a:solidFill>
              <a:schemeClr val="tx1"/>
            </a:solidFill>
            <a:round/>
            <a:headEnd/>
            <a:tailEnd/>
          </a:ln>
        </p:spPr>
        <p:txBody>
          <a:bodyPr anchor="ctr">
            <a:spAutoFit/>
          </a:bodyPr>
          <a:lstStyle/>
          <a:p>
            <a:pPr eaLnBrk="0" hangingPunct="0"/>
            <a:endParaRPr lang="en-GB" sz="2400" b="1">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3"/>
          <p:cNvSpPr>
            <a:spLocks noGrp="1"/>
          </p:cNvSpPr>
          <p:nvPr>
            <p:ph type="title" idx="4294967295"/>
          </p:nvPr>
        </p:nvSpPr>
        <p:spPr>
          <a:xfrm>
            <a:off x="34925" y="44450"/>
            <a:ext cx="5992813" cy="1081088"/>
          </a:xfrm>
        </p:spPr>
        <p:txBody>
          <a:bodyPr/>
          <a:lstStyle/>
          <a:p>
            <a:pPr algn="l"/>
            <a:r>
              <a:rPr lang="en-GB" sz="3600" b="1" smtClean="0"/>
              <a:t>Complexity of need</a:t>
            </a:r>
          </a:p>
        </p:txBody>
      </p:sp>
      <p:pic>
        <p:nvPicPr>
          <p:cNvPr id="242690" name="Picture 2"/>
          <p:cNvPicPr>
            <a:picLocks noChangeAspect="1" noChangeArrowheads="1"/>
          </p:cNvPicPr>
          <p:nvPr/>
        </p:nvPicPr>
        <p:blipFill>
          <a:blip r:embed="rId3" cstate="print"/>
          <a:srcRect/>
          <a:stretch>
            <a:fillRect/>
          </a:stretch>
        </p:blipFill>
        <p:spPr bwMode="auto">
          <a:xfrm>
            <a:off x="495300" y="1141413"/>
            <a:ext cx="8137525" cy="5224462"/>
          </a:xfrm>
          <a:prstGeom prst="rect">
            <a:avLst/>
          </a:prstGeom>
          <a:noFill/>
          <a:ln w="9525" algn="ctr">
            <a:noFill/>
            <a:miter lim="800000"/>
            <a:headEnd/>
            <a:tailEnd/>
          </a:ln>
        </p:spPr>
      </p:pic>
      <p:sp>
        <p:nvSpPr>
          <p:cNvPr id="242691" name="Text Box 4"/>
          <p:cNvSpPr txBox="1">
            <a:spLocks noChangeArrowheads="1"/>
          </p:cNvSpPr>
          <p:nvPr/>
        </p:nvSpPr>
        <p:spPr bwMode="auto">
          <a:xfrm>
            <a:off x="971550" y="2852738"/>
            <a:ext cx="1225550" cy="336550"/>
          </a:xfrm>
          <a:prstGeom prst="rect">
            <a:avLst/>
          </a:prstGeom>
          <a:noFill/>
          <a:ln w="9525" algn="ctr">
            <a:noFill/>
            <a:miter lim="800000"/>
            <a:headEnd/>
            <a:tailEnd/>
          </a:ln>
        </p:spPr>
        <p:txBody>
          <a:bodyPr>
            <a:spAutoFit/>
          </a:bodyPr>
          <a:lstStyle/>
          <a:p>
            <a:pPr algn="ctr" eaLnBrk="0" hangingPunct="0">
              <a:spcBef>
                <a:spcPct val="50000"/>
              </a:spcBef>
            </a:pPr>
            <a:r>
              <a:rPr lang="en-GB" sz="1600" b="1" i="1">
                <a:solidFill>
                  <a:srgbClr val="000000"/>
                </a:solidFill>
                <a:latin typeface="Times New Roman" pitchFamily="18" charset="0"/>
              </a:rPr>
              <a:t>Specialist</a:t>
            </a:r>
          </a:p>
        </p:txBody>
      </p:sp>
      <p:sp>
        <p:nvSpPr>
          <p:cNvPr id="242692" name="Text Box 5"/>
          <p:cNvSpPr txBox="1">
            <a:spLocks noChangeArrowheads="1"/>
          </p:cNvSpPr>
          <p:nvPr/>
        </p:nvSpPr>
        <p:spPr bwMode="auto">
          <a:xfrm>
            <a:off x="2555875" y="3141663"/>
            <a:ext cx="1225550" cy="336550"/>
          </a:xfrm>
          <a:prstGeom prst="rect">
            <a:avLst/>
          </a:prstGeom>
          <a:noFill/>
          <a:ln w="9525" algn="ctr">
            <a:noFill/>
            <a:miter lim="800000"/>
            <a:headEnd/>
            <a:tailEnd/>
          </a:ln>
        </p:spPr>
        <p:txBody>
          <a:bodyPr>
            <a:spAutoFit/>
          </a:bodyPr>
          <a:lstStyle/>
          <a:p>
            <a:pPr algn="ctr" eaLnBrk="0" hangingPunct="0">
              <a:spcBef>
                <a:spcPct val="50000"/>
              </a:spcBef>
            </a:pPr>
            <a:r>
              <a:rPr lang="en-GB" sz="1600" b="1" i="1">
                <a:solidFill>
                  <a:srgbClr val="000000"/>
                </a:solidFill>
                <a:latin typeface="Times New Roman" pitchFamily="18" charset="0"/>
              </a:rPr>
              <a:t>Complex</a:t>
            </a:r>
          </a:p>
        </p:txBody>
      </p:sp>
      <p:sp>
        <p:nvSpPr>
          <p:cNvPr id="242693" name="Text Box 6"/>
          <p:cNvSpPr txBox="1">
            <a:spLocks noChangeArrowheads="1"/>
          </p:cNvSpPr>
          <p:nvPr/>
        </p:nvSpPr>
        <p:spPr bwMode="auto">
          <a:xfrm>
            <a:off x="4572000" y="3500438"/>
            <a:ext cx="1366838" cy="336550"/>
          </a:xfrm>
          <a:prstGeom prst="rect">
            <a:avLst/>
          </a:prstGeom>
          <a:noFill/>
          <a:ln w="9525" algn="ctr">
            <a:noFill/>
            <a:miter lim="800000"/>
            <a:headEnd/>
            <a:tailEnd/>
          </a:ln>
        </p:spPr>
        <p:txBody>
          <a:bodyPr>
            <a:spAutoFit/>
          </a:bodyPr>
          <a:lstStyle/>
          <a:p>
            <a:pPr algn="ctr" eaLnBrk="0" hangingPunct="0">
              <a:spcBef>
                <a:spcPct val="50000"/>
              </a:spcBef>
            </a:pPr>
            <a:r>
              <a:rPr lang="en-GB" sz="1600" b="1" i="1">
                <a:solidFill>
                  <a:srgbClr val="000000"/>
                </a:solidFill>
                <a:latin typeface="Times New Roman" pitchFamily="18" charset="0"/>
              </a:rPr>
              <a:t>Non Complex</a:t>
            </a:r>
          </a:p>
        </p:txBody>
      </p:sp>
      <p:sp>
        <p:nvSpPr>
          <p:cNvPr id="242694" name="Text Box 7"/>
          <p:cNvSpPr txBox="1">
            <a:spLocks noChangeArrowheads="1"/>
          </p:cNvSpPr>
          <p:nvPr/>
        </p:nvSpPr>
        <p:spPr bwMode="auto">
          <a:xfrm>
            <a:off x="6227763" y="3933825"/>
            <a:ext cx="1225550" cy="336550"/>
          </a:xfrm>
          <a:prstGeom prst="rect">
            <a:avLst/>
          </a:prstGeom>
          <a:noFill/>
          <a:ln w="9525" algn="ctr">
            <a:noFill/>
            <a:miter lim="800000"/>
            <a:headEnd/>
            <a:tailEnd/>
          </a:ln>
        </p:spPr>
        <p:txBody>
          <a:bodyPr>
            <a:spAutoFit/>
          </a:bodyPr>
          <a:lstStyle/>
          <a:p>
            <a:pPr algn="ctr" eaLnBrk="0" hangingPunct="0">
              <a:spcBef>
                <a:spcPct val="50000"/>
              </a:spcBef>
            </a:pPr>
            <a:r>
              <a:rPr lang="en-GB" sz="1600" b="1" i="1">
                <a:solidFill>
                  <a:srgbClr val="000000"/>
                </a:solidFill>
                <a:latin typeface="Times New Roman" pitchFamily="18" charset="0"/>
              </a:rPr>
              <a:t>Standard</a:t>
            </a:r>
          </a:p>
        </p:txBody>
      </p:sp>
      <p:sp>
        <p:nvSpPr>
          <p:cNvPr id="242695" name="AutoShape 9"/>
          <p:cNvSpPr>
            <a:spLocks noChangeArrowheads="1"/>
          </p:cNvSpPr>
          <p:nvPr/>
        </p:nvSpPr>
        <p:spPr bwMode="auto">
          <a:xfrm>
            <a:off x="4284663" y="3500438"/>
            <a:ext cx="3146425" cy="777875"/>
          </a:xfrm>
          <a:prstGeom prst="roundRect">
            <a:avLst>
              <a:gd name="adj" fmla="val 16667"/>
            </a:avLst>
          </a:prstGeom>
          <a:solidFill>
            <a:schemeClr val="accent1">
              <a:alpha val="76862"/>
            </a:schemeClr>
          </a:solidFill>
          <a:ln w="9525" algn="ctr">
            <a:solidFill>
              <a:schemeClr val="tx1"/>
            </a:solidFill>
            <a:round/>
            <a:headEnd/>
            <a:tailEnd/>
          </a:ln>
        </p:spPr>
        <p:txBody>
          <a:bodyPr anchor="ctr">
            <a:spAutoFit/>
          </a:bodyPr>
          <a:lstStyle/>
          <a:p>
            <a:pPr algn="ctr" eaLnBrk="0" hangingPunct="0"/>
            <a:r>
              <a:rPr lang="en-GB" sz="2000" b="1">
                <a:solidFill>
                  <a:srgbClr val="000000"/>
                </a:solidFill>
                <a:latin typeface="Times New Roman" pitchFamily="18" charset="0"/>
              </a:rPr>
              <a:t>AQP Implementation </a:t>
            </a:r>
          </a:p>
          <a:p>
            <a:pPr algn="ctr" eaLnBrk="0" hangingPunct="0"/>
            <a:r>
              <a:rPr lang="en-GB" sz="2000" b="1">
                <a:solidFill>
                  <a:srgbClr val="000000"/>
                </a:solidFill>
                <a:latin typeface="Times New Roman" pitchFamily="18" charset="0"/>
              </a:rPr>
              <a:t>Packs 1&amp;2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3"/>
          <p:cNvSpPr>
            <a:spLocks noGrp="1"/>
          </p:cNvSpPr>
          <p:nvPr>
            <p:ph type="title" idx="4294967295"/>
          </p:nvPr>
        </p:nvSpPr>
        <p:spPr>
          <a:xfrm>
            <a:off x="34925" y="44450"/>
            <a:ext cx="5992813" cy="1081088"/>
          </a:xfrm>
        </p:spPr>
        <p:txBody>
          <a:bodyPr/>
          <a:lstStyle/>
          <a:p>
            <a:pPr algn="l"/>
            <a:r>
              <a:rPr lang="en-GB" sz="3600" b="1" smtClean="0"/>
              <a:t>Complexity of need</a:t>
            </a:r>
          </a:p>
        </p:txBody>
      </p:sp>
      <p:pic>
        <p:nvPicPr>
          <p:cNvPr id="244738" name="Picture 2"/>
          <p:cNvPicPr>
            <a:picLocks noChangeAspect="1" noChangeArrowheads="1"/>
          </p:cNvPicPr>
          <p:nvPr/>
        </p:nvPicPr>
        <p:blipFill>
          <a:blip r:embed="rId3" cstate="print"/>
          <a:srcRect/>
          <a:stretch>
            <a:fillRect/>
          </a:stretch>
        </p:blipFill>
        <p:spPr bwMode="auto">
          <a:xfrm>
            <a:off x="495300" y="1141413"/>
            <a:ext cx="8137525" cy="5224462"/>
          </a:xfrm>
          <a:prstGeom prst="rect">
            <a:avLst/>
          </a:prstGeom>
          <a:noFill/>
          <a:ln w="9525" algn="ctr">
            <a:noFill/>
            <a:miter lim="800000"/>
            <a:headEnd/>
            <a:tailEnd/>
          </a:ln>
        </p:spPr>
      </p:pic>
      <p:sp>
        <p:nvSpPr>
          <p:cNvPr id="244739" name="Text Box 4"/>
          <p:cNvSpPr txBox="1">
            <a:spLocks noChangeArrowheads="1"/>
          </p:cNvSpPr>
          <p:nvPr/>
        </p:nvSpPr>
        <p:spPr bwMode="auto">
          <a:xfrm>
            <a:off x="971550" y="2852738"/>
            <a:ext cx="1225550" cy="336550"/>
          </a:xfrm>
          <a:prstGeom prst="rect">
            <a:avLst/>
          </a:prstGeom>
          <a:noFill/>
          <a:ln w="9525" algn="ctr">
            <a:noFill/>
            <a:miter lim="800000"/>
            <a:headEnd/>
            <a:tailEnd/>
          </a:ln>
        </p:spPr>
        <p:txBody>
          <a:bodyPr>
            <a:spAutoFit/>
          </a:bodyPr>
          <a:lstStyle/>
          <a:p>
            <a:pPr algn="ctr" eaLnBrk="0" hangingPunct="0">
              <a:spcBef>
                <a:spcPct val="50000"/>
              </a:spcBef>
            </a:pPr>
            <a:r>
              <a:rPr lang="en-GB" sz="1600" b="1" i="1">
                <a:solidFill>
                  <a:srgbClr val="000000"/>
                </a:solidFill>
                <a:latin typeface="Times New Roman" pitchFamily="18" charset="0"/>
              </a:rPr>
              <a:t>Specialist</a:t>
            </a:r>
          </a:p>
        </p:txBody>
      </p:sp>
      <p:sp>
        <p:nvSpPr>
          <p:cNvPr id="244740" name="Text Box 5"/>
          <p:cNvSpPr txBox="1">
            <a:spLocks noChangeArrowheads="1"/>
          </p:cNvSpPr>
          <p:nvPr/>
        </p:nvSpPr>
        <p:spPr bwMode="auto">
          <a:xfrm>
            <a:off x="2555875" y="3141663"/>
            <a:ext cx="1225550" cy="336550"/>
          </a:xfrm>
          <a:prstGeom prst="rect">
            <a:avLst/>
          </a:prstGeom>
          <a:noFill/>
          <a:ln w="9525" algn="ctr">
            <a:noFill/>
            <a:miter lim="800000"/>
            <a:headEnd/>
            <a:tailEnd/>
          </a:ln>
        </p:spPr>
        <p:txBody>
          <a:bodyPr>
            <a:spAutoFit/>
          </a:bodyPr>
          <a:lstStyle/>
          <a:p>
            <a:pPr algn="ctr" eaLnBrk="0" hangingPunct="0">
              <a:spcBef>
                <a:spcPct val="50000"/>
              </a:spcBef>
            </a:pPr>
            <a:r>
              <a:rPr lang="en-GB" sz="1600" b="1" i="1">
                <a:solidFill>
                  <a:srgbClr val="000000"/>
                </a:solidFill>
                <a:latin typeface="Times New Roman" pitchFamily="18" charset="0"/>
              </a:rPr>
              <a:t>Complex</a:t>
            </a:r>
          </a:p>
        </p:txBody>
      </p:sp>
      <p:sp>
        <p:nvSpPr>
          <p:cNvPr id="244741" name="Text Box 6"/>
          <p:cNvSpPr txBox="1">
            <a:spLocks noChangeArrowheads="1"/>
          </p:cNvSpPr>
          <p:nvPr/>
        </p:nvSpPr>
        <p:spPr bwMode="auto">
          <a:xfrm>
            <a:off x="4572000" y="3500438"/>
            <a:ext cx="1366838" cy="336550"/>
          </a:xfrm>
          <a:prstGeom prst="rect">
            <a:avLst/>
          </a:prstGeom>
          <a:noFill/>
          <a:ln w="9525" algn="ctr">
            <a:noFill/>
            <a:miter lim="800000"/>
            <a:headEnd/>
            <a:tailEnd/>
          </a:ln>
        </p:spPr>
        <p:txBody>
          <a:bodyPr>
            <a:spAutoFit/>
          </a:bodyPr>
          <a:lstStyle/>
          <a:p>
            <a:pPr algn="ctr" eaLnBrk="0" hangingPunct="0">
              <a:spcBef>
                <a:spcPct val="50000"/>
              </a:spcBef>
            </a:pPr>
            <a:r>
              <a:rPr lang="en-GB" sz="1600" b="1" i="1">
                <a:solidFill>
                  <a:srgbClr val="000000"/>
                </a:solidFill>
                <a:latin typeface="Times New Roman" pitchFamily="18" charset="0"/>
              </a:rPr>
              <a:t>Non Complex</a:t>
            </a:r>
          </a:p>
        </p:txBody>
      </p:sp>
      <p:sp>
        <p:nvSpPr>
          <p:cNvPr id="244742" name="Text Box 7"/>
          <p:cNvSpPr txBox="1">
            <a:spLocks noChangeArrowheads="1"/>
          </p:cNvSpPr>
          <p:nvPr/>
        </p:nvSpPr>
        <p:spPr bwMode="auto">
          <a:xfrm>
            <a:off x="6227763" y="3933825"/>
            <a:ext cx="1225550" cy="336550"/>
          </a:xfrm>
          <a:prstGeom prst="rect">
            <a:avLst/>
          </a:prstGeom>
          <a:noFill/>
          <a:ln w="9525" algn="ctr">
            <a:noFill/>
            <a:miter lim="800000"/>
            <a:headEnd/>
            <a:tailEnd/>
          </a:ln>
        </p:spPr>
        <p:txBody>
          <a:bodyPr>
            <a:spAutoFit/>
          </a:bodyPr>
          <a:lstStyle/>
          <a:p>
            <a:pPr algn="ctr" eaLnBrk="0" hangingPunct="0">
              <a:spcBef>
                <a:spcPct val="50000"/>
              </a:spcBef>
            </a:pPr>
            <a:r>
              <a:rPr lang="en-GB" sz="1600" b="1" i="1">
                <a:solidFill>
                  <a:srgbClr val="000000"/>
                </a:solidFill>
                <a:latin typeface="Times New Roman" pitchFamily="18" charset="0"/>
              </a:rPr>
              <a:t>Standard</a:t>
            </a:r>
          </a:p>
        </p:txBody>
      </p:sp>
      <p:sp>
        <p:nvSpPr>
          <p:cNvPr id="244743" name="AutoShape 8"/>
          <p:cNvSpPr>
            <a:spLocks noChangeArrowheads="1"/>
          </p:cNvSpPr>
          <p:nvPr/>
        </p:nvSpPr>
        <p:spPr bwMode="auto">
          <a:xfrm>
            <a:off x="2339975" y="2781300"/>
            <a:ext cx="1871663" cy="777875"/>
          </a:xfrm>
          <a:prstGeom prst="roundRect">
            <a:avLst>
              <a:gd name="adj" fmla="val 16667"/>
            </a:avLst>
          </a:prstGeom>
          <a:solidFill>
            <a:schemeClr val="accent1">
              <a:alpha val="76862"/>
            </a:schemeClr>
          </a:solidFill>
          <a:ln w="9525" algn="ctr">
            <a:solidFill>
              <a:schemeClr val="tx1"/>
            </a:solidFill>
            <a:round/>
            <a:headEnd/>
            <a:tailEnd/>
          </a:ln>
        </p:spPr>
        <p:txBody>
          <a:bodyPr anchor="ctr">
            <a:spAutoFit/>
          </a:bodyPr>
          <a:lstStyle/>
          <a:p>
            <a:pPr algn="ctr" eaLnBrk="0" hangingPunct="0"/>
            <a:r>
              <a:rPr lang="en-GB" sz="2000" b="1">
                <a:solidFill>
                  <a:srgbClr val="000000"/>
                </a:solidFill>
                <a:latin typeface="Times New Roman" pitchFamily="18" charset="0"/>
              </a:rPr>
              <a:t>Specification </a:t>
            </a:r>
          </a:p>
          <a:p>
            <a:pPr algn="ctr" eaLnBrk="0" hangingPunct="0"/>
            <a:r>
              <a:rPr lang="en-GB" sz="2000" b="1">
                <a:solidFill>
                  <a:srgbClr val="000000"/>
                </a:solidFill>
                <a:latin typeface="Times New Roman" pitchFamily="18" charset="0"/>
              </a:rPr>
              <a:t>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3"/>
          <p:cNvSpPr>
            <a:spLocks noGrp="1" noChangeArrowheads="1"/>
          </p:cNvSpPr>
          <p:nvPr>
            <p:ph type="body" idx="1"/>
          </p:nvPr>
        </p:nvSpPr>
        <p:spPr/>
        <p:txBody>
          <a:bodyPr/>
          <a:lstStyle/>
          <a:p>
            <a:r>
              <a:rPr lang="en-GB" sz="3600" smtClean="0"/>
              <a:t>Commissioners </a:t>
            </a:r>
          </a:p>
          <a:p>
            <a:r>
              <a:rPr lang="en-GB" sz="3600" smtClean="0"/>
              <a:t>Providers</a:t>
            </a:r>
          </a:p>
          <a:p>
            <a:r>
              <a:rPr lang="en-GB" sz="3600" smtClean="0"/>
              <a:t>DH &amp; NHS CB</a:t>
            </a:r>
          </a:p>
          <a:p>
            <a:r>
              <a:rPr lang="en-GB" sz="3600" smtClean="0"/>
              <a:t>Users</a:t>
            </a:r>
          </a:p>
        </p:txBody>
      </p:sp>
      <p:sp>
        <p:nvSpPr>
          <p:cNvPr id="246786" name="Rectangle 4"/>
          <p:cNvSpPr>
            <a:spLocks noGrp="1" noChangeArrowheads="1"/>
          </p:cNvSpPr>
          <p:nvPr>
            <p:ph type="title"/>
          </p:nvPr>
        </p:nvSpPr>
        <p:spPr/>
        <p:txBody>
          <a:bodyPr/>
          <a:lstStyle/>
          <a:p>
            <a:pPr algn="l">
              <a:lnSpc>
                <a:spcPct val="80000"/>
              </a:lnSpc>
            </a:pPr>
            <a:r>
              <a:rPr lang="en-GB" sz="3600" smtClean="0"/>
              <a:t>AQP is  not a panacea and there are challenges …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09" name="Picture 3"/>
          <p:cNvPicPr>
            <a:picLocks noGrp="1" noChangeAspect="1" noChangeArrowheads="1"/>
          </p:cNvPicPr>
          <p:nvPr>
            <p:ph idx="1"/>
          </p:nvPr>
        </p:nvPicPr>
        <p:blipFill>
          <a:blip r:embed="rId3" cstate="print"/>
          <a:srcRect/>
          <a:stretch>
            <a:fillRect/>
          </a:stretch>
        </p:blipFill>
        <p:spPr>
          <a:xfrm>
            <a:off x="1476375" y="1196975"/>
            <a:ext cx="6661150" cy="3187700"/>
          </a:xfrm>
        </p:spPr>
      </p:pic>
      <p:sp>
        <p:nvSpPr>
          <p:cNvPr id="247810" name="Text Box 4"/>
          <p:cNvSpPr txBox="1">
            <a:spLocks noChangeArrowheads="1"/>
          </p:cNvSpPr>
          <p:nvPr/>
        </p:nvSpPr>
        <p:spPr bwMode="auto">
          <a:xfrm>
            <a:off x="539750" y="4797425"/>
            <a:ext cx="8245475" cy="2020888"/>
          </a:xfrm>
          <a:prstGeom prst="rect">
            <a:avLst/>
          </a:prstGeom>
          <a:noFill/>
          <a:ln w="9525">
            <a:noFill/>
            <a:miter lim="800000"/>
            <a:headEnd/>
            <a:tailEnd/>
          </a:ln>
        </p:spPr>
        <p:txBody>
          <a:bodyPr>
            <a:spAutoFit/>
          </a:bodyPr>
          <a:lstStyle/>
          <a:p>
            <a:pPr algn="ctr">
              <a:spcBef>
                <a:spcPct val="30000"/>
              </a:spcBef>
            </a:pPr>
            <a:r>
              <a:rPr lang="en-GB" sz="3000">
                <a:solidFill>
                  <a:srgbClr val="000000"/>
                </a:solidFill>
              </a:rPr>
              <a:t>‘The whole is greater than the sum of its parts’</a:t>
            </a:r>
          </a:p>
          <a:p>
            <a:pPr algn="ctr">
              <a:spcBef>
                <a:spcPct val="30000"/>
              </a:spcBef>
            </a:pPr>
            <a:r>
              <a:rPr lang="en-GB" sz="2200">
                <a:solidFill>
                  <a:srgbClr val="000000"/>
                </a:solidFill>
              </a:rPr>
              <a:t>Thinking creatively and innovatively, enabling improvements in services and user experience, and ultimately making a real difference in people’s lives.</a:t>
            </a:r>
            <a:r>
              <a:rPr lang="en-GB" sz="1600">
                <a:solidFill>
                  <a:srgbClr val="000000"/>
                </a:solidFill>
              </a:rPr>
              <a:t> </a:t>
            </a:r>
            <a:endParaRPr lang="en-GB" sz="1600">
              <a:solidFill>
                <a:srgbClr val="CCCCFF"/>
              </a:solidFill>
            </a:endParaRPr>
          </a:p>
          <a:p>
            <a:pPr>
              <a:spcBef>
                <a:spcPct val="50000"/>
              </a:spcBef>
            </a:pPr>
            <a:endParaRPr lang="en-GB" sz="1600">
              <a:solidFill>
                <a:srgbClr val="000000"/>
              </a:solidFill>
            </a:endParaRPr>
          </a:p>
        </p:txBody>
      </p:sp>
      <p:sp>
        <p:nvSpPr>
          <p:cNvPr id="247811" name="Rectangle 7"/>
          <p:cNvSpPr>
            <a:spLocks noChangeArrowheads="1"/>
          </p:cNvSpPr>
          <p:nvPr/>
        </p:nvSpPr>
        <p:spPr bwMode="auto">
          <a:xfrm>
            <a:off x="395288" y="0"/>
            <a:ext cx="5761037" cy="908050"/>
          </a:xfrm>
          <a:prstGeom prst="rect">
            <a:avLst/>
          </a:prstGeom>
          <a:noFill/>
          <a:ln w="9525">
            <a:noFill/>
            <a:miter lim="800000"/>
            <a:headEnd/>
            <a:tailEnd/>
          </a:ln>
        </p:spPr>
        <p:txBody>
          <a:bodyPr anchor="ctr"/>
          <a:lstStyle/>
          <a:p>
            <a:pPr eaLnBrk="0" hangingPunct="0"/>
            <a:r>
              <a:rPr lang="en-GB" sz="2800" b="1">
                <a:solidFill>
                  <a:srgbClr val="000099"/>
                </a:solidFill>
              </a:rPr>
              <a:t>David Hockney: </a:t>
            </a:r>
            <a:r>
              <a:rPr lang="en-GB" sz="2400" b="1" i="1">
                <a:solidFill>
                  <a:srgbClr val="000099"/>
                </a:solidFill>
              </a:rPr>
              <a:t>A Bigger Picture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ChangeArrowheads="1"/>
          </p:cNvSpPr>
          <p:nvPr>
            <p:ph type="title"/>
          </p:nvPr>
        </p:nvSpPr>
        <p:spPr>
          <a:xfrm>
            <a:off x="250825" y="0"/>
            <a:ext cx="8229600" cy="1143000"/>
          </a:xfrm>
        </p:spPr>
        <p:txBody>
          <a:bodyPr/>
          <a:lstStyle/>
          <a:p>
            <a:pPr algn="l"/>
            <a:r>
              <a:rPr lang="en-GB" sz="3600" b="1" smtClean="0">
                <a:solidFill>
                  <a:srgbClr val="000099"/>
                </a:solidFill>
              </a:rPr>
              <a:t>Choice and Information</a:t>
            </a:r>
          </a:p>
        </p:txBody>
      </p:sp>
      <p:sp>
        <p:nvSpPr>
          <p:cNvPr id="222210" name="Rectangle 3"/>
          <p:cNvSpPr>
            <a:spLocks noGrp="1" noChangeArrowheads="1"/>
          </p:cNvSpPr>
          <p:nvPr>
            <p:ph type="body" idx="1"/>
          </p:nvPr>
        </p:nvSpPr>
        <p:spPr>
          <a:xfrm>
            <a:off x="250825" y="1052513"/>
            <a:ext cx="8497888" cy="3168650"/>
          </a:xfrm>
        </p:spPr>
        <p:txBody>
          <a:bodyPr/>
          <a:lstStyle/>
          <a:p>
            <a:pPr>
              <a:lnSpc>
                <a:spcPct val="80000"/>
              </a:lnSpc>
            </a:pPr>
            <a:r>
              <a:rPr lang="en-GB" sz="2000" smtClean="0"/>
              <a:t>Not about forcing people to make a choice if they would rather a health professional made it on their behalf. It is about ensuring the system supports people’s choices where they want to exercise them. – ‘</a:t>
            </a:r>
            <a:r>
              <a:rPr lang="en-GB" sz="2000" b="1" smtClean="0"/>
              <a:t>One size does not fit all’.</a:t>
            </a:r>
          </a:p>
          <a:p>
            <a:pPr>
              <a:lnSpc>
                <a:spcPct val="80000"/>
              </a:lnSpc>
              <a:buFontTx/>
              <a:buNone/>
            </a:pPr>
            <a:endParaRPr lang="en-GB" sz="2000" b="1" smtClean="0"/>
          </a:p>
          <a:p>
            <a:pPr>
              <a:lnSpc>
                <a:spcPct val="80000"/>
              </a:lnSpc>
            </a:pPr>
            <a:r>
              <a:rPr lang="en-GB" sz="2000" smtClean="0"/>
              <a:t>Increasingly we expect that patients will seek information about the quality of care and the outcomes of a provider when choosing which one to select – this means that providers need to raise their game in order to be selected by an increasingly informed patient</a:t>
            </a:r>
            <a:r>
              <a:rPr lang="en-GB" sz="2000" smtClean="0">
                <a:solidFill>
                  <a:schemeClr val="accent2"/>
                </a:solidFill>
              </a:rPr>
              <a:t> </a:t>
            </a:r>
          </a:p>
          <a:p>
            <a:pPr>
              <a:lnSpc>
                <a:spcPct val="80000"/>
              </a:lnSpc>
            </a:pPr>
            <a:endParaRPr lang="en-GB" sz="2000" smtClean="0"/>
          </a:p>
          <a:p>
            <a:pPr>
              <a:lnSpc>
                <a:spcPct val="80000"/>
              </a:lnSpc>
            </a:pPr>
            <a:r>
              <a:rPr lang="en-GB" sz="2000" smtClean="0"/>
              <a:t>CCGs and the NHS Commissioning Board will have a duty to promote choice. It will be for commissioners to ensure that their patients are aware of the choices available to them. </a:t>
            </a:r>
            <a:endParaRPr lang="en-GB" sz="2000" smtClean="0">
              <a:solidFill>
                <a:schemeClr val="accent2"/>
              </a:solidFill>
            </a:endParaRPr>
          </a:p>
          <a:p>
            <a:pPr algn="ctr">
              <a:lnSpc>
                <a:spcPct val="80000"/>
              </a:lnSpc>
              <a:buFontTx/>
              <a:buNone/>
            </a:pPr>
            <a:endParaRPr lang="en-GB" sz="2000" b="1" i="1" u="sng" smtClean="0"/>
          </a:p>
          <a:p>
            <a:pPr>
              <a:lnSpc>
                <a:spcPct val="80000"/>
              </a:lnSpc>
            </a:pPr>
            <a:endParaRPr lang="en-GB" sz="1400" smtClean="0"/>
          </a:p>
          <a:p>
            <a:pPr>
              <a:lnSpc>
                <a:spcPct val="80000"/>
              </a:lnSpc>
            </a:pPr>
            <a:endParaRPr lang="en-GB" sz="1400" smtClean="0"/>
          </a:p>
        </p:txBody>
      </p:sp>
      <p:sp>
        <p:nvSpPr>
          <p:cNvPr id="222211" name="Rectangle 4"/>
          <p:cNvSpPr>
            <a:spLocks noChangeArrowheads="1"/>
          </p:cNvSpPr>
          <p:nvPr/>
        </p:nvSpPr>
        <p:spPr bwMode="auto">
          <a:xfrm>
            <a:off x="611188" y="2997200"/>
            <a:ext cx="8229600" cy="3368675"/>
          </a:xfrm>
          <a:prstGeom prst="rect">
            <a:avLst/>
          </a:prstGeom>
          <a:noFill/>
          <a:ln w="9525">
            <a:noFill/>
            <a:miter lim="800000"/>
            <a:headEnd/>
            <a:tailEnd/>
          </a:ln>
        </p:spPr>
        <p:txBody>
          <a:bodyPr/>
          <a:lstStyle/>
          <a:p>
            <a:pPr marL="342900" indent="-342900" eaLnBrk="0" hangingPunct="0">
              <a:lnSpc>
                <a:spcPct val="80000"/>
              </a:lnSpc>
              <a:spcBef>
                <a:spcPct val="20000"/>
              </a:spcBef>
              <a:buClr>
                <a:srgbClr val="000000"/>
              </a:buClr>
            </a:pPr>
            <a:endParaRPr lang="en-GB" sz="1000" b="1" i="1" u="sng">
              <a:solidFill>
                <a:srgbClr val="000000"/>
              </a:solidFill>
            </a:endParaRPr>
          </a:p>
        </p:txBody>
      </p:sp>
      <p:sp>
        <p:nvSpPr>
          <p:cNvPr id="222212" name="AutoShape 5"/>
          <p:cNvSpPr>
            <a:spLocks noChangeArrowheads="1"/>
          </p:cNvSpPr>
          <p:nvPr/>
        </p:nvSpPr>
        <p:spPr bwMode="auto">
          <a:xfrm>
            <a:off x="900113" y="4724400"/>
            <a:ext cx="7345362" cy="1944688"/>
          </a:xfrm>
          <a:prstGeom prst="roundRect">
            <a:avLst>
              <a:gd name="adj" fmla="val 16667"/>
            </a:avLst>
          </a:prstGeom>
          <a:solidFill>
            <a:srgbClr val="CCECFF"/>
          </a:solidFill>
          <a:ln w="9525">
            <a:solidFill>
              <a:srgbClr val="000099"/>
            </a:solidFill>
            <a:round/>
            <a:headEnd/>
            <a:tailEnd/>
          </a:ln>
        </p:spPr>
        <p:txBody>
          <a:bodyPr anchor="ctr"/>
          <a:lstStyle/>
          <a:p>
            <a:pPr algn="ctr"/>
            <a:r>
              <a:rPr lang="en-US" sz="1400" b="1" i="1">
                <a:solidFill>
                  <a:srgbClr val="000000"/>
                </a:solidFill>
              </a:rPr>
              <a:t>“I know everyone would prefer it if their local hospital or community service was as good as the best in the country.  But after more than six decades of trying, stark variation remains the norm. One could condemn people to the arbitrary availability of what’s on their doorstep, or we can give them a choice, to help drive up quality. Building upon the work of the previous government, who introduced patient choice for most elective care, we can give patients the right to choose the best, most appropriate, most convenient care for their needs.”</a:t>
            </a:r>
            <a:r>
              <a:rPr lang="en-US" sz="1400" i="1">
                <a:solidFill>
                  <a:srgbClr val="000000"/>
                </a:solidFill>
              </a:rPr>
              <a:t> </a:t>
            </a:r>
          </a:p>
          <a:p>
            <a:pPr algn="r"/>
            <a:r>
              <a:rPr lang="en-GB" sz="1400" b="1" i="1" u="sng">
                <a:solidFill>
                  <a:srgbClr val="000000"/>
                </a:solidFill>
              </a:rPr>
              <a:t>SoS, Speech to RCGP </a:t>
            </a:r>
          </a:p>
          <a:p>
            <a:pPr algn="r"/>
            <a:r>
              <a:rPr lang="en-GB" sz="1400" b="1" i="1" u="sng">
                <a:solidFill>
                  <a:srgbClr val="000000"/>
                </a:solidFill>
              </a:rPr>
              <a:t>22/10/11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p:nvPr>
        </p:nvSpPr>
        <p:spPr>
          <a:xfrm>
            <a:off x="323850" y="260350"/>
            <a:ext cx="6119813" cy="547688"/>
          </a:xfrm>
        </p:spPr>
        <p:txBody>
          <a:bodyPr/>
          <a:lstStyle/>
          <a:p>
            <a:pPr algn="l"/>
            <a:r>
              <a:rPr lang="en-GB" sz="3600" b="1" smtClean="0">
                <a:solidFill>
                  <a:srgbClr val="000099"/>
                </a:solidFill>
              </a:rPr>
              <a:t>A New Provider Landscape</a:t>
            </a:r>
            <a:r>
              <a:rPr lang="en-GB" sz="3600" smtClean="0"/>
              <a:t> </a:t>
            </a:r>
          </a:p>
        </p:txBody>
      </p:sp>
      <p:sp>
        <p:nvSpPr>
          <p:cNvPr id="224258" name="Rectangle 3"/>
          <p:cNvSpPr>
            <a:spLocks noChangeArrowheads="1"/>
          </p:cNvSpPr>
          <p:nvPr/>
        </p:nvSpPr>
        <p:spPr bwMode="auto">
          <a:xfrm>
            <a:off x="250825" y="1341438"/>
            <a:ext cx="5113338" cy="3665537"/>
          </a:xfrm>
          <a:prstGeom prst="rect">
            <a:avLst/>
          </a:prstGeom>
          <a:noFill/>
          <a:ln w="9525">
            <a:noFill/>
            <a:miter lim="800000"/>
            <a:headEnd/>
            <a:tailEnd/>
          </a:ln>
        </p:spPr>
        <p:txBody>
          <a:bodyPr>
            <a:spAutoFit/>
          </a:bodyPr>
          <a:lstStyle/>
          <a:p>
            <a:pPr marL="177800" indent="-177800"/>
            <a:r>
              <a:rPr lang="en-GB" sz="2200" b="1" i="1">
                <a:solidFill>
                  <a:srgbClr val="000000"/>
                </a:solidFill>
              </a:rPr>
              <a:t>‘Freed NHS providers’</a:t>
            </a:r>
            <a:endParaRPr lang="en-GB" sz="2200" b="1">
              <a:solidFill>
                <a:srgbClr val="000000"/>
              </a:solidFill>
            </a:endParaRPr>
          </a:p>
          <a:p>
            <a:pPr marL="177800" indent="-177800">
              <a:spcBef>
                <a:spcPct val="15000"/>
              </a:spcBef>
              <a:spcAft>
                <a:spcPct val="15000"/>
              </a:spcAft>
              <a:buFontTx/>
              <a:buChar char="•"/>
            </a:pPr>
            <a:r>
              <a:rPr lang="en-GB" sz="2200">
                <a:solidFill>
                  <a:srgbClr val="000000"/>
                </a:solidFill>
              </a:rPr>
              <a:t>NHS Trusts/Foundation Trusts (Specialist/Acute/Mental Health)</a:t>
            </a:r>
          </a:p>
          <a:p>
            <a:pPr marL="177800" indent="-177800">
              <a:spcBef>
                <a:spcPct val="15000"/>
              </a:spcBef>
              <a:spcAft>
                <a:spcPct val="15000"/>
              </a:spcAft>
              <a:buFontTx/>
              <a:buChar char="•"/>
            </a:pPr>
            <a:r>
              <a:rPr lang="en-GB" sz="2200">
                <a:solidFill>
                  <a:srgbClr val="000000"/>
                </a:solidFill>
              </a:rPr>
              <a:t>Social Enterprise (s,m,l) = R2R/R2P</a:t>
            </a:r>
          </a:p>
          <a:p>
            <a:pPr marL="177800" indent="-177800">
              <a:spcBef>
                <a:spcPct val="15000"/>
              </a:spcBef>
              <a:spcAft>
                <a:spcPct val="15000"/>
              </a:spcAft>
              <a:buFontTx/>
              <a:buChar char="•"/>
            </a:pPr>
            <a:r>
              <a:rPr lang="en-GB" sz="2200">
                <a:solidFill>
                  <a:srgbClr val="000000"/>
                </a:solidFill>
              </a:rPr>
              <a:t>Community Foundation Trusts</a:t>
            </a:r>
          </a:p>
          <a:p>
            <a:pPr marL="177800" indent="-177800">
              <a:spcBef>
                <a:spcPct val="15000"/>
              </a:spcBef>
              <a:spcAft>
                <a:spcPct val="15000"/>
              </a:spcAft>
              <a:buFontTx/>
              <a:buChar char="•"/>
            </a:pPr>
            <a:r>
              <a:rPr lang="en-GB" sz="2200">
                <a:solidFill>
                  <a:srgbClr val="000000"/>
                </a:solidFill>
              </a:rPr>
              <a:t>Third Sector Organisations (s,m,l)</a:t>
            </a:r>
          </a:p>
          <a:p>
            <a:pPr marL="177800" indent="-177800">
              <a:spcBef>
                <a:spcPct val="15000"/>
              </a:spcBef>
              <a:spcAft>
                <a:spcPct val="15000"/>
              </a:spcAft>
              <a:buFontTx/>
              <a:buChar char="•"/>
            </a:pPr>
            <a:r>
              <a:rPr lang="en-GB" sz="2200">
                <a:solidFill>
                  <a:srgbClr val="000000"/>
                </a:solidFill>
              </a:rPr>
              <a:t>Local Authorities (Public health/education) </a:t>
            </a:r>
          </a:p>
          <a:p>
            <a:pPr marL="177800" indent="-177800">
              <a:spcBef>
                <a:spcPct val="15000"/>
              </a:spcBef>
              <a:spcAft>
                <a:spcPct val="15000"/>
              </a:spcAft>
              <a:buFontTx/>
              <a:buChar char="•"/>
            </a:pPr>
            <a:r>
              <a:rPr lang="en-GB" sz="2200">
                <a:solidFill>
                  <a:srgbClr val="000000"/>
                </a:solidFill>
              </a:rPr>
              <a:t>Independent Sector (IS)</a:t>
            </a:r>
            <a:r>
              <a:rPr lang="en-GB">
                <a:solidFill>
                  <a:srgbClr val="3333CC"/>
                </a:solidFill>
              </a:rPr>
              <a:t> </a:t>
            </a:r>
          </a:p>
        </p:txBody>
      </p:sp>
      <p:sp>
        <p:nvSpPr>
          <p:cNvPr id="224259" name="Rectangle 4"/>
          <p:cNvSpPr>
            <a:spLocks noChangeArrowheads="1"/>
          </p:cNvSpPr>
          <p:nvPr/>
        </p:nvSpPr>
        <p:spPr bwMode="auto">
          <a:xfrm>
            <a:off x="5651500" y="3429000"/>
            <a:ext cx="3492500" cy="2138363"/>
          </a:xfrm>
          <a:prstGeom prst="rect">
            <a:avLst/>
          </a:prstGeom>
          <a:noFill/>
          <a:ln w="9525">
            <a:noFill/>
            <a:miter lim="800000"/>
            <a:headEnd/>
            <a:tailEnd/>
          </a:ln>
        </p:spPr>
        <p:txBody>
          <a:bodyPr>
            <a:spAutoFit/>
          </a:bodyPr>
          <a:lstStyle/>
          <a:p>
            <a:pPr>
              <a:buFontTx/>
              <a:buChar char="•"/>
            </a:pPr>
            <a:r>
              <a:rPr lang="en-GB" b="1">
                <a:solidFill>
                  <a:srgbClr val="000000"/>
                </a:solidFill>
              </a:rPr>
              <a:t>All able to form new commercial partnerships</a:t>
            </a:r>
          </a:p>
          <a:p>
            <a:pPr>
              <a:spcBef>
                <a:spcPct val="15000"/>
              </a:spcBef>
              <a:spcAft>
                <a:spcPct val="15000"/>
              </a:spcAft>
              <a:buFontTx/>
              <a:buChar char="•"/>
            </a:pPr>
            <a:r>
              <a:rPr lang="en-GB" b="1">
                <a:solidFill>
                  <a:srgbClr val="000000"/>
                </a:solidFill>
              </a:rPr>
              <a:t>Opportunity to create a vibrant  and diverse markets</a:t>
            </a:r>
          </a:p>
          <a:p>
            <a:pPr>
              <a:spcBef>
                <a:spcPct val="15000"/>
              </a:spcBef>
              <a:spcAft>
                <a:spcPct val="15000"/>
              </a:spcAft>
              <a:buFontTx/>
              <a:buChar char="•"/>
            </a:pPr>
            <a:r>
              <a:rPr lang="en-GB" b="1">
                <a:solidFill>
                  <a:srgbClr val="000000"/>
                </a:solidFill>
              </a:rPr>
              <a:t>Need for new skill/mind sets to provide effective, integrated services at scale</a:t>
            </a:r>
            <a:endParaRPr lang="en-GB">
              <a:solidFill>
                <a:srgbClr val="3333CC"/>
              </a:solidFill>
            </a:endParaRPr>
          </a:p>
        </p:txBody>
      </p:sp>
      <p:sp>
        <p:nvSpPr>
          <p:cNvPr id="224260" name="AutoShape 5"/>
          <p:cNvSpPr>
            <a:spLocks/>
          </p:cNvSpPr>
          <p:nvPr/>
        </p:nvSpPr>
        <p:spPr bwMode="auto">
          <a:xfrm>
            <a:off x="4356100" y="1341438"/>
            <a:ext cx="1295400" cy="5256212"/>
          </a:xfrm>
          <a:prstGeom prst="rightBrace">
            <a:avLst>
              <a:gd name="adj1" fmla="val 33813"/>
              <a:gd name="adj2" fmla="val 50000"/>
            </a:avLst>
          </a:prstGeom>
          <a:noFill/>
          <a:ln w="9525">
            <a:solidFill>
              <a:schemeClr val="tx1"/>
            </a:solidFill>
            <a:round/>
            <a:headEnd/>
            <a:tailEnd/>
          </a:ln>
        </p:spPr>
        <p:txBody>
          <a:bodyPr wrap="none" anchor="ctr"/>
          <a:lstStyle/>
          <a:p>
            <a:pPr eaLnBrk="0" hangingPunct="0"/>
            <a:endParaRPr lang="en-GB" sz="2400" b="1">
              <a:solidFill>
                <a:srgbClr val="000000"/>
              </a:solidFill>
              <a:latin typeface="Times New Roman" pitchFamily="18" charset="0"/>
            </a:endParaRPr>
          </a:p>
        </p:txBody>
      </p:sp>
      <p:sp>
        <p:nvSpPr>
          <p:cNvPr id="224261" name="Oval 6"/>
          <p:cNvSpPr>
            <a:spLocks noChangeArrowheads="1"/>
          </p:cNvSpPr>
          <p:nvPr/>
        </p:nvSpPr>
        <p:spPr bwMode="auto">
          <a:xfrm>
            <a:off x="468313" y="5157788"/>
            <a:ext cx="1295400" cy="574675"/>
          </a:xfrm>
          <a:prstGeom prst="ellipse">
            <a:avLst/>
          </a:prstGeom>
          <a:solidFill>
            <a:schemeClr val="accent1"/>
          </a:solidFill>
          <a:ln w="9525">
            <a:solidFill>
              <a:schemeClr val="tx1"/>
            </a:solidFill>
            <a:round/>
            <a:headEnd/>
            <a:tailEnd/>
          </a:ln>
        </p:spPr>
        <p:txBody>
          <a:bodyPr wrap="none" anchor="ctr"/>
          <a:lstStyle/>
          <a:p>
            <a:pPr algn="ctr"/>
            <a:r>
              <a:rPr lang="en-GB" sz="1600">
                <a:solidFill>
                  <a:srgbClr val="000000"/>
                </a:solidFill>
              </a:rPr>
              <a:t>Primary care</a:t>
            </a:r>
          </a:p>
        </p:txBody>
      </p:sp>
      <p:sp>
        <p:nvSpPr>
          <p:cNvPr id="224262" name="Oval 7"/>
          <p:cNvSpPr>
            <a:spLocks noChangeArrowheads="1"/>
          </p:cNvSpPr>
          <p:nvPr/>
        </p:nvSpPr>
        <p:spPr bwMode="auto">
          <a:xfrm>
            <a:off x="1979613" y="5949950"/>
            <a:ext cx="1295400" cy="574675"/>
          </a:xfrm>
          <a:prstGeom prst="ellipse">
            <a:avLst/>
          </a:prstGeom>
          <a:solidFill>
            <a:schemeClr val="accent1"/>
          </a:solidFill>
          <a:ln w="9525">
            <a:solidFill>
              <a:schemeClr val="tx1"/>
            </a:solidFill>
            <a:round/>
            <a:headEnd/>
            <a:tailEnd/>
          </a:ln>
        </p:spPr>
        <p:txBody>
          <a:bodyPr wrap="none" anchor="ctr"/>
          <a:lstStyle/>
          <a:p>
            <a:pPr algn="ctr"/>
            <a:r>
              <a:rPr lang="en-GB" sz="1600">
                <a:solidFill>
                  <a:srgbClr val="000000"/>
                </a:solidFill>
              </a:rPr>
              <a:t>Optometrists</a:t>
            </a:r>
          </a:p>
        </p:txBody>
      </p:sp>
      <p:sp>
        <p:nvSpPr>
          <p:cNvPr id="224263" name="Oval 8"/>
          <p:cNvSpPr>
            <a:spLocks noChangeArrowheads="1"/>
          </p:cNvSpPr>
          <p:nvPr/>
        </p:nvSpPr>
        <p:spPr bwMode="auto">
          <a:xfrm>
            <a:off x="1908175" y="5084763"/>
            <a:ext cx="1295400" cy="574675"/>
          </a:xfrm>
          <a:prstGeom prst="ellipse">
            <a:avLst/>
          </a:prstGeom>
          <a:solidFill>
            <a:schemeClr val="accent1"/>
          </a:solidFill>
          <a:ln w="9525">
            <a:solidFill>
              <a:schemeClr val="tx1"/>
            </a:solidFill>
            <a:round/>
            <a:headEnd/>
            <a:tailEnd/>
          </a:ln>
        </p:spPr>
        <p:txBody>
          <a:bodyPr wrap="none" anchor="ctr"/>
          <a:lstStyle/>
          <a:p>
            <a:pPr algn="ctr"/>
            <a:r>
              <a:rPr lang="en-GB" sz="1600">
                <a:solidFill>
                  <a:srgbClr val="000000"/>
                </a:solidFill>
              </a:rPr>
              <a:t>Pharmacists</a:t>
            </a:r>
          </a:p>
        </p:txBody>
      </p:sp>
      <p:sp>
        <p:nvSpPr>
          <p:cNvPr id="224264" name="Oval 9"/>
          <p:cNvSpPr>
            <a:spLocks noChangeArrowheads="1"/>
          </p:cNvSpPr>
          <p:nvPr/>
        </p:nvSpPr>
        <p:spPr bwMode="auto">
          <a:xfrm>
            <a:off x="3419475" y="5949950"/>
            <a:ext cx="1295400" cy="574675"/>
          </a:xfrm>
          <a:prstGeom prst="ellipse">
            <a:avLst/>
          </a:prstGeom>
          <a:solidFill>
            <a:schemeClr val="accent1"/>
          </a:solidFill>
          <a:ln w="9525">
            <a:solidFill>
              <a:schemeClr val="tx1"/>
            </a:solidFill>
            <a:round/>
            <a:headEnd/>
            <a:tailEnd/>
          </a:ln>
        </p:spPr>
        <p:txBody>
          <a:bodyPr wrap="none" anchor="ctr"/>
          <a:lstStyle/>
          <a:p>
            <a:pPr algn="ctr"/>
            <a:r>
              <a:rPr lang="en-GB" sz="1600">
                <a:solidFill>
                  <a:srgbClr val="000000"/>
                </a:solidFill>
              </a:rPr>
              <a:t>ISTCs</a:t>
            </a:r>
          </a:p>
        </p:txBody>
      </p:sp>
      <p:sp>
        <p:nvSpPr>
          <p:cNvPr id="224265" name="Oval 10"/>
          <p:cNvSpPr>
            <a:spLocks noChangeArrowheads="1"/>
          </p:cNvSpPr>
          <p:nvPr/>
        </p:nvSpPr>
        <p:spPr bwMode="auto">
          <a:xfrm>
            <a:off x="3419475" y="5084763"/>
            <a:ext cx="1295400" cy="574675"/>
          </a:xfrm>
          <a:prstGeom prst="ellipse">
            <a:avLst/>
          </a:prstGeom>
          <a:solidFill>
            <a:schemeClr val="accent1"/>
          </a:solidFill>
          <a:ln w="9525">
            <a:solidFill>
              <a:schemeClr val="tx1"/>
            </a:solidFill>
            <a:round/>
            <a:headEnd/>
            <a:tailEnd/>
          </a:ln>
        </p:spPr>
        <p:txBody>
          <a:bodyPr wrap="none" anchor="ctr"/>
          <a:lstStyle/>
          <a:p>
            <a:pPr algn="ctr"/>
            <a:r>
              <a:rPr lang="en-GB" sz="1600">
                <a:solidFill>
                  <a:srgbClr val="000000"/>
                </a:solidFill>
              </a:rPr>
              <a:t>IS (s,m,l)</a:t>
            </a:r>
          </a:p>
        </p:txBody>
      </p:sp>
      <p:sp>
        <p:nvSpPr>
          <p:cNvPr id="224266" name="Oval 11"/>
          <p:cNvSpPr>
            <a:spLocks noChangeArrowheads="1"/>
          </p:cNvSpPr>
          <p:nvPr/>
        </p:nvSpPr>
        <p:spPr bwMode="auto">
          <a:xfrm>
            <a:off x="468313" y="5949950"/>
            <a:ext cx="1295400" cy="574675"/>
          </a:xfrm>
          <a:prstGeom prst="ellipse">
            <a:avLst/>
          </a:prstGeom>
          <a:solidFill>
            <a:schemeClr val="accent1"/>
          </a:solidFill>
          <a:ln w="9525">
            <a:solidFill>
              <a:schemeClr val="tx1"/>
            </a:solidFill>
            <a:round/>
            <a:headEnd/>
            <a:tailEnd/>
          </a:ln>
        </p:spPr>
        <p:txBody>
          <a:bodyPr wrap="none" anchor="ctr"/>
          <a:lstStyle/>
          <a:p>
            <a:pPr algn="ctr"/>
            <a:r>
              <a:rPr lang="en-GB" sz="1600">
                <a:solidFill>
                  <a:srgbClr val="000000"/>
                </a:solidFill>
              </a:rPr>
              <a:t>Dentists</a:t>
            </a:r>
          </a:p>
        </p:txBody>
      </p:sp>
      <p:pic>
        <p:nvPicPr>
          <p:cNvPr id="224267" name="Picture 12" descr="Bouquet"/>
          <p:cNvPicPr>
            <a:picLocks noGrp="1" noChangeAspect="1" noChangeArrowheads="1"/>
          </p:cNvPicPr>
          <p:nvPr>
            <p:ph idx="1"/>
          </p:nvPr>
        </p:nvPicPr>
        <p:blipFill>
          <a:blip r:embed="rId3" cstate="print"/>
          <a:srcRect/>
          <a:stretch>
            <a:fillRect/>
          </a:stretch>
        </p:blipFill>
        <p:spPr>
          <a:xfrm>
            <a:off x="6443663" y="1557338"/>
            <a:ext cx="1512887" cy="1655762"/>
          </a:xfrm>
          <a:ln>
            <a:solidFill>
              <a:srgbClr val="000099"/>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250825" y="0"/>
            <a:ext cx="6877050" cy="1143000"/>
          </a:xfrm>
        </p:spPr>
        <p:txBody>
          <a:bodyPr/>
          <a:lstStyle/>
          <a:p>
            <a:pPr algn="l"/>
            <a:r>
              <a:rPr lang="en-GB" sz="3600" b="1" smtClean="0">
                <a:solidFill>
                  <a:srgbClr val="000099"/>
                </a:solidFill>
              </a:rPr>
              <a:t>Why patient choice of AQP?</a:t>
            </a:r>
          </a:p>
        </p:txBody>
      </p:sp>
      <p:sp>
        <p:nvSpPr>
          <p:cNvPr id="226306" name="Rectangle 3"/>
          <p:cNvSpPr>
            <a:spLocks noGrp="1" noChangeArrowheads="1"/>
          </p:cNvSpPr>
          <p:nvPr>
            <p:ph type="body" idx="1"/>
          </p:nvPr>
        </p:nvSpPr>
        <p:spPr>
          <a:xfrm>
            <a:off x="250825" y="1169988"/>
            <a:ext cx="8642350" cy="3122612"/>
          </a:xfrm>
        </p:spPr>
        <p:txBody>
          <a:bodyPr/>
          <a:lstStyle/>
          <a:p>
            <a:pPr marL="174625" indent="-174625">
              <a:spcBef>
                <a:spcPct val="0"/>
              </a:spcBef>
              <a:buClr>
                <a:srgbClr val="339966"/>
              </a:buClr>
              <a:buFontTx/>
              <a:buNone/>
            </a:pPr>
            <a:r>
              <a:rPr lang="en-GB" b="1" smtClean="0"/>
              <a:t>It empowers patients &amp; drives up quality …</a:t>
            </a:r>
            <a:r>
              <a:rPr lang="en-GB" smtClean="0"/>
              <a:t> </a:t>
            </a:r>
          </a:p>
          <a:p>
            <a:pPr marL="174625" indent="-174625">
              <a:spcBef>
                <a:spcPct val="0"/>
              </a:spcBef>
              <a:buClr>
                <a:srgbClr val="339966"/>
              </a:buClr>
              <a:buFontTx/>
              <a:buNone/>
            </a:pPr>
            <a:endParaRPr lang="en-GB" smtClean="0"/>
          </a:p>
          <a:p>
            <a:pPr marL="174625" indent="-174625">
              <a:spcBef>
                <a:spcPct val="0"/>
              </a:spcBef>
            </a:pPr>
            <a:r>
              <a:rPr lang="en-GB" sz="1800" smtClean="0"/>
              <a:t>Evidence shows that giving patients greater control, enabling them to access the best providers for their needs &amp; wants, can improve outcomes, responsiveness &amp; value for money</a:t>
            </a:r>
          </a:p>
          <a:p>
            <a:pPr marL="174625" indent="-174625">
              <a:spcBef>
                <a:spcPct val="0"/>
              </a:spcBef>
            </a:pPr>
            <a:endParaRPr lang="en-GB" sz="1800" smtClean="0"/>
          </a:p>
          <a:p>
            <a:pPr marL="174625" indent="-174625">
              <a:spcBef>
                <a:spcPct val="0"/>
              </a:spcBef>
            </a:pPr>
            <a:r>
              <a:rPr lang="en-GB" sz="1800" smtClean="0"/>
              <a:t>AQP is about empowering patients and carers, giving them much greater choice and control over from whom, when and where to access treatment and care</a:t>
            </a:r>
          </a:p>
          <a:p>
            <a:pPr marL="174625" indent="-174625">
              <a:spcBef>
                <a:spcPct val="0"/>
              </a:spcBef>
            </a:pPr>
            <a:endParaRPr lang="en-GB" sz="1800" smtClean="0"/>
          </a:p>
          <a:p>
            <a:pPr marL="174625" indent="-174625">
              <a:spcBef>
                <a:spcPct val="0"/>
              </a:spcBef>
            </a:pPr>
            <a:r>
              <a:rPr lang="en-GB" sz="1800" smtClean="0"/>
              <a:t>Competition on quality will enable better providers to be financially rewarded, allowing them to grow, while poorer providers will be incentivised to improve the quality of the services they offer.</a:t>
            </a:r>
          </a:p>
          <a:p>
            <a:pPr marL="174625" indent="-174625">
              <a:spcBef>
                <a:spcPct val="0"/>
              </a:spcBef>
              <a:buFontTx/>
              <a:buNone/>
            </a:pPr>
            <a:endParaRPr lang="en-GB" sz="1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body" idx="1"/>
          </p:nvPr>
        </p:nvSpPr>
        <p:spPr>
          <a:xfrm>
            <a:off x="609600" y="1600200"/>
            <a:ext cx="8229600" cy="4525963"/>
          </a:xfrm>
        </p:spPr>
        <p:txBody>
          <a:bodyPr/>
          <a:lstStyle/>
          <a:p>
            <a:pPr>
              <a:lnSpc>
                <a:spcPct val="80000"/>
              </a:lnSpc>
              <a:buFont typeface="Wingdings" pitchFamily="2" charset="2"/>
              <a:buChar char="§"/>
            </a:pPr>
            <a:r>
              <a:rPr lang="en-GB" sz="2200" smtClean="0"/>
              <a:t>We needed to ensure consistency of approach in the first phase</a:t>
            </a:r>
          </a:p>
          <a:p>
            <a:pPr>
              <a:lnSpc>
                <a:spcPct val="80000"/>
              </a:lnSpc>
              <a:buFont typeface="Wingdings" pitchFamily="2" charset="2"/>
              <a:buNone/>
            </a:pPr>
            <a:endParaRPr lang="en-GB" sz="2200" smtClean="0"/>
          </a:p>
          <a:p>
            <a:pPr>
              <a:lnSpc>
                <a:spcPct val="80000"/>
              </a:lnSpc>
              <a:buFont typeface="Wingdings" pitchFamily="2" charset="2"/>
              <a:buChar char="§"/>
            </a:pPr>
            <a:r>
              <a:rPr lang="en-GB" sz="2200" smtClean="0"/>
              <a:t>Provider support to the NHS, and share learning as well as continue engagement with patients and healthcare professionals</a:t>
            </a:r>
          </a:p>
          <a:p>
            <a:pPr>
              <a:lnSpc>
                <a:spcPct val="80000"/>
              </a:lnSpc>
              <a:buFont typeface="Wingdings" pitchFamily="2" charset="2"/>
              <a:buNone/>
            </a:pPr>
            <a:r>
              <a:rPr lang="en-GB" sz="2200" smtClean="0"/>
              <a:t> </a:t>
            </a:r>
          </a:p>
          <a:p>
            <a:pPr>
              <a:lnSpc>
                <a:spcPct val="80000"/>
              </a:lnSpc>
              <a:buFont typeface="Wingdings" pitchFamily="2" charset="2"/>
              <a:buChar char="§"/>
            </a:pPr>
            <a:r>
              <a:rPr lang="en-GB" sz="2200" smtClean="0"/>
              <a:t>Co-produce clear guidance on service specifications, contract currencies and tariffs (within national rules), information models for patients - for each service on the national list. </a:t>
            </a:r>
          </a:p>
          <a:p>
            <a:pPr>
              <a:lnSpc>
                <a:spcPct val="80000"/>
              </a:lnSpc>
              <a:buFont typeface="Wingdings" pitchFamily="2" charset="2"/>
              <a:buNone/>
            </a:pPr>
            <a:endParaRPr lang="en-GB" sz="2200" smtClean="0"/>
          </a:p>
          <a:p>
            <a:pPr>
              <a:lnSpc>
                <a:spcPct val="80000"/>
              </a:lnSpc>
              <a:buFont typeface="Wingdings" pitchFamily="2" charset="2"/>
              <a:buChar char="§"/>
            </a:pPr>
            <a:r>
              <a:rPr lang="en-GB" sz="2200" smtClean="0"/>
              <a:t>Secure the benefits of collaboration, for example:</a:t>
            </a:r>
          </a:p>
          <a:p>
            <a:pPr lvl="1">
              <a:lnSpc>
                <a:spcPct val="80000"/>
              </a:lnSpc>
            </a:pPr>
            <a:r>
              <a:rPr lang="en-GB" sz="2000" b="1" smtClean="0"/>
              <a:t>Minimise cost and bureaucracy to the system</a:t>
            </a:r>
          </a:p>
          <a:p>
            <a:pPr lvl="1">
              <a:lnSpc>
                <a:spcPct val="80000"/>
              </a:lnSpc>
            </a:pPr>
            <a:r>
              <a:rPr lang="en-GB" sz="2000" b="1" smtClean="0"/>
              <a:t>Create effective but simple governance arrangements</a:t>
            </a:r>
          </a:p>
          <a:p>
            <a:pPr lvl="2">
              <a:lnSpc>
                <a:spcPct val="80000"/>
              </a:lnSpc>
              <a:buFontTx/>
              <a:buNone/>
            </a:pPr>
            <a:endParaRPr lang="en-GB" sz="1600" smtClean="0"/>
          </a:p>
        </p:txBody>
      </p:sp>
      <p:sp>
        <p:nvSpPr>
          <p:cNvPr id="228354" name="Rectangle 3"/>
          <p:cNvSpPr>
            <a:spLocks noChangeArrowheads="1"/>
          </p:cNvSpPr>
          <p:nvPr/>
        </p:nvSpPr>
        <p:spPr bwMode="auto">
          <a:xfrm>
            <a:off x="2627313" y="5949950"/>
            <a:ext cx="290512" cy="457200"/>
          </a:xfrm>
          <a:prstGeom prst="rect">
            <a:avLst/>
          </a:prstGeom>
          <a:noFill/>
          <a:ln w="9525" algn="ctr">
            <a:noFill/>
            <a:miter lim="800000"/>
            <a:headEnd/>
            <a:tailEnd/>
          </a:ln>
        </p:spPr>
        <p:txBody>
          <a:bodyPr wrap="none">
            <a:spAutoFit/>
          </a:bodyPr>
          <a:lstStyle/>
          <a:p>
            <a:pPr eaLnBrk="0" hangingPunct="0">
              <a:spcBef>
                <a:spcPct val="20000"/>
              </a:spcBef>
              <a:buClr>
                <a:srgbClr val="000000"/>
              </a:buClr>
              <a:buFontTx/>
              <a:buChar char="•"/>
            </a:pPr>
            <a:endParaRPr lang="en-GB" sz="2400" b="1">
              <a:solidFill>
                <a:srgbClr val="000000"/>
              </a:solidFill>
              <a:latin typeface="Times New Roman" pitchFamily="18" charset="0"/>
            </a:endParaRPr>
          </a:p>
        </p:txBody>
      </p:sp>
      <p:sp>
        <p:nvSpPr>
          <p:cNvPr id="228355" name="Rectangle 4"/>
          <p:cNvSpPr>
            <a:spLocks noGrp="1" noChangeArrowheads="1"/>
          </p:cNvSpPr>
          <p:nvPr>
            <p:ph type="title"/>
          </p:nvPr>
        </p:nvSpPr>
        <p:spPr>
          <a:xfrm>
            <a:off x="571500" y="295275"/>
            <a:ext cx="8229600" cy="725488"/>
          </a:xfrm>
        </p:spPr>
        <p:txBody>
          <a:bodyPr/>
          <a:lstStyle/>
          <a:p>
            <a:pPr algn="l"/>
            <a:r>
              <a:rPr lang="en-GB" sz="3600" b="1" smtClean="0"/>
              <a:t>Why did we need a national </a:t>
            </a:r>
            <a:br>
              <a:rPr lang="en-GB" sz="3600" b="1" smtClean="0"/>
            </a:br>
            <a:r>
              <a:rPr lang="en-GB" sz="3600" b="1" smtClean="0"/>
              <a:t>AQP list?</a:t>
            </a:r>
            <a:r>
              <a:rPr lang="en-GB" sz="450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ChangeArrowheads="1"/>
          </p:cNvSpPr>
          <p:nvPr>
            <p:ph type="title"/>
          </p:nvPr>
        </p:nvSpPr>
        <p:spPr>
          <a:xfrm>
            <a:off x="577850" y="227013"/>
            <a:ext cx="7559675" cy="803275"/>
          </a:xfrm>
        </p:spPr>
        <p:txBody>
          <a:bodyPr/>
          <a:lstStyle/>
          <a:p>
            <a:pPr algn="l">
              <a:lnSpc>
                <a:spcPct val="70000"/>
              </a:lnSpc>
            </a:pPr>
            <a:r>
              <a:rPr lang="en-GB" sz="3200" b="1" smtClean="0"/>
              <a:t>How did we identify the ‘selected’ </a:t>
            </a:r>
            <a:br>
              <a:rPr lang="en-GB" sz="3200" b="1" smtClean="0"/>
            </a:br>
            <a:r>
              <a:rPr lang="en-GB" sz="3200" b="1" smtClean="0"/>
              <a:t>range of health services?</a:t>
            </a:r>
            <a:r>
              <a:rPr lang="en-GB" b="1" smtClean="0"/>
              <a:t> </a:t>
            </a:r>
          </a:p>
        </p:txBody>
      </p:sp>
      <p:sp>
        <p:nvSpPr>
          <p:cNvPr id="229378" name="Rectangle 3"/>
          <p:cNvSpPr>
            <a:spLocks noChangeArrowheads="1"/>
          </p:cNvSpPr>
          <p:nvPr/>
        </p:nvSpPr>
        <p:spPr bwMode="auto">
          <a:xfrm>
            <a:off x="395288" y="2420938"/>
            <a:ext cx="8424862" cy="3590925"/>
          </a:xfrm>
          <a:prstGeom prst="rect">
            <a:avLst/>
          </a:prstGeom>
          <a:noFill/>
          <a:ln w="9525">
            <a:noFill/>
            <a:miter lim="800000"/>
            <a:headEnd/>
            <a:tailEnd/>
          </a:ln>
        </p:spPr>
        <p:txBody>
          <a:bodyPr anchor="ctr"/>
          <a:lstStyle/>
          <a:p>
            <a:pPr algn="ctr" eaLnBrk="0" hangingPunct="0"/>
            <a:r>
              <a:rPr lang="en-GB" sz="3200">
                <a:solidFill>
                  <a:srgbClr val="000000"/>
                </a:solidFill>
              </a:rPr>
              <a:t/>
            </a:r>
            <a:br>
              <a:rPr lang="en-GB" sz="3200">
                <a:solidFill>
                  <a:srgbClr val="000000"/>
                </a:solidFill>
              </a:rPr>
            </a:br>
            <a:endParaRPr lang="en-GB" sz="3200">
              <a:solidFill>
                <a:srgbClr val="000000"/>
              </a:solidFill>
            </a:endParaRPr>
          </a:p>
        </p:txBody>
      </p:sp>
      <p:sp>
        <p:nvSpPr>
          <p:cNvPr id="229379" name="Rectangle 4"/>
          <p:cNvSpPr>
            <a:spLocks noGrp="1" noChangeArrowheads="1"/>
          </p:cNvSpPr>
          <p:nvPr>
            <p:ph type="body" idx="1"/>
          </p:nvPr>
        </p:nvSpPr>
        <p:spPr>
          <a:xfrm>
            <a:off x="684213" y="1123950"/>
            <a:ext cx="8183562" cy="4608513"/>
          </a:xfrm>
        </p:spPr>
        <p:txBody>
          <a:bodyPr/>
          <a:lstStyle/>
          <a:p>
            <a:pPr marL="457200" indent="-457200">
              <a:lnSpc>
                <a:spcPct val="80000"/>
              </a:lnSpc>
              <a:buFont typeface="Wingdings" pitchFamily="2" charset="2"/>
              <a:buNone/>
            </a:pPr>
            <a:r>
              <a:rPr lang="en-GB" sz="2200" smtClean="0"/>
              <a:t>Which services might we extend patient choice of provider for first?</a:t>
            </a:r>
          </a:p>
          <a:p>
            <a:pPr marL="457200" indent="-457200">
              <a:lnSpc>
                <a:spcPct val="80000"/>
              </a:lnSpc>
              <a:buFont typeface="Wingdings" pitchFamily="2" charset="2"/>
              <a:buChar char="§"/>
            </a:pPr>
            <a:endParaRPr lang="en-GB" sz="2200" smtClean="0"/>
          </a:p>
          <a:p>
            <a:pPr marL="457200" indent="-457200">
              <a:lnSpc>
                <a:spcPct val="80000"/>
              </a:lnSpc>
              <a:buFont typeface="Wingdings" pitchFamily="2" charset="2"/>
              <a:buChar char="§"/>
            </a:pPr>
            <a:r>
              <a:rPr lang="en-GB" sz="1800" smtClean="0"/>
              <a:t>Our approach has been transparent, rigorous and objective, mindful that “Selection should be driven by priority not just by a desire to use AQP as an end in itself “</a:t>
            </a:r>
          </a:p>
          <a:p>
            <a:pPr marL="457200" indent="-457200">
              <a:lnSpc>
                <a:spcPct val="80000"/>
              </a:lnSpc>
              <a:buFont typeface="Wingdings" pitchFamily="2" charset="2"/>
              <a:buChar char="§"/>
            </a:pPr>
            <a:endParaRPr lang="en-GB" sz="1800" smtClean="0"/>
          </a:p>
          <a:p>
            <a:pPr marL="457200" indent="-457200">
              <a:lnSpc>
                <a:spcPct val="80000"/>
              </a:lnSpc>
              <a:buFont typeface="Wingdings" pitchFamily="2" charset="2"/>
              <a:buNone/>
            </a:pPr>
            <a:r>
              <a:rPr lang="en-GB" sz="2200" smtClean="0"/>
              <a:t>We have considered: </a:t>
            </a:r>
          </a:p>
          <a:p>
            <a:pPr marL="457200" indent="-457200">
              <a:lnSpc>
                <a:spcPct val="80000"/>
              </a:lnSpc>
              <a:buFont typeface="Wingdings" pitchFamily="2" charset="2"/>
              <a:buChar char="§"/>
            </a:pPr>
            <a:r>
              <a:rPr lang="en-GB" sz="1600" smtClean="0"/>
              <a:t>patients and service improvement priorities: </a:t>
            </a:r>
          </a:p>
          <a:p>
            <a:pPr marL="914400" lvl="1" indent="-457200">
              <a:lnSpc>
                <a:spcPct val="80000"/>
              </a:lnSpc>
              <a:buFont typeface="Wingdings" pitchFamily="2" charset="2"/>
              <a:buChar char="§"/>
            </a:pPr>
            <a:r>
              <a:rPr lang="en-GB" sz="1600" b="1" smtClean="0"/>
              <a:t>increasing quality, improved outcomes and choice for patients</a:t>
            </a:r>
          </a:p>
          <a:p>
            <a:pPr marL="914400" lvl="1" indent="-457200">
              <a:lnSpc>
                <a:spcPct val="80000"/>
              </a:lnSpc>
              <a:buFont typeface="Wingdings" pitchFamily="2" charset="2"/>
              <a:buChar char="§"/>
            </a:pPr>
            <a:r>
              <a:rPr lang="en-GB" sz="1600" b="1" smtClean="0"/>
              <a:t>increasing and encouraging innovation </a:t>
            </a:r>
          </a:p>
          <a:p>
            <a:pPr marL="914400" lvl="1" indent="-457200">
              <a:lnSpc>
                <a:spcPct val="80000"/>
              </a:lnSpc>
              <a:buFont typeface="Wingdings" pitchFamily="2" charset="2"/>
              <a:buChar char="§"/>
            </a:pPr>
            <a:r>
              <a:rPr lang="en-GB" sz="1600" b="1" smtClean="0"/>
              <a:t>securing best value</a:t>
            </a:r>
          </a:p>
          <a:p>
            <a:pPr marL="914400" lvl="1" indent="-457200">
              <a:lnSpc>
                <a:spcPct val="80000"/>
              </a:lnSpc>
              <a:buFont typeface="Wingdings" pitchFamily="2" charset="2"/>
              <a:buChar char="§"/>
            </a:pPr>
            <a:endParaRPr lang="en-GB" sz="1600" b="1" smtClean="0"/>
          </a:p>
          <a:p>
            <a:pPr marL="457200" indent="-457200">
              <a:lnSpc>
                <a:spcPct val="80000"/>
              </a:lnSpc>
              <a:buFont typeface="Wingdings" pitchFamily="2" charset="2"/>
              <a:buChar char="§"/>
            </a:pPr>
            <a:r>
              <a:rPr lang="en-GB" sz="1600" smtClean="0"/>
              <a:t>the overall expected impact for patients and the taxpayer ie ‘ is it worth doing’ and feasibility, ie ‘how challenging is it to do’. </a:t>
            </a:r>
          </a:p>
          <a:p>
            <a:pPr marL="457200" indent="-457200">
              <a:lnSpc>
                <a:spcPct val="80000"/>
              </a:lnSpc>
              <a:buFont typeface="Wingdings" pitchFamily="2" charset="2"/>
              <a:buChar char="§"/>
            </a:pPr>
            <a:endParaRPr lang="en-GB" sz="1600" smtClean="0"/>
          </a:p>
          <a:p>
            <a:pPr marL="457200" indent="-457200">
              <a:lnSpc>
                <a:spcPct val="80000"/>
              </a:lnSpc>
              <a:buFont typeface="Wingdings" pitchFamily="2" charset="2"/>
              <a:buChar char="§"/>
            </a:pPr>
            <a:r>
              <a:rPr lang="en-GB" sz="1600" smtClean="0"/>
              <a:t>the risk of unintended consequences, such as destabilising specialist hospital services or maintaining continuity of services</a:t>
            </a:r>
          </a:p>
          <a:p>
            <a:pPr marL="457200" indent="-457200">
              <a:lnSpc>
                <a:spcPct val="80000"/>
              </a:lnSpc>
              <a:buFont typeface="Wingdings" pitchFamily="2" charset="2"/>
              <a:buChar char="§"/>
            </a:pPr>
            <a:endParaRPr lang="en-GB" sz="1600" smtClean="0">
              <a:solidFill>
                <a:schemeClr val="accent2"/>
              </a:solidFill>
            </a:endParaRPr>
          </a:p>
          <a:p>
            <a:pPr marL="457200" indent="-457200">
              <a:lnSpc>
                <a:spcPct val="80000"/>
              </a:lnSpc>
              <a:buFont typeface="Wingdings" pitchFamily="2" charset="2"/>
              <a:buChar char="§"/>
            </a:pPr>
            <a:endParaRPr lang="en-GB" sz="900" smtClean="0">
              <a:solidFill>
                <a:srgbClr val="009966"/>
              </a:solidFill>
            </a:endParaRPr>
          </a:p>
          <a:p>
            <a:pPr marL="457200" indent="-457200">
              <a:lnSpc>
                <a:spcPct val="80000"/>
              </a:lnSpc>
              <a:buFont typeface="Wingdings" pitchFamily="2" charset="2"/>
              <a:buChar char="§"/>
            </a:pPr>
            <a:endParaRPr lang="en-GB" sz="900" smtClean="0">
              <a:solidFill>
                <a:srgbClr val="00996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body" idx="1"/>
          </p:nvPr>
        </p:nvSpPr>
        <p:spPr>
          <a:xfrm>
            <a:off x="381000" y="1268413"/>
            <a:ext cx="8583613" cy="5184775"/>
          </a:xfrm>
        </p:spPr>
        <p:txBody>
          <a:bodyPr/>
          <a:lstStyle/>
          <a:p>
            <a:pPr>
              <a:lnSpc>
                <a:spcPct val="80000"/>
              </a:lnSpc>
              <a:buClr>
                <a:srgbClr val="009966"/>
              </a:buClr>
            </a:pPr>
            <a:r>
              <a:rPr lang="en-GB" sz="2200" smtClean="0"/>
              <a:t>There have been at least three national improvement programmes to try to improve wheelchair services (the Wheelchair Collaborative (2004), Care Services Efficiency Delivery programme to Transform Community Equipment and Wheelchair Services programme (2006) and the DH wheelchair commissioning project with the EoE and SW SHAs (2011).</a:t>
            </a:r>
          </a:p>
          <a:p>
            <a:pPr>
              <a:lnSpc>
                <a:spcPct val="80000"/>
              </a:lnSpc>
              <a:buClr>
                <a:srgbClr val="009966"/>
              </a:buClr>
            </a:pPr>
            <a:endParaRPr lang="en-GB" sz="2200" smtClean="0"/>
          </a:p>
          <a:p>
            <a:pPr>
              <a:lnSpc>
                <a:spcPct val="80000"/>
              </a:lnSpc>
              <a:buClr>
                <a:srgbClr val="009966"/>
              </a:buClr>
            </a:pPr>
            <a:r>
              <a:rPr lang="en-GB" sz="2200" smtClean="0"/>
              <a:t>There are  numerous publications with recommendations on how services could be improved: </a:t>
            </a:r>
          </a:p>
          <a:p>
            <a:pPr lvl="1">
              <a:lnSpc>
                <a:spcPct val="80000"/>
              </a:lnSpc>
            </a:pPr>
            <a:r>
              <a:rPr lang="en-GB" sz="1800" b="1" smtClean="0"/>
              <a:t>My wheelchair is my shoes: making the case for wheelchair reform,</a:t>
            </a:r>
            <a:r>
              <a:rPr lang="en-GB" sz="1800" smtClean="0"/>
              <a:t> </a:t>
            </a:r>
            <a:endParaRPr lang="en-GB" sz="1800" b="1" smtClean="0"/>
          </a:p>
          <a:p>
            <a:pPr lvl="1">
              <a:lnSpc>
                <a:spcPct val="80000"/>
              </a:lnSpc>
            </a:pPr>
            <a:r>
              <a:rPr lang="en-GB" sz="1800" b="1" smtClean="0"/>
              <a:t>Local Innovations in wheelchair and seating services (8/12/10</a:t>
            </a:r>
            <a:r>
              <a:rPr lang="en-GB" sz="1800" smtClean="0"/>
              <a:t>)</a:t>
            </a:r>
          </a:p>
          <a:p>
            <a:pPr lvl="1">
              <a:lnSpc>
                <a:spcPct val="80000"/>
              </a:lnSpc>
            </a:pPr>
            <a:r>
              <a:rPr lang="en-GB" sz="1800" b="1" smtClean="0"/>
              <a:t>Out and About- Wheelchairs as a part of a whole systems approach to independence</a:t>
            </a:r>
            <a:r>
              <a:rPr lang="en-GB" sz="1800" smtClean="0"/>
              <a:t> (19/10/2006) – an overview of the current state of wheelchair provision with recommendations on how the NHS can improve outcomes for wheelchair users.</a:t>
            </a:r>
          </a:p>
          <a:p>
            <a:pPr lvl="1">
              <a:lnSpc>
                <a:spcPct val="80000"/>
              </a:lnSpc>
            </a:pPr>
            <a:r>
              <a:rPr lang="en-GB" sz="1800" b="1" smtClean="0"/>
              <a:t>Improving Services for wheelchair users and carers – Good Practice Guide</a:t>
            </a:r>
            <a:r>
              <a:rPr lang="en-GB" sz="1800" smtClean="0"/>
              <a:t> (1/12/2004)  learning from the Wheelchair services Collaborative </a:t>
            </a:r>
          </a:p>
          <a:p>
            <a:pPr lvl="1">
              <a:lnSpc>
                <a:spcPct val="80000"/>
              </a:lnSpc>
            </a:pPr>
            <a:r>
              <a:rPr lang="en-GB" sz="1800" b="1" smtClean="0"/>
              <a:t>Evaluation of the powered wheelchair and voucher scheme initiatives. Final report</a:t>
            </a:r>
            <a:r>
              <a:rPr lang="en-GB" sz="1800" smtClean="0"/>
              <a:t> (29/03/2000)</a:t>
            </a:r>
          </a:p>
          <a:p>
            <a:pPr>
              <a:lnSpc>
                <a:spcPct val="80000"/>
              </a:lnSpc>
              <a:buFontTx/>
              <a:buNone/>
            </a:pPr>
            <a:endParaRPr lang="en-GB" sz="1800" smtClean="0"/>
          </a:p>
        </p:txBody>
      </p:sp>
      <p:sp>
        <p:nvSpPr>
          <p:cNvPr id="230402" name="Rectangle 3"/>
          <p:cNvSpPr>
            <a:spLocks noGrp="1" noChangeArrowheads="1"/>
          </p:cNvSpPr>
          <p:nvPr>
            <p:ph type="title"/>
          </p:nvPr>
        </p:nvSpPr>
        <p:spPr>
          <a:xfrm>
            <a:off x="34925" y="44450"/>
            <a:ext cx="5791200" cy="1143000"/>
          </a:xfrm>
        </p:spPr>
        <p:txBody>
          <a:bodyPr/>
          <a:lstStyle/>
          <a:p>
            <a:pPr algn="l"/>
            <a:r>
              <a:rPr lang="en-GB" sz="3600" b="1" smtClean="0"/>
              <a:t>The Wheelchair context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idx="4294967295"/>
          </p:nvPr>
        </p:nvSpPr>
        <p:spPr>
          <a:xfrm>
            <a:off x="107950" y="44450"/>
            <a:ext cx="5791200" cy="936625"/>
          </a:xfrm>
        </p:spPr>
        <p:txBody>
          <a:bodyPr/>
          <a:lstStyle/>
          <a:p>
            <a:pPr algn="l"/>
            <a:r>
              <a:rPr lang="en-GB" sz="3600" b="1" smtClean="0"/>
              <a:t>The Wheelchair context</a:t>
            </a:r>
          </a:p>
        </p:txBody>
      </p:sp>
      <p:sp>
        <p:nvSpPr>
          <p:cNvPr id="231426" name="Content Placeholder 3"/>
          <p:cNvSpPr>
            <a:spLocks noGrp="1"/>
          </p:cNvSpPr>
          <p:nvPr>
            <p:ph idx="4294967295"/>
          </p:nvPr>
        </p:nvSpPr>
        <p:spPr>
          <a:xfrm>
            <a:off x="250825" y="836613"/>
            <a:ext cx="8713788" cy="5378450"/>
          </a:xfrm>
        </p:spPr>
        <p:txBody>
          <a:bodyPr/>
          <a:lstStyle/>
          <a:p>
            <a:pPr>
              <a:buFontTx/>
              <a:buNone/>
            </a:pPr>
            <a:r>
              <a:rPr lang="en-GB" sz="2200" b="1" smtClean="0"/>
              <a:t>Key messages</a:t>
            </a:r>
          </a:p>
          <a:p>
            <a:pPr>
              <a:buClr>
                <a:srgbClr val="009966"/>
              </a:buClr>
            </a:pPr>
            <a:r>
              <a:rPr lang="en-GB" sz="2200" smtClean="0"/>
              <a:t>The Department is exploring how to ensure the provision of efficient, comprehensive and responsive wheelchair and seating services, through improved commissioning, extending patient choice of provider, and the use of personal health budgets. The expectation is that this should deliver:</a:t>
            </a:r>
          </a:p>
          <a:p>
            <a:pPr lvl="1"/>
            <a:r>
              <a:rPr lang="en-GB" sz="2200" smtClean="0"/>
              <a:t>move towards fitting services around people, not people around services</a:t>
            </a:r>
          </a:p>
          <a:p>
            <a:pPr lvl="1"/>
            <a:r>
              <a:rPr lang="en-GB" sz="2200" smtClean="0"/>
              <a:t>Creating the ability to give freedom, choice and control back to users</a:t>
            </a:r>
          </a:p>
          <a:p>
            <a:pPr lvl="1"/>
            <a:r>
              <a:rPr lang="en-GB" sz="2200" smtClean="0"/>
              <a:t>Getting it right first time –’Child in a Chair in a Day’</a:t>
            </a:r>
          </a:p>
          <a:p>
            <a:pPr lvl="1"/>
            <a:r>
              <a:rPr lang="en-GB" sz="2200" smtClean="0"/>
              <a:t>Challenge complacency –innovation, service improvement and value for money</a:t>
            </a:r>
          </a:p>
          <a:p>
            <a:pPr lvl="1"/>
            <a:r>
              <a:rPr lang="en-GB" sz="2200" smtClean="0"/>
              <a:t>End postcode lottery for service quality</a:t>
            </a:r>
          </a:p>
          <a:p>
            <a:pPr lvl="1"/>
            <a:r>
              <a:rPr lang="en-GB" sz="2200" smtClean="0"/>
              <a:t>Enable pooled or joint commissioning for users with complex and specialist needs </a:t>
            </a:r>
          </a:p>
          <a:p>
            <a:endParaRPr lang="en-GB" sz="22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title"/>
          </p:nvPr>
        </p:nvSpPr>
        <p:spPr/>
        <p:txBody>
          <a:bodyPr/>
          <a:lstStyle/>
          <a:p>
            <a:r>
              <a:rPr lang="en-GB" smtClean="0"/>
              <a:t>The bits of the puzzle…. </a:t>
            </a:r>
          </a:p>
        </p:txBody>
      </p:sp>
      <p:sp>
        <p:nvSpPr>
          <p:cNvPr id="233474" name="Rectangle 3"/>
          <p:cNvSpPr>
            <a:spLocks noGrp="1" noChangeArrowheads="1"/>
          </p:cNvSpPr>
          <p:nvPr>
            <p:ph type="body" idx="1"/>
          </p:nvPr>
        </p:nvSpPr>
        <p:spPr>
          <a:xfrm>
            <a:off x="179388" y="1196975"/>
            <a:ext cx="8763000" cy="4848225"/>
          </a:xfrm>
        </p:spPr>
        <p:txBody>
          <a:bodyPr/>
          <a:lstStyle/>
          <a:p>
            <a:pPr>
              <a:lnSpc>
                <a:spcPct val="80000"/>
              </a:lnSpc>
              <a:buFontTx/>
              <a:buNone/>
            </a:pPr>
            <a:r>
              <a:rPr lang="en-GB" sz="2000" smtClean="0"/>
              <a:t>	</a:t>
            </a:r>
            <a:r>
              <a:rPr lang="en-GB" sz="2000" b="1" smtClean="0"/>
              <a:t>Aim: Efficient, comprehensive and responsive posture and mobility services:</a:t>
            </a:r>
          </a:p>
          <a:p>
            <a:pPr>
              <a:lnSpc>
                <a:spcPct val="80000"/>
              </a:lnSpc>
              <a:buFontTx/>
              <a:buAutoNum type="arabicPeriod"/>
            </a:pPr>
            <a:r>
              <a:rPr lang="en-GB" sz="2000" b="1" i="1" smtClean="0"/>
              <a:t>Extending patient  choice of any qualified provider</a:t>
            </a:r>
            <a:r>
              <a:rPr lang="en-GB" sz="2000" smtClean="0"/>
              <a:t> for some wheelchair service clients by  September 2012 (now extended to Dec 2012 to allow greater time for local engagement and planning) </a:t>
            </a:r>
          </a:p>
          <a:p>
            <a:pPr>
              <a:lnSpc>
                <a:spcPct val="80000"/>
              </a:lnSpc>
              <a:buFontTx/>
              <a:buAutoNum type="arabicPeriod"/>
            </a:pPr>
            <a:r>
              <a:rPr lang="en-GB" sz="2000" smtClean="0"/>
              <a:t>‘</a:t>
            </a:r>
            <a:r>
              <a:rPr lang="en-GB" sz="2000" b="1" i="1" smtClean="0"/>
              <a:t>Child in a chair in a day</a:t>
            </a:r>
            <a:r>
              <a:rPr lang="en-GB" sz="2000" b="1" smtClean="0"/>
              <a:t>’  </a:t>
            </a:r>
            <a:r>
              <a:rPr lang="en-GB" sz="2000" smtClean="0"/>
              <a:t>programme to transform the delivery of wheelchair services throughout the NHS  (next 3 – 9 mths) as signalled in the Dec 11 publication </a:t>
            </a:r>
            <a:r>
              <a:rPr lang="en-GB" sz="2000" i="1" smtClean="0"/>
              <a:t> ’Innovation  Health and Wealth, Accelerating Adoption and Diffusion in the NHS’</a:t>
            </a:r>
            <a:r>
              <a:rPr lang="en-GB" sz="2000" smtClean="0"/>
              <a:t> </a:t>
            </a:r>
          </a:p>
          <a:p>
            <a:pPr>
              <a:lnSpc>
                <a:spcPct val="80000"/>
              </a:lnSpc>
              <a:buFontTx/>
              <a:buAutoNum type="arabicPeriod"/>
            </a:pPr>
            <a:r>
              <a:rPr lang="en-GB" sz="2000" b="1" i="1" smtClean="0"/>
              <a:t>Specialised wheelchair/seating services: </a:t>
            </a:r>
            <a:r>
              <a:rPr lang="en-GB" sz="2000" smtClean="0"/>
              <a:t>CRG and NHS CB</a:t>
            </a:r>
          </a:p>
          <a:p>
            <a:pPr>
              <a:lnSpc>
                <a:spcPct val="80000"/>
              </a:lnSpc>
              <a:buFontTx/>
              <a:buAutoNum type="arabicPeriod"/>
            </a:pPr>
            <a:r>
              <a:rPr lang="en-GB" sz="2000" b="1" i="1" smtClean="0"/>
              <a:t>Strategic Procurement Review:</a:t>
            </a:r>
            <a:r>
              <a:rPr lang="en-GB" sz="2000" smtClean="0"/>
              <a:t> Fully understanding and securing the benefits of any opportunity to achieve better value for money, product  innovation and improve the quality of wheelchairs through procurement   </a:t>
            </a:r>
          </a:p>
          <a:p>
            <a:pPr>
              <a:lnSpc>
                <a:spcPct val="80000"/>
              </a:lnSpc>
              <a:buFontTx/>
              <a:buAutoNum type="arabicPeriod"/>
            </a:pPr>
            <a:r>
              <a:rPr lang="en-GB" sz="2000" b="1" i="1" smtClean="0"/>
              <a:t>Personal health budgets</a:t>
            </a:r>
            <a:r>
              <a:rPr lang="en-GB" sz="2000" smtClean="0"/>
              <a:t> (PHB)  could  be a valuable way to deliver greater user choice and control for  people needing wheelchair services in the longer term, particularly for  individuals (including children) with  specialist and complex health and social care needs.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rbTng1aW0i.PgTrRHBHL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4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5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6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7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0 - MASTER - Extending Patient Choice of Any Qualified Provider</Template>
  <TotalTime>1</TotalTime>
  <Words>1437</Words>
  <Application>Microsoft Office PowerPoint</Application>
  <PresentationFormat>On-screen Show (4:3)</PresentationFormat>
  <Paragraphs>164</Paragraphs>
  <Slides>18</Slides>
  <Notes>11</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18</vt:i4>
      </vt:variant>
    </vt:vector>
  </HeadingPairs>
  <TitlesOfParts>
    <vt:vector size="42" baseType="lpstr">
      <vt:lpstr>Calibri</vt:lpstr>
      <vt:lpstr>Arial</vt:lpstr>
      <vt:lpstr>Book Antiqua</vt:lpstr>
      <vt:lpstr>Century Gothic</vt:lpstr>
      <vt:lpstr>ＭＳ Ｐゴシック</vt:lpstr>
      <vt:lpstr>ArialMT</vt:lpstr>
      <vt:lpstr>Times New Roman</vt:lpstr>
      <vt:lpstr>Wingdings</vt:lpstr>
      <vt:lpstr>Gill Sans</vt:lpstr>
      <vt:lpstr>Helvetica</vt:lpstr>
      <vt:lpstr>Cambria</vt:lpstr>
      <vt:lpstr>Vani</vt:lpstr>
      <vt:lpstr>Arial Unicode MS</vt:lpstr>
      <vt:lpstr>Times</vt:lpstr>
      <vt:lpstr>1_Apothecary</vt:lpstr>
      <vt:lpstr>2_Apothecary</vt:lpstr>
      <vt:lpstr>3_Apothecary</vt:lpstr>
      <vt:lpstr>4_Apothecary</vt:lpstr>
      <vt:lpstr>5_Apothecary</vt:lpstr>
      <vt:lpstr>6_Apothecary</vt:lpstr>
      <vt:lpstr>7_Apothecary</vt:lpstr>
      <vt:lpstr>1_Custom Design</vt:lpstr>
      <vt:lpstr>2_Custom Design</vt:lpstr>
      <vt:lpstr>1_Blank Presentation</vt:lpstr>
      <vt:lpstr>Slide 1</vt:lpstr>
      <vt:lpstr>Choice and Information</vt:lpstr>
      <vt:lpstr>A New Provider Landscape </vt:lpstr>
      <vt:lpstr>Why patient choice of AQP?</vt:lpstr>
      <vt:lpstr>Why did we need a national  AQP list? </vt:lpstr>
      <vt:lpstr>How did we identify the ‘selected’  range of health services? </vt:lpstr>
      <vt:lpstr>The Wheelchair context</vt:lpstr>
      <vt:lpstr>The Wheelchair context</vt:lpstr>
      <vt:lpstr>The bits of the puzzle…. </vt:lpstr>
      <vt:lpstr>Innovation Health and Wealth, Accelerating Adoption and Diffusion in the NHS (Dec11)  </vt:lpstr>
      <vt:lpstr>Slide 11</vt:lpstr>
      <vt:lpstr>Complexity of need.. ?</vt:lpstr>
      <vt:lpstr>Any Qualified Provider</vt:lpstr>
      <vt:lpstr>AQP Implementation Packs</vt:lpstr>
      <vt:lpstr>Complexity of need</vt:lpstr>
      <vt:lpstr>Complexity of need</vt:lpstr>
      <vt:lpstr>AQP is  not a panacea and there are challenges … </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Foy</dc:creator>
  <cp:lastModifiedBy>James Foy</cp:lastModifiedBy>
  <cp:revision>1</cp:revision>
  <dcterms:created xsi:type="dcterms:W3CDTF">2012-04-23T19:02:40Z</dcterms:created>
  <dcterms:modified xsi:type="dcterms:W3CDTF">2012-04-23T19:04:17Z</dcterms:modified>
</cp:coreProperties>
</file>