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9.xml" ContentType="application/vnd.openxmlformats-officedocument.presentationml.slideMaster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Masters/slideMaster17.xml" ContentType="application/vnd.openxmlformats-officedocument.presentationml.slideMaster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18.xml" ContentType="application/vnd.openxmlformats-officedocument.theme+xml"/>
  <Override PartName="/ppt/slideLayouts/slideLayout13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heme/theme16.xml" ContentType="application/vnd.openxmlformats-officedocument.them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14.xml" ContentType="application/vnd.openxmlformats-officedocument.theme+xml"/>
  <Override PartName="/ppt/theme/theme23.xml" ContentType="application/vnd.openxmlformats-officedocument.theme+xml"/>
  <Override PartName="/ppt/theme/theme25.xml" ContentType="application/vnd.openxmlformats-officedocument.them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21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9.xml" ContentType="application/vnd.openxmlformats-officedocument.theme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1.xml" ContentType="application/vnd.openxmlformats-officedocument.presentationml.slide+xml"/>
  <Override PartName="/ppt/theme/theme17.xml" ContentType="application/vnd.openxmlformats-officedocument.theme+xml"/>
  <Override PartName="/ppt/slideLayouts/slideLayout12.xml" ContentType="application/vnd.openxmlformats-officedocument.presentationml.slideLayout+xml"/>
  <Override PartName="/ppt/theme/theme26.xml" ContentType="application/vnd.openxmlformats-officedocument.theme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theme/theme15.xml" ContentType="application/vnd.openxmlformats-officedocument.theme+xml"/>
  <Override PartName="/ppt/slideLayouts/slideLayout10.xml" ContentType="application/vnd.openxmlformats-officedocument.presentationml.slideLayout+xml"/>
  <Override PartName="/ppt/theme/theme24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18" r:id="rId2"/>
    <p:sldMasterId id="2147483720" r:id="rId3"/>
    <p:sldMasterId id="2147483722" r:id="rId4"/>
    <p:sldMasterId id="2147483724" r:id="rId5"/>
    <p:sldMasterId id="2147483726" r:id="rId6"/>
    <p:sldMasterId id="2147483728" r:id="rId7"/>
    <p:sldMasterId id="2147483730" r:id="rId8"/>
    <p:sldMasterId id="2147483775" r:id="rId9"/>
    <p:sldMasterId id="2147483777" r:id="rId10"/>
    <p:sldMasterId id="2147483848" r:id="rId11"/>
    <p:sldMasterId id="2147483850" r:id="rId12"/>
    <p:sldMasterId id="2147483852" r:id="rId13"/>
    <p:sldMasterId id="2147483854" r:id="rId14"/>
    <p:sldMasterId id="2147483856" r:id="rId15"/>
    <p:sldMasterId id="2147483858" r:id="rId16"/>
    <p:sldMasterId id="2147483860" r:id="rId17"/>
    <p:sldMasterId id="2147483862" r:id="rId18"/>
    <p:sldMasterId id="2147483864" r:id="rId19"/>
    <p:sldMasterId id="2147483866" r:id="rId20"/>
    <p:sldMasterId id="2147483868" r:id="rId21"/>
    <p:sldMasterId id="2147483870" r:id="rId22"/>
    <p:sldMasterId id="2147483872" r:id="rId23"/>
    <p:sldMasterId id="2147483874" r:id="rId24"/>
    <p:sldMasterId id="2147483876" r:id="rId25"/>
  </p:sldMasterIdLst>
  <p:notesMasterIdLst>
    <p:notesMasterId r:id="rId42"/>
  </p:notesMasterIdLst>
  <p:sldIdLst>
    <p:sldId id="271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5" autoAdjust="0"/>
  </p:normalViewPr>
  <p:slideViewPr>
    <p:cSldViewPr>
      <p:cViewPr varScale="1">
        <p:scale>
          <a:sx n="79" d="100"/>
          <a:sy n="79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1.xml"/><Relationship Id="rId39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9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8.xml"/><Relationship Id="rId38" Type="http://schemas.openxmlformats.org/officeDocument/2006/relationships/slide" Target="slides/slide1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4.xml"/><Relationship Id="rId41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7.xml"/><Relationship Id="rId37" Type="http://schemas.openxmlformats.org/officeDocument/2006/relationships/slide" Target="slides/slide12.xml"/><Relationship Id="rId40" Type="http://schemas.openxmlformats.org/officeDocument/2006/relationships/slide" Target="slides/slide1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3.xml"/><Relationship Id="rId36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2.xml"/><Relationship Id="rId30" Type="http://schemas.openxmlformats.org/officeDocument/2006/relationships/slide" Target="slides/slide5.xml"/><Relationship Id="rId35" Type="http://schemas.openxmlformats.org/officeDocument/2006/relationships/slide" Target="slides/slide10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D6FBE2-BEBF-4399-881E-1CC13DC6FF3B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082A39-F4BD-4DF2-9FC7-0709BBE920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19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BABCBF-C61F-4B40-B3A2-BEAD86A6D13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0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D5910F-8838-46E6-9EB5-754F034578E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2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206081-BABC-4819-8F82-9C998A2D3BF8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4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05A910-9F89-4A87-B15A-627979564323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27870F-12DC-4906-8B3A-CC1DF59AA17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975" indent="-180975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 conclusion, the journey from a commissioner perspective has been a challenging one, dealing with some ‘unintended’ consequences along the way (some of which have yet to be resolved operationally), but hope to be in a positive position imminently.</a:t>
            </a:r>
          </a:p>
          <a:p>
            <a:pPr marL="180975" indent="-180975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Today's workshop has been put together with the providers in mind so hopefully you will find it helpful.</a:t>
            </a:r>
          </a:p>
          <a:p>
            <a:pPr marL="180975" indent="-180975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This is a genuine opportunity for two way dialogue, so please participate actively.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78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55C275-8F03-4F07-B453-8CA63FD497D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80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E683F-4578-4FEC-B0B0-60F66CF03B5F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39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32AEFD-8809-4E59-86A8-DDD5CCD8909B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44E8B5-FDDB-455B-8492-DA9A7A2AB8A6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80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511255-D54C-43F9-B79B-D28F9F70C5A1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0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1805F4-C25E-4BB0-9ED4-AA97450F19C6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21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AF3A08-07D8-4B6C-B548-FFB7416FA19B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4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6280D5-270E-40F8-8C70-D56F81001720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6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7DE069-614B-42FF-B5BA-963D7BD1514B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8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EC69E2-D85A-4BA2-A9A8-12C263B3B965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9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2701C-5E95-421C-AC6D-239FC57BFC7F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70EE7-4937-4019-896A-8BD9A3F0EC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8DFA5-374F-4842-9997-C67FAA0D3FE8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F96C-B34B-4D20-BD73-6BFEADC41C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9D140-C0A5-4511-831A-5124B0B7D0B5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F9BD-CDCF-461A-B1F6-EEB7307A02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201E-A743-4113-AD43-EB9DD3D6B20B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5BE8-840C-4BC7-8A56-83813212D0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8E94-82D4-4101-AFD5-9746237E1401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FED14-37CE-4C65-AC41-155318F81D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B9D96-5304-493D-8B42-3EDD23BA60D2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6973-B440-4FF3-9B74-C20352B2E4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B27B0-A3C5-4CB4-B835-BCF646E58641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74E2E-ABC9-4A64-8BA7-647ADC9759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B3DA1-B9DB-4FF8-BDA5-67CD20A697ED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EB8FB-0EE3-4E36-9223-CE8B54A64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65F79-659F-4CDC-A427-EC1793685D18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67B8-B950-4E8B-AC4C-8F64D516F4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45CC4-6A80-40F1-9847-A86252E133EF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6E12C-4AA6-4B03-8C83-87CB89AD08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2DFB5-B5E4-4159-93D3-06CFBFCAD17B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73BD1-4D73-4DAE-8400-0545B0E549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1B98A-CE33-4411-B3DE-61BE788AF195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563C1-77B9-4CE9-8BFE-2075283A9F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6DA5F-9408-46CE-BC10-044B2E662A7F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557F1-7D3C-4C05-A10C-A0C9C46E13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4214E-548E-474B-86E8-D9EF6BB585DB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0FA8-382B-465B-B01D-C549DBE34F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1DB9-A273-4233-B03E-9F70CEF1B768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4C73-C681-421C-AB5B-914D9C5ECF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h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3513" y="285750"/>
            <a:ext cx="10033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843D-24EB-4332-8410-4FCF44BDF972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C1B9-CA83-449F-BEA8-F03A84B86B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theme" Target="../theme/theme10.xml"/><Relationship Id="rId4" Type="http://schemas.openxmlformats.org/officeDocument/2006/relationships/image" Target="../media/image8.jpeg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1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1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1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1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1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theme" Target="../theme/theme9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61EE2B3-CAE7-4DD3-979B-888D670C0646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1AEAAA3-8987-4D03-B289-7F0FBFF837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268413"/>
            <a:ext cx="63357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89138"/>
            <a:ext cx="6335713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endParaRPr lang="en-GB" smtClean="0"/>
          </a:p>
        </p:txBody>
      </p:sp>
      <p:pic>
        <p:nvPicPr>
          <p:cNvPr id="103428" name="Picture 5" descr="NH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6863" y="365125"/>
            <a:ext cx="86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9" name="Picture 6" descr="DH logo_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888" y="5926138"/>
            <a:ext cx="18065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11" descr="pag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6213" y="1989138"/>
            <a:ext cx="13477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7408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00CDEB-CDF8-4E90-B2CA-257EAD786D6A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8D86C4-BFF8-459D-97B1-6F168D170B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761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D60373-0BCC-4297-9C10-9F9F87917C0F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070A55-E73F-471F-B334-FB62B4A6C2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781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48BC1-887F-4AD6-AD38-F5A4BEF68506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93D764-A14B-4532-90DA-8B06950F66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802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4AA528-24E5-48D9-A704-45969B0542B2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E35853-90DC-47F2-9183-0D635B7650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822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4D248-AE08-47F9-A11E-8CB18C345F4D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FF10D8-C6CD-4B6A-A9BA-E4F8ECBCF2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843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9D301A-C234-49D7-A818-4E7A28D65301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3BFB0A-D9CC-49E6-9289-E72C729006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863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E289CA-4D32-43DD-B772-719B2FB46313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579E33-92DE-4D4D-B525-57243D0AB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884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50EACE-35A9-4EB3-9FEB-160FF8F04C84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755A29-5724-4876-96B8-36D301B51A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904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DACBC-304E-49D4-BBF4-ABB093597D71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E1F872-7F59-49C2-8B60-1772DF1072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01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6F19C1E6-33F1-4E06-B812-FC211730728F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1CE31C5D-FFEE-43CB-BCD0-5C48D3F740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925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60357B-0E52-4761-8E01-464C35B00A62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947230-21A8-4868-881A-585E8E0043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945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EF6559-D982-4AB6-B159-B1E1C5D047C9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25D6A3-DBCE-419E-B0ED-DBE037892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966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7927AA-AA36-47B8-980F-9E6573E7C75F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A0E1A1-C873-4AA9-9C7C-6D0E634FF9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986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B0058A-A5F9-4619-B7AC-F8D15C2A9380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99E58D-8B8E-4F4C-AC12-91D3FC12B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070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86C32B-3312-4307-83CB-74B162137F34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569CCA-AB4C-40E9-AA2A-16D74991A4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27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DDED5F-582C-4475-81E9-02F1C7423DB5}" type="datetimeFigureOut">
              <a:rPr lang="en-US"/>
              <a:pPr>
                <a:defRPr/>
              </a:pPr>
              <a:t>4/23/2012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1449E5-2345-4ACB-9C0A-C725CA757F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547CED36-FC04-4680-A2FA-BA5A34258866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8EE6D6ED-8C60-45FB-A31B-0364DEFD93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1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7BAB6B2-B215-4324-8B47-B55A509CEE6F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941923CF-3B34-4375-AEBF-629AE35D353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130F1F46-D156-4D22-874E-8E5E213DCE92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4B0819A7-356B-4DF4-B1D0-FDE423D071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8F44474B-655C-4B00-B73B-84A086C65404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B1A45CF5-B78B-49BB-BBD8-0EFB56B797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2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C636FBFE-F7A5-4A62-A1CF-02AD5C069A24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EFC8AE3-5440-4A2D-9C13-902BEF4086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3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3FEB440E-3D8E-471F-96E2-462548021511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D676B8CF-3843-4DF7-81D3-B74598D73C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13" descr="cover1"/>
          <p:cNvPicPr>
            <a:picLocks noChangeAspect="1" noChangeArrowheads="1"/>
          </p:cNvPicPr>
          <p:nvPr/>
        </p:nvPicPr>
        <p:blipFill>
          <a:blip r:embed="rId2" cstate="print"/>
          <a:srcRect r="6281"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165350"/>
            <a:ext cx="69707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2997200"/>
            <a:ext cx="6264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101381" name="Picture 8" descr="DH 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5918200"/>
            <a:ext cx="18002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2" name="Picture 14" descr="NHS_150dp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333375"/>
            <a:ext cx="885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230313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38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ply2health.nhs.u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Title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en-GB" sz="2400" b="1" smtClean="0"/>
              <a:t>Extending Patient Choice of Any Qualified Provider</a:t>
            </a:r>
            <a:br>
              <a:rPr lang="en-GB" sz="2400" b="1" smtClean="0"/>
            </a:br>
            <a:r>
              <a:rPr lang="en-GB" sz="2400" b="1" smtClean="0"/>
              <a:t>National Wheelchair Services Provider Engagement Event</a:t>
            </a:r>
            <a:r>
              <a:rPr lang="en-GB" sz="2400" smtClean="0"/>
              <a:t/>
            </a:r>
            <a:br>
              <a:rPr lang="en-GB" sz="2400" smtClean="0"/>
            </a:br>
            <a:endParaRPr lang="en-GB" sz="2400" smtClean="0"/>
          </a:p>
        </p:txBody>
      </p:sp>
      <p:sp>
        <p:nvSpPr>
          <p:cNvPr id="249858" name="Content Placeholder 2"/>
          <p:cNvSpPr>
            <a:spLocks noGrp="1"/>
          </p:cNvSpPr>
          <p:nvPr>
            <p:ph idx="1"/>
          </p:nvPr>
        </p:nvSpPr>
        <p:spPr>
          <a:xfrm>
            <a:off x="485775" y="4286250"/>
            <a:ext cx="8229600" cy="1857375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GB" sz="3600" smtClean="0"/>
              <a:t>Sohaib Khalid</a:t>
            </a:r>
          </a:p>
          <a:p>
            <a:pPr algn="ctr">
              <a:buFont typeface="Arial" pitchFamily="34" charset="0"/>
              <a:buNone/>
            </a:pPr>
            <a:r>
              <a:rPr lang="en-GB" sz="2400" smtClean="0"/>
              <a:t>Associate Director of Commissioning</a:t>
            </a:r>
          </a:p>
          <a:p>
            <a:pPr algn="ctr">
              <a:buFont typeface="Arial" pitchFamily="34" charset="0"/>
              <a:buNone/>
            </a:pPr>
            <a:r>
              <a:rPr lang="en-GB" sz="2400" smtClean="0"/>
              <a:t>Birmingham &amp; Solihull PCT Cluster</a:t>
            </a:r>
          </a:p>
        </p:txBody>
      </p:sp>
      <p:sp>
        <p:nvSpPr>
          <p:cNvPr id="249859" name="TextBox 3"/>
          <p:cNvSpPr txBox="1">
            <a:spLocks noChangeArrowheads="1"/>
          </p:cNvSpPr>
          <p:nvPr/>
        </p:nvSpPr>
        <p:spPr bwMode="auto">
          <a:xfrm>
            <a:off x="1143000" y="2220913"/>
            <a:ext cx="69294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rgbClr val="0072C6"/>
                </a:solidFill>
                <a:latin typeface="Calibri" pitchFamily="34" charset="0"/>
              </a:rPr>
              <a:t>The Commissioner Perspective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5" name="TextBox 3"/>
          <p:cNvSpPr txBox="1">
            <a:spLocks noChangeArrowheads="1"/>
          </p:cNvSpPr>
          <p:nvPr/>
        </p:nvSpPr>
        <p:spPr bwMode="auto">
          <a:xfrm>
            <a:off x="357188" y="649288"/>
            <a:ext cx="8143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The West Midlands Approach (2)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88" y="2279650"/>
          <a:ext cx="7358114" cy="3863359"/>
        </p:xfrm>
        <a:graphic>
          <a:graphicData uri="http://schemas.openxmlformats.org/drawingml/2006/table">
            <a:tbl>
              <a:tblPr/>
              <a:tblGrid>
                <a:gridCol w="1891677"/>
                <a:gridCol w="1242010"/>
                <a:gridCol w="1466528"/>
                <a:gridCol w="1222106"/>
                <a:gridCol w="1535793"/>
              </a:tblGrid>
              <a:tr h="21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PCT Cluster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Population**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Service 1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Service 2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Service 3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Arden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907,000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Wheelchair </a:t>
                      </a:r>
                      <a:r>
                        <a:rPr lang="en-GB" sz="1000" dirty="0" smtClean="0">
                          <a:latin typeface="Arial"/>
                          <a:ea typeface="Calibri"/>
                          <a:cs typeface="Times New Roman"/>
                        </a:rPr>
                        <a:t>services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Black Country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1,460,000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Wheelchair services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Birmingham &amp; Solihull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1,130,000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Wheelchair services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Staffordshire &amp; Stoke (North)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480,000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Continence services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Staffordshire &amp; Stoke (South)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612,000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Diagnostic tests closer to home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West Mercia (Worcestershire)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552,000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Wheelchair services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29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West Mercia (Herefordshire)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181,000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MSK for back and neck pain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64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Arial"/>
                          <a:ea typeface="Calibri"/>
                          <a:cs typeface="Times New Roman"/>
                        </a:rPr>
                        <a:t>West Mercia (Shropshire &amp; Telford)*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460,000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Adult Hearing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Arial"/>
                          <a:ea typeface="Calibri"/>
                          <a:cs typeface="Times New Roman"/>
                        </a:rPr>
                        <a:t>Podiatry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Arial"/>
                          <a:ea typeface="Calibri"/>
                          <a:cs typeface="Times New Roman"/>
                        </a:rPr>
                        <a:t>Wheelchair </a:t>
                      </a:r>
                      <a:r>
                        <a:rPr lang="en-GB" sz="1000" dirty="0" smtClean="0">
                          <a:latin typeface="Arial"/>
                          <a:ea typeface="Calibri"/>
                          <a:cs typeface="Times New Roman"/>
                        </a:rPr>
                        <a:t>services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</a:tbl>
          </a:graphicData>
        </a:graphic>
      </p:graphicFrame>
      <p:sp>
        <p:nvSpPr>
          <p:cNvPr id="267328" name="TextBox 5"/>
          <p:cNvSpPr txBox="1">
            <a:spLocks noChangeArrowheads="1"/>
          </p:cNvSpPr>
          <p:nvPr/>
        </p:nvSpPr>
        <p:spPr bwMode="auto">
          <a:xfrm>
            <a:off x="571500" y="1571625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Summary of NHS Cluster selections: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i="1" dirty="0" smtClean="0"/>
              <a:t>‘Task &amp; Finish’ </a:t>
            </a:r>
            <a:r>
              <a:rPr lang="en-GB" dirty="0" smtClean="0"/>
              <a:t>groups have: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Reviewed the published National Service Specification ensuring it was fit for purpose for the local health systems.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Reviewed, analysed and are establishing supporting price currencies for the delivery of the specified service. 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Where appropriate and possible to do so, engage widely with clinicians and current providers to obtain a wider service understanding.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69314" name="Title 3"/>
          <p:cNvSpPr>
            <a:spLocks noGrp="1"/>
          </p:cNvSpPr>
          <p:nvPr>
            <p:ph type="title"/>
          </p:nvPr>
        </p:nvSpPr>
        <p:spPr>
          <a:xfrm>
            <a:off x="457200" y="649288"/>
            <a:ext cx="8229600" cy="708025"/>
          </a:xfrm>
        </p:spPr>
        <p:txBody>
          <a:bodyPr>
            <a:spAutoFit/>
          </a:bodyPr>
          <a:lstStyle/>
          <a:p>
            <a:pPr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The West Midlands Approach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Wheelchairs - Coverage</a:t>
            </a:r>
            <a:endParaRPr lang="en-GB" sz="40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121443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All PCTs from the former West Midlands SHA Area </a:t>
            </a:r>
            <a:r>
              <a:rPr lang="en-GB" sz="2800" i="1" dirty="0" smtClean="0"/>
              <a:t>(Excluding Herefordshire and Staffordshire in Phase 1)</a:t>
            </a:r>
            <a:endParaRPr lang="en-GB" i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Population size = c.4.5m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25" y="2928938"/>
          <a:ext cx="7143800" cy="3200400"/>
        </p:xfrm>
        <a:graphic>
          <a:graphicData uri="http://schemas.openxmlformats.org/drawingml/2006/table">
            <a:tbl>
              <a:tblPr/>
              <a:tblGrid>
                <a:gridCol w="4104599"/>
                <a:gridCol w="3039201"/>
              </a:tblGrid>
              <a:tr h="1288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NHS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Birmingham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East and North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NHS South Birmingham</a:t>
                      </a:r>
                      <a:endParaRPr lang="en-GB" sz="1800" dirty="0" smtClean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2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NHS Coventry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NHS Stoke on Trent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NHS Dudley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NHS Telford and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Wrekin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Heart of Birmingham Teaching PCT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NHS Walsall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8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Sandwell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PCT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NHS Warwickshire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Shropshire County PCT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Wolverhampton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City PCT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Solihull PCT</a:t>
                      </a:r>
                      <a:endParaRPr lang="en-GB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NHS Worcestershire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Local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Three specifications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Spec 1 (Assessment)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Spec 2 (Provision – Delivery &amp; Maintenance)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Spec 3 (Specialist)</a:t>
            </a:r>
          </a:p>
          <a:p>
            <a:pPr marL="514350" indent="-457200" eaLnBrk="1" fontAlgn="auto" hangingPunct="1">
              <a:spcAft>
                <a:spcPts val="0"/>
              </a:spcAft>
              <a:defRPr/>
            </a:pPr>
            <a:r>
              <a:rPr lang="en-GB" dirty="0" smtClean="0"/>
              <a:t>Phased roll-out</a:t>
            </a:r>
          </a:p>
          <a:p>
            <a:pPr marL="514350" indent="-457200" eaLnBrk="1" fontAlgn="auto" hangingPunct="1">
              <a:spcAft>
                <a:spcPts val="0"/>
              </a:spcAft>
              <a:defRPr/>
            </a:pPr>
            <a:r>
              <a:rPr lang="en-GB" dirty="0" smtClean="0"/>
              <a:t>Strong likelihood for a focus on Children</a:t>
            </a:r>
          </a:p>
          <a:p>
            <a:pPr marL="514350" indent="-457200" eaLnBrk="1" fontAlgn="auto" hangingPunct="1">
              <a:spcAft>
                <a:spcPts val="0"/>
              </a:spcAft>
              <a:defRPr/>
            </a:pPr>
            <a:r>
              <a:rPr lang="en-GB" dirty="0" smtClean="0"/>
              <a:t>Reviewing data to determine</a:t>
            </a:r>
          </a:p>
          <a:p>
            <a:pPr marL="514350" indent="-457200" eaLnBrk="1" fontAlgn="auto" hangingPunct="1">
              <a:spcAft>
                <a:spcPts val="0"/>
              </a:spcAft>
              <a:defRPr/>
            </a:pPr>
            <a:r>
              <a:rPr lang="en-GB" dirty="0" smtClean="0"/>
              <a:t>Eligibility / Exclusion Criteria to be reviewed</a:t>
            </a:r>
          </a:p>
          <a:p>
            <a:pPr marL="514350" indent="-457200" eaLnBrk="1" fontAlgn="auto" hangingPunct="1">
              <a:spcAft>
                <a:spcPts val="0"/>
              </a:spcAft>
              <a:defRPr/>
            </a:pPr>
            <a:r>
              <a:rPr lang="en-GB" dirty="0" smtClean="0"/>
              <a:t>Seeking a LEAN service that is patient focused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Local review (2)</a:t>
            </a:r>
            <a:endParaRPr lang="en-GB" sz="4000" smtClean="0"/>
          </a:p>
        </p:txBody>
      </p:sp>
      <p:sp>
        <p:nvSpPr>
          <p:cNvPr id="275458" name="Content Placeholder 2"/>
          <p:cNvSpPr>
            <a:spLocks noGrp="1"/>
          </p:cNvSpPr>
          <p:nvPr>
            <p:ph idx="1"/>
          </p:nvPr>
        </p:nvSpPr>
        <p:spPr>
          <a:xfrm>
            <a:off x="457200" y="1589088"/>
            <a:ext cx="8229600" cy="4697412"/>
          </a:xfrm>
        </p:spPr>
        <p:txBody>
          <a:bodyPr/>
          <a:lstStyle/>
          <a:p>
            <a:pPr eaLnBrk="1" hangingPunct="1"/>
            <a:r>
              <a:rPr lang="en-GB" smtClean="0"/>
              <a:t>Market Overview</a:t>
            </a:r>
          </a:p>
          <a:p>
            <a:pPr lvl="1" eaLnBrk="1" hangingPunct="1"/>
            <a:r>
              <a:rPr lang="en-GB" smtClean="0"/>
              <a:t>(Currently) Ten Providers</a:t>
            </a:r>
          </a:p>
          <a:p>
            <a:pPr lvl="1" eaLnBrk="1" hangingPunct="1"/>
            <a:r>
              <a:rPr lang="en-GB" smtClean="0"/>
              <a:t>Overall Value = circa £13m per annum</a:t>
            </a:r>
          </a:p>
          <a:p>
            <a:pPr lvl="2" eaLnBrk="1" hangingPunct="1"/>
            <a:r>
              <a:rPr lang="en-GB" smtClean="0"/>
              <a:t>c.£900k per PCT area</a:t>
            </a:r>
          </a:p>
          <a:p>
            <a:pPr eaLnBrk="1" hangingPunct="1"/>
            <a:r>
              <a:rPr lang="en-GB" smtClean="0"/>
              <a:t>Pricing</a:t>
            </a:r>
          </a:p>
          <a:p>
            <a:pPr lvl="1" eaLnBrk="1" hangingPunct="1"/>
            <a:r>
              <a:rPr lang="en-GB" smtClean="0"/>
              <a:t>Assessment based upon staff time</a:t>
            </a:r>
          </a:p>
          <a:p>
            <a:pPr lvl="1" eaLnBrk="1" hangingPunct="1"/>
            <a:r>
              <a:rPr lang="en-GB" smtClean="0"/>
              <a:t>Equipment = Cost of equipment plus maintenance</a:t>
            </a:r>
          </a:p>
          <a:p>
            <a:pPr lvl="1" eaLnBrk="1" hangingPunct="1"/>
            <a:r>
              <a:rPr lang="en-GB" smtClean="0"/>
              <a:t>Currently undertaking exercise across area</a:t>
            </a:r>
          </a:p>
          <a:p>
            <a:pPr lvl="1" eaLnBrk="1" hangingPunct="1"/>
            <a:endParaRPr lang="en-GB" smtClean="0"/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9720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Advert date: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Window 1 </a:t>
            </a:r>
            <a:r>
              <a:rPr lang="en-GB" b="1" i="1" dirty="0" smtClean="0"/>
              <a:t>- </a:t>
            </a:r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April 2012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Window 2 - July 2012 (TBC)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Contract Award: </a:t>
            </a:r>
            <a:r>
              <a:rPr lang="en-GB" dirty="0" smtClean="0"/>
              <a:t>August /September 2012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Mobilisation: </a:t>
            </a:r>
            <a:r>
              <a:rPr lang="en-GB" dirty="0" smtClean="0"/>
              <a:t>September, no later than December 2012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Contact Details</a:t>
            </a:r>
            <a:r>
              <a:rPr lang="en-GB" dirty="0" smtClean="0"/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 </a:t>
            </a:r>
            <a:r>
              <a:rPr lang="en-GB" dirty="0" smtClean="0">
                <a:hlinkClick r:id="rId3"/>
              </a:rPr>
              <a:t>www.supply2health.nhs.uk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Today is an important stage for us (all)!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Key opportunity to engage with Providers, for meaningful ‘two way’ dialogue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3" name="Title 1"/>
          <p:cNvSpPr>
            <a:spLocks noGrp="1"/>
          </p:cNvSpPr>
          <p:nvPr>
            <p:ph type="title"/>
          </p:nvPr>
        </p:nvSpPr>
        <p:spPr>
          <a:xfrm>
            <a:off x="457200" y="1774825"/>
            <a:ext cx="8229600" cy="3011488"/>
          </a:xfrm>
        </p:spPr>
        <p:txBody>
          <a:bodyPr/>
          <a:lstStyle/>
          <a:p>
            <a:pPr eaLnBrk="1" hangingPunct="1"/>
            <a:r>
              <a:rPr lang="en-GB" sz="4800" smtClean="0"/>
              <a:t>Thank you.</a:t>
            </a:r>
            <a:br>
              <a:rPr lang="en-GB" sz="4800" smtClean="0"/>
            </a:br>
            <a:r>
              <a:rPr lang="en-GB" sz="4800" smtClean="0"/>
              <a:t/>
            </a:r>
            <a:br>
              <a:rPr lang="en-GB" sz="4800" smtClean="0"/>
            </a:br>
            <a:r>
              <a:rPr lang="en-GB" sz="4800" smtClean="0"/>
              <a:t>And we hope you enjoy the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Content Placeholder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929187"/>
          </a:xfrm>
        </p:spPr>
        <p:txBody>
          <a:bodyPr/>
          <a:lstStyle/>
          <a:p>
            <a:pPr eaLnBrk="1" hangingPunct="1"/>
            <a:r>
              <a:rPr lang="en-GB" i="1" smtClean="0"/>
              <a:t>‘Extending patient Choice of Provider’ </a:t>
            </a:r>
            <a:r>
              <a:rPr lang="en-GB" smtClean="0"/>
              <a:t>policy published in July 2011</a:t>
            </a:r>
          </a:p>
          <a:p>
            <a:pPr eaLnBrk="1" hangingPunct="1"/>
            <a:r>
              <a:rPr lang="en-GB" smtClean="0"/>
              <a:t>Published at a time of significant period of change and reform:</a:t>
            </a:r>
          </a:p>
          <a:p>
            <a:pPr lvl="1" eaLnBrk="1" hangingPunct="1"/>
            <a:r>
              <a:rPr lang="en-GB" smtClean="0"/>
              <a:t>Move to PCT Clusters</a:t>
            </a:r>
          </a:p>
          <a:p>
            <a:pPr lvl="1" eaLnBrk="1" hangingPunct="1"/>
            <a:r>
              <a:rPr lang="en-GB" smtClean="0"/>
              <a:t>Formation of Clinical Commissioning Groups</a:t>
            </a:r>
          </a:p>
          <a:p>
            <a:pPr lvl="1" eaLnBrk="1" hangingPunct="1"/>
            <a:r>
              <a:rPr lang="en-GB" smtClean="0"/>
              <a:t>Commissioning Support Services concept emerging</a:t>
            </a:r>
          </a:p>
          <a:p>
            <a:pPr lvl="1" eaLnBrk="1" hangingPunct="1"/>
            <a:r>
              <a:rPr lang="en-GB" smtClean="0"/>
              <a:t>Much confusion?????</a:t>
            </a:r>
          </a:p>
          <a:p>
            <a:pPr eaLnBrk="1" hangingPunct="1"/>
            <a:endParaRPr lang="en-GB" smtClean="0"/>
          </a:p>
        </p:txBody>
      </p:sp>
      <p:sp>
        <p:nvSpPr>
          <p:cNvPr id="250882" name="TextBox 3"/>
          <p:cNvSpPr txBox="1">
            <a:spLocks noChangeArrowheads="1"/>
          </p:cNvSpPr>
          <p:nvPr/>
        </p:nvSpPr>
        <p:spPr bwMode="auto">
          <a:xfrm>
            <a:off x="428625" y="577850"/>
            <a:ext cx="5500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Context (2)</a:t>
            </a:r>
            <a:endParaRPr lang="en-GB" sz="4000" smtClean="0">
              <a:solidFill>
                <a:srgbClr val="0072C6"/>
              </a:solidFill>
            </a:endParaRPr>
          </a:p>
        </p:txBody>
      </p:sp>
      <p:sp>
        <p:nvSpPr>
          <p:cNvPr id="252930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 eaLnBrk="1" hangingPunct="1"/>
            <a:r>
              <a:rPr lang="en-GB" smtClean="0"/>
              <a:t>Yet… show must go on!</a:t>
            </a:r>
          </a:p>
          <a:p>
            <a:pPr eaLnBrk="1" hangingPunct="1"/>
            <a:r>
              <a:rPr lang="en-GB" smtClean="0"/>
              <a:t>The policy:</a:t>
            </a:r>
          </a:p>
          <a:p>
            <a:pPr lvl="1" eaLnBrk="1" hangingPunct="1"/>
            <a:r>
              <a:rPr lang="en-GB" smtClean="0"/>
              <a:t>Has good alignment to commissioning strategies</a:t>
            </a:r>
          </a:p>
          <a:p>
            <a:pPr lvl="1" eaLnBrk="1" hangingPunct="1"/>
            <a:r>
              <a:rPr lang="en-GB" smtClean="0"/>
              <a:t>Supports the </a:t>
            </a:r>
            <a:r>
              <a:rPr lang="en-GB" i="1" smtClean="0"/>
              <a:t>‘Care Closer to Home’ </a:t>
            </a:r>
            <a:r>
              <a:rPr lang="en-GB" smtClean="0"/>
              <a:t>approach</a:t>
            </a:r>
          </a:p>
          <a:p>
            <a:pPr lvl="1" eaLnBrk="1" hangingPunct="1"/>
            <a:r>
              <a:rPr lang="en-GB" smtClean="0"/>
              <a:t>Responding to feedback (patients / public/ stakeholders)</a:t>
            </a:r>
          </a:p>
          <a:p>
            <a:pPr lvl="1" eaLnBrk="1" hangingPunct="1"/>
            <a:r>
              <a:rPr lang="en-GB" smtClean="0"/>
              <a:t>Enabling scrutiny in key service areas</a:t>
            </a:r>
          </a:p>
          <a:p>
            <a:pPr lvl="1" eaLnBrk="1" hangingPunct="1"/>
            <a:r>
              <a:rPr lang="en-GB" smtClean="0"/>
              <a:t>A </a:t>
            </a:r>
            <a:r>
              <a:rPr lang="en-GB" i="1" smtClean="0"/>
              <a:t>‘tool’ </a:t>
            </a:r>
            <a:r>
              <a:rPr lang="en-GB" smtClean="0"/>
              <a:t>for procurement</a:t>
            </a:r>
          </a:p>
          <a:p>
            <a:pPr lvl="1" eaLnBrk="1" hangingPunct="1"/>
            <a:r>
              <a:rPr lang="en-GB" smtClean="0"/>
              <a:t>Supporting Market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238" cy="1143000"/>
          </a:xfrm>
        </p:spPr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The policy…</a:t>
            </a:r>
            <a:endParaRPr lang="en-GB" sz="4000" smtClean="0">
              <a:solidFill>
                <a:srgbClr val="0072C6"/>
              </a:solidFill>
            </a:endParaRPr>
          </a:p>
        </p:txBody>
      </p:sp>
      <p:sp>
        <p:nvSpPr>
          <p:cNvPr id="2549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eaLnBrk="1" hangingPunct="1"/>
            <a:r>
              <a:rPr lang="en-GB" smtClean="0"/>
              <a:t>The key rationale underpinning this policy centres on:</a:t>
            </a:r>
          </a:p>
          <a:p>
            <a:pPr lvl="1" eaLnBrk="1" hangingPunct="1"/>
            <a:r>
              <a:rPr lang="en-GB" smtClean="0"/>
              <a:t>Empowering patients and carers</a:t>
            </a:r>
          </a:p>
          <a:p>
            <a:pPr lvl="1" eaLnBrk="1" hangingPunct="1"/>
            <a:r>
              <a:rPr lang="en-GB" smtClean="0"/>
              <a:t>Improving patient outcomes and experience</a:t>
            </a:r>
          </a:p>
          <a:p>
            <a:pPr lvl="1" eaLnBrk="1" hangingPunct="1"/>
            <a:r>
              <a:rPr lang="en-GB" smtClean="0"/>
              <a:t>Enabling service innovation</a:t>
            </a:r>
          </a:p>
          <a:p>
            <a:pPr lvl="1" eaLnBrk="1" hangingPunct="1"/>
            <a:r>
              <a:rPr lang="en-GB" smtClean="0"/>
              <a:t>Free-up clinicians to drive change and improve practice</a:t>
            </a:r>
          </a:p>
          <a:p>
            <a:pPr eaLnBrk="1" hangingPunct="1"/>
            <a:r>
              <a:rPr lang="en-GB" smtClean="0"/>
              <a:t>No income guarantees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577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100" b="1" dirty="0" smtClean="0"/>
              <a:t>Governing principles</a:t>
            </a:r>
            <a:endParaRPr lang="en-GB" sz="41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800" dirty="0" smtClean="0"/>
              <a:t>Key principles to govern AQP approach to contracting for services include: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Providers qualify and register</a:t>
            </a:r>
            <a:r>
              <a:rPr lang="en-GB" dirty="0" smtClean="0"/>
              <a:t> to provide services via an assurance process that tests providers fitness to offer NHS-funded services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Commissioners set local pathways and referral protocols</a:t>
            </a:r>
            <a:r>
              <a:rPr lang="en-GB" b="1" dirty="0" smtClean="0"/>
              <a:t> </a:t>
            </a:r>
            <a:r>
              <a:rPr lang="en-GB" dirty="0" smtClean="0"/>
              <a:t>which providers must accept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Referring clinicians offer patients a choice of qualified providers </a:t>
            </a:r>
            <a:r>
              <a:rPr lang="en-GB" dirty="0" smtClean="0"/>
              <a:t>for the service being referred to</a:t>
            </a:r>
            <a:r>
              <a:rPr lang="en-GB" b="1" i="1" dirty="0" smtClean="0"/>
              <a:t>.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Competition is based on quality, not price</a:t>
            </a:r>
            <a:r>
              <a:rPr lang="en-GB" dirty="0" smtClean="0"/>
              <a:t>. Providers are paid a fixed price determined by a national or local tariff.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7026" name="TextBox 3"/>
          <p:cNvSpPr txBox="1">
            <a:spLocks noChangeArrowheads="1"/>
          </p:cNvSpPr>
          <p:nvPr/>
        </p:nvSpPr>
        <p:spPr bwMode="auto">
          <a:xfrm>
            <a:off x="428625" y="428625"/>
            <a:ext cx="5500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The policy…(2)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National ‘pick list’ for 2012/13: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err="1" smtClean="0"/>
              <a:t>Musculo</a:t>
            </a:r>
            <a:r>
              <a:rPr lang="en-GB" b="1" i="1" dirty="0" smtClean="0"/>
              <a:t>-skeletal services </a:t>
            </a:r>
            <a:r>
              <a:rPr lang="en-GB" dirty="0" smtClean="0"/>
              <a:t>for back and neck pain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Adult hearing aid services </a:t>
            </a:r>
            <a:r>
              <a:rPr lang="en-GB" dirty="0" smtClean="0"/>
              <a:t>in the community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Continence services </a:t>
            </a:r>
            <a:r>
              <a:rPr lang="en-GB" dirty="0" smtClean="0"/>
              <a:t>(for adults and children)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Diagnostic tests  closer to home </a:t>
            </a:r>
            <a:r>
              <a:rPr lang="en-GB" dirty="0" smtClean="0"/>
              <a:t>such as some types of imaging, cardiac and respiratory investigations to support primary assessment of presenting symptoms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Wheelchair services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Podiatry Services </a:t>
            </a:r>
            <a:endParaRPr lang="en-GB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Venous leg ulcer and wound healing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Primary care psychological </a:t>
            </a:r>
            <a:r>
              <a:rPr lang="en-GB" dirty="0" smtClean="0"/>
              <a:t>(adults)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9074" name="TextBox 3"/>
          <p:cNvSpPr txBox="1">
            <a:spLocks noChangeArrowheads="1"/>
          </p:cNvSpPr>
          <p:nvPr/>
        </p:nvSpPr>
        <p:spPr bwMode="auto">
          <a:xfrm>
            <a:off x="428625" y="428625"/>
            <a:ext cx="5500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The policy…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883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Each PCT / Cluster has chosen 3 services for progression. In doing so they: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Engaged with patients, CCGs and Stakeholders </a:t>
            </a:r>
            <a:r>
              <a:rPr lang="en-GB" i="1" dirty="0" smtClean="0"/>
              <a:t>(where possible)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Established (and progressed) a criteria for selection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Confirmed their selections to the SHA by Oct 11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National Implementation packs published from November 2011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Commencement of service (spec) reviews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b="1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61122" name="TextBox 3"/>
          <p:cNvSpPr txBox="1">
            <a:spLocks noChangeArrowheads="1"/>
          </p:cNvSpPr>
          <p:nvPr/>
        </p:nvSpPr>
        <p:spPr bwMode="auto">
          <a:xfrm>
            <a:off x="500063" y="500063"/>
            <a:ext cx="5500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Early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b="1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Some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i="1" dirty="0" smtClean="0"/>
              <a:t>‘Pragmatic’ … </a:t>
            </a:r>
            <a:r>
              <a:rPr lang="en-GB" sz="2800" dirty="0" smtClean="0">
                <a:solidFill>
                  <a:srgbClr val="FF0000"/>
                </a:solidFill>
              </a:rPr>
              <a:t>(not an exhaustive list!)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Clinical &amp; Patient Safety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Clinical (</a:t>
            </a:r>
            <a:r>
              <a:rPr lang="en-GB" dirty="0" err="1" smtClean="0"/>
              <a:t>dis</a:t>
            </a:r>
            <a:r>
              <a:rPr lang="en-GB" dirty="0" smtClean="0"/>
              <a:t>)-agreement on definition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Commissioning priority (health need / patient feedback / experience)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Perceived degree of complexity (in isolating a service for progression)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Minimal disruption (system, service continuity)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Best use of the </a:t>
            </a:r>
            <a:r>
              <a:rPr lang="en-GB" i="1" dirty="0" smtClean="0"/>
              <a:t>‘public purse’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Existing strategic work underway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57750"/>
          </a:xfrm>
        </p:spPr>
        <p:txBody>
          <a:bodyPr/>
          <a:lstStyle/>
          <a:p>
            <a:pPr eaLnBrk="1" hangingPunct="1"/>
            <a:r>
              <a:rPr lang="en-GB" smtClean="0"/>
              <a:t>In West Midlands – pursuit of collaborative working</a:t>
            </a:r>
          </a:p>
          <a:p>
            <a:pPr eaLnBrk="1" hangingPunct="1"/>
            <a:r>
              <a:rPr lang="en-GB" smtClean="0"/>
              <a:t>Collective selection of 2 service priorities, with a majority pursuing the same third</a:t>
            </a:r>
          </a:p>
          <a:p>
            <a:pPr eaLnBrk="1" hangingPunct="1"/>
            <a:r>
              <a:rPr lang="en-GB" smtClean="0"/>
              <a:t>Sharing of capacity &amp; capability recognising the short timeframes </a:t>
            </a:r>
          </a:p>
          <a:p>
            <a:pPr eaLnBrk="1" hangingPunct="1"/>
            <a:r>
              <a:rPr lang="en-GB" smtClean="0"/>
              <a:t>Establishment of the WM AQP Steering Group, supported by </a:t>
            </a:r>
            <a:r>
              <a:rPr lang="en-GB" i="1" smtClean="0"/>
              <a:t>‘Task &amp; Finish’ </a:t>
            </a:r>
            <a:r>
              <a:rPr lang="en-GB" smtClean="0"/>
              <a:t>groups</a:t>
            </a:r>
          </a:p>
          <a:p>
            <a:pPr eaLnBrk="1" hangingPunct="1">
              <a:buFont typeface="Arial" pitchFamily="34" charset="0"/>
              <a:buNone/>
            </a:pPr>
            <a:endParaRPr lang="en-GB" sz="2800" b="1" smtClean="0"/>
          </a:p>
          <a:p>
            <a:pPr lvl="1" eaLnBrk="1" hangingPunct="1"/>
            <a:endParaRPr lang="en-GB" smtClean="0"/>
          </a:p>
        </p:txBody>
      </p:sp>
      <p:sp>
        <p:nvSpPr>
          <p:cNvPr id="265218" name="TextBox 3"/>
          <p:cNvSpPr txBox="1">
            <a:spLocks noChangeArrowheads="1"/>
          </p:cNvSpPr>
          <p:nvPr/>
        </p:nvSpPr>
        <p:spPr bwMode="auto">
          <a:xfrm>
            <a:off x="357188" y="42862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>
                <a:solidFill>
                  <a:srgbClr val="0072C6"/>
                </a:solidFill>
                <a:cs typeface="Arial" pitchFamily="34" charset="0"/>
              </a:rPr>
              <a:t>The West Midlands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2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4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977</Words>
  <Application>Microsoft Office PowerPoint</Application>
  <PresentationFormat>On-screen Show (4:3)</PresentationFormat>
  <Paragraphs>183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25</vt:i4>
      </vt:variant>
      <vt:variant>
        <vt:lpstr>Slide Titles</vt:lpstr>
      </vt:variant>
      <vt:variant>
        <vt:i4>16</vt:i4>
      </vt:variant>
    </vt:vector>
  </HeadingPairs>
  <TitlesOfParts>
    <vt:vector size="55" baseType="lpstr">
      <vt:lpstr>Calibri</vt:lpstr>
      <vt:lpstr>Arial</vt:lpstr>
      <vt:lpstr>Book Antiqua</vt:lpstr>
      <vt:lpstr>Century Gothic</vt:lpstr>
      <vt:lpstr>ＭＳ Ｐゴシック</vt:lpstr>
      <vt:lpstr>ArialMT</vt:lpstr>
      <vt:lpstr>Times New Roman</vt:lpstr>
      <vt:lpstr>Wingdings</vt:lpstr>
      <vt:lpstr>Gill Sans</vt:lpstr>
      <vt:lpstr>Helvetica</vt:lpstr>
      <vt:lpstr>Cambria</vt:lpstr>
      <vt:lpstr>Vani</vt:lpstr>
      <vt:lpstr>Arial Unicode MS</vt:lpstr>
      <vt:lpstr>Times</vt:lpstr>
      <vt:lpstr>14_Office Theme</vt:lpstr>
      <vt:lpstr>1_Apothecary</vt:lpstr>
      <vt:lpstr>2_Apothecary</vt:lpstr>
      <vt:lpstr>3_Apothecary</vt:lpstr>
      <vt:lpstr>4_Apothecary</vt:lpstr>
      <vt:lpstr>5_Apothecary</vt:lpstr>
      <vt:lpstr>6_Apothecary</vt:lpstr>
      <vt:lpstr>7_Apothecary</vt:lpstr>
      <vt:lpstr>1_Custom Design</vt:lpstr>
      <vt:lpstr>2_Custom Design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23_Office Theme</vt:lpstr>
      <vt:lpstr>24_Office Theme</vt:lpstr>
      <vt:lpstr>25_Office Theme</vt:lpstr>
      <vt:lpstr>26_Office Theme</vt:lpstr>
      <vt:lpstr>27_Office Theme</vt:lpstr>
      <vt:lpstr>28_Office Theme</vt:lpstr>
      <vt:lpstr>49_Office Theme</vt:lpstr>
      <vt:lpstr>Extending Patient Choice of Any Qualified Provider National Wheelchair Services Provider Engagement Event </vt:lpstr>
      <vt:lpstr>Slide 2</vt:lpstr>
      <vt:lpstr>Context (2)</vt:lpstr>
      <vt:lpstr>The policy…</vt:lpstr>
      <vt:lpstr>Slide 5</vt:lpstr>
      <vt:lpstr>Slide 6</vt:lpstr>
      <vt:lpstr>Slide 7</vt:lpstr>
      <vt:lpstr>Some Selection Criteria</vt:lpstr>
      <vt:lpstr>Slide 9</vt:lpstr>
      <vt:lpstr>Slide 10</vt:lpstr>
      <vt:lpstr>The West Midlands Approach (4)</vt:lpstr>
      <vt:lpstr>Wheelchairs - Coverage</vt:lpstr>
      <vt:lpstr>Local review</vt:lpstr>
      <vt:lpstr>Local review (2)</vt:lpstr>
      <vt:lpstr>Next Steps</vt:lpstr>
      <vt:lpstr>Thank you.  And we hope you enjoy the day.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Patient Choice of Any Qualified Provider</dc:title>
  <dc:creator>Lesley</dc:creator>
  <cp:lastModifiedBy>James Foy</cp:lastModifiedBy>
  <cp:revision>9</cp:revision>
  <dcterms:created xsi:type="dcterms:W3CDTF">2012-03-29T10:42:54Z</dcterms:created>
  <dcterms:modified xsi:type="dcterms:W3CDTF">2012-04-23T19:05:33Z</dcterms:modified>
</cp:coreProperties>
</file>