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Masters/slideMaster19.xml" ContentType="application/vnd.openxmlformats-officedocument.presentationml.slideMaster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Masters/slideMaster26.xml" ContentType="application/vnd.openxmlformats-officedocument.presentationml.slideMaster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18.xml" ContentType="application/vnd.openxmlformats-officedocument.theme+xml"/>
  <Override PartName="/ppt/theme/theme29.xml" ContentType="application/vnd.openxmlformats-officedocument.theme+xml"/>
  <Override PartName="/ppt/slideMasters/slideMaster15.xml" ContentType="application/vnd.openxmlformats-officedocument.presentationml.slide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22.xml" ContentType="application/vnd.openxmlformats-officedocument.presentationml.slideMaster+xml"/>
  <Override PartName="/ppt/theme/theme14.xml" ContentType="application/vnd.openxmlformats-officedocument.theme+xml"/>
  <Override PartName="/ppt/theme/theme25.xml" ContentType="application/vnd.openxmlformats-officedocument.theme+xml"/>
  <Override PartName="/ppt/slideMasters/slideMaster6.xml" ContentType="application/vnd.openxmlformats-officedocument.presentationml.slideMaster+xml"/>
  <Override PartName="/ppt/slideMasters/slideMaster20.xml" ContentType="application/vnd.openxmlformats-officedocument.presentationml.slideMaster+xml"/>
  <Override PartName="/ppt/theme/theme8.xml" ContentType="application/vnd.openxmlformats-officedocument.theme+xml"/>
  <Override PartName="/ppt/theme/theme12.xml" ContentType="application/vnd.openxmlformats-officedocument.theme+xml"/>
  <Override PartName="/ppt/theme/theme21.xml" ContentType="application/vnd.openxmlformats-officedocument.them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theme/theme10.xml" ContentType="application/vnd.openxmlformats-officedocument.theme+xml"/>
  <Override PartName="/ppt/slideLayouts/slideLayout9.xml" ContentType="application/vnd.openxmlformats-officedocument.presentationml.slideLayout+xml"/>
  <Override PartName="/ppt/theme/theme30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theme/theme4.xml" ContentType="application/vnd.openxmlformats-officedocument.theme+xml"/>
  <Default Extension="png" ContentType="image/png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29.xml" ContentType="application/vnd.openxmlformats-officedocument.presentationml.slideMaster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Masters/slideMaster18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Masters/slideMaster16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9.xml" ContentType="application/vnd.openxmlformats-officedocument.theme+xml"/>
  <Override PartName="/ppt/slideLayouts/slideLayout23.xml" ContentType="application/vnd.openxmlformats-officedocument.presentationml.slideLayout+xml"/>
  <Override PartName="/ppt/theme/theme28.xml" ContentType="application/vnd.openxmlformats-officedocument.theme+xml"/>
  <Override PartName="/docProps/app.xml" ContentType="application/vnd.openxmlformats-officedocument.extended-properties+xml"/>
  <Override PartName="/ppt/slideMasters/slideMaster14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17.xml" ContentType="application/vnd.openxmlformats-officedocument.theme+xml"/>
  <Override PartName="/ppt/slideLayouts/slideLayout21.xml" ContentType="application/vnd.openxmlformats-officedocument.presentationml.slideLayout+xml"/>
  <Override PartName="/ppt/theme/theme26.xml" ContentType="application/vnd.openxmlformats-officedocument.theme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theme/theme24.xml" ContentType="application/vnd.openxmlformats-officedocument.theme+xml"/>
  <Override PartName="/ppt/notesSlides/notesSlide8.xml" ContentType="application/vnd.openxmlformats-officedocument.presentationml.notesSlide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theme/theme22.xml" ContentType="application/vnd.openxmlformats-officedocument.them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theme/theme7.xml" ContentType="application/vnd.openxmlformats-officedocument.theme+xml"/>
  <Override PartName="/ppt/theme/theme11.xml" ContentType="application/vnd.openxmlformats-officedocument.theme+xml"/>
  <Override PartName="/ppt/theme/theme20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Masters/slideMaster28.xml" ContentType="application/vnd.openxmlformats-officedocument.presentationml.slideMaster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Masters/slideMaster17.xml" ContentType="application/vnd.openxmlformats-officedocument.presentationml.slideMaster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Masters/slideMaster24.xml" ContentType="application/vnd.openxmlformats-officedocument.presentationml.slideMaster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6.xml" ContentType="application/vnd.openxmlformats-officedocument.theme+xml"/>
  <Override PartName="/ppt/theme/theme27.xml" ContentType="application/vnd.openxmlformats-officedocument.theme+xml"/>
  <Override PartName="/ppt/slideMasters/slideMaster13.xml" ContentType="application/vnd.openxmlformats-officedocument.presentationml.slideMaster+xml"/>
  <Override PartName="/ppt/theme/theme2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  <p:sldMasterId id="2147483720" r:id="rId2"/>
    <p:sldMasterId id="2147483722" r:id="rId3"/>
    <p:sldMasterId id="2147483724" r:id="rId4"/>
    <p:sldMasterId id="2147483726" r:id="rId5"/>
    <p:sldMasterId id="2147483728" r:id="rId6"/>
    <p:sldMasterId id="2147483730" r:id="rId7"/>
    <p:sldMasterId id="2147483732" r:id="rId8"/>
    <p:sldMasterId id="2147483737" r:id="rId9"/>
    <p:sldMasterId id="2147483739" r:id="rId10"/>
    <p:sldMasterId id="2147483741" r:id="rId11"/>
    <p:sldMasterId id="2147483743" r:id="rId12"/>
    <p:sldMasterId id="2147483745" r:id="rId13"/>
    <p:sldMasterId id="2147483747" r:id="rId14"/>
    <p:sldMasterId id="2147483749" r:id="rId15"/>
    <p:sldMasterId id="2147483751" r:id="rId16"/>
    <p:sldMasterId id="2147483753" r:id="rId17"/>
    <p:sldMasterId id="2147483755" r:id="rId18"/>
    <p:sldMasterId id="2147483757" r:id="rId19"/>
    <p:sldMasterId id="2147483759" r:id="rId20"/>
    <p:sldMasterId id="2147483761" r:id="rId21"/>
    <p:sldMasterId id="2147483763" r:id="rId22"/>
    <p:sldMasterId id="2147483765" r:id="rId23"/>
    <p:sldMasterId id="2147483767" r:id="rId24"/>
    <p:sldMasterId id="2147483769" r:id="rId25"/>
    <p:sldMasterId id="2147483771" r:id="rId26"/>
    <p:sldMasterId id="2147483773" r:id="rId27"/>
    <p:sldMasterId id="2147483775" r:id="rId28"/>
    <p:sldMasterId id="2147483777" r:id="rId29"/>
  </p:sldMasterIdLst>
  <p:notesMasterIdLst>
    <p:notesMasterId r:id="rId56"/>
  </p:notesMasterIdLst>
  <p:sldIdLst>
    <p:sldId id="294" r:id="rId30"/>
    <p:sldId id="295" r:id="rId31"/>
    <p:sldId id="296" r:id="rId32"/>
    <p:sldId id="297" r:id="rId33"/>
    <p:sldId id="298" r:id="rId34"/>
    <p:sldId id="300" r:id="rId35"/>
    <p:sldId id="301" r:id="rId36"/>
    <p:sldId id="302" r:id="rId37"/>
    <p:sldId id="345" r:id="rId38"/>
    <p:sldId id="346" r:id="rId39"/>
    <p:sldId id="347" r:id="rId40"/>
    <p:sldId id="304" r:id="rId41"/>
    <p:sldId id="305" r:id="rId42"/>
    <p:sldId id="306" r:id="rId43"/>
    <p:sldId id="307" r:id="rId44"/>
    <p:sldId id="308" r:id="rId45"/>
    <p:sldId id="309" r:id="rId46"/>
    <p:sldId id="310" r:id="rId47"/>
    <p:sldId id="311" r:id="rId48"/>
    <p:sldId id="312" r:id="rId49"/>
    <p:sldId id="313" r:id="rId50"/>
    <p:sldId id="314" r:id="rId51"/>
    <p:sldId id="315" r:id="rId52"/>
    <p:sldId id="316" r:id="rId53"/>
    <p:sldId id="317" r:id="rId54"/>
    <p:sldId id="318" r:id="rId5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635" autoAdjust="0"/>
  </p:normalViewPr>
  <p:slideViewPr>
    <p:cSldViewPr>
      <p:cViewPr varScale="1">
        <p:scale>
          <a:sx n="79" d="100"/>
          <a:sy n="79" d="100"/>
        </p:scale>
        <p:origin x="-12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Master" Target="slideMasters/slideMaster26.xml"/><Relationship Id="rId39" Type="http://schemas.openxmlformats.org/officeDocument/2006/relationships/slide" Target="slides/slide10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5.xml"/><Relationship Id="rId42" Type="http://schemas.openxmlformats.org/officeDocument/2006/relationships/slide" Target="slides/slide13.xml"/><Relationship Id="rId47" Type="http://schemas.openxmlformats.org/officeDocument/2006/relationships/slide" Target="slides/slide18.xml"/><Relationship Id="rId50" Type="http://schemas.openxmlformats.org/officeDocument/2006/relationships/slide" Target="slides/slide21.xml"/><Relationship Id="rId55" Type="http://schemas.openxmlformats.org/officeDocument/2006/relationships/slide" Target="slides/slide26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" Target="slides/slide4.xml"/><Relationship Id="rId38" Type="http://schemas.openxmlformats.org/officeDocument/2006/relationships/slide" Target="slides/slide9.xml"/><Relationship Id="rId46" Type="http://schemas.openxmlformats.org/officeDocument/2006/relationships/slide" Target="slides/slide17.xml"/><Relationship Id="rId59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Master" Target="slideMasters/slideMaster29.xml"/><Relationship Id="rId41" Type="http://schemas.openxmlformats.org/officeDocument/2006/relationships/slide" Target="slides/slide12.xml"/><Relationship Id="rId54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" Target="slides/slide3.xml"/><Relationship Id="rId37" Type="http://schemas.openxmlformats.org/officeDocument/2006/relationships/slide" Target="slides/slide8.xml"/><Relationship Id="rId40" Type="http://schemas.openxmlformats.org/officeDocument/2006/relationships/slide" Target="slides/slide11.xml"/><Relationship Id="rId45" Type="http://schemas.openxmlformats.org/officeDocument/2006/relationships/slide" Target="slides/slide16.xml"/><Relationship Id="rId53" Type="http://schemas.openxmlformats.org/officeDocument/2006/relationships/slide" Target="slides/slide24.xml"/><Relationship Id="rId58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Master" Target="slideMasters/slideMaster28.xml"/><Relationship Id="rId36" Type="http://schemas.openxmlformats.org/officeDocument/2006/relationships/slide" Target="slides/slide7.xml"/><Relationship Id="rId49" Type="http://schemas.openxmlformats.org/officeDocument/2006/relationships/slide" Target="slides/slide20.xml"/><Relationship Id="rId57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2.xml"/><Relationship Id="rId44" Type="http://schemas.openxmlformats.org/officeDocument/2006/relationships/slide" Target="slides/slide15.xml"/><Relationship Id="rId52" Type="http://schemas.openxmlformats.org/officeDocument/2006/relationships/slide" Target="slides/slide23.xml"/><Relationship Id="rId6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Master" Target="slideMasters/slideMaster27.xml"/><Relationship Id="rId30" Type="http://schemas.openxmlformats.org/officeDocument/2006/relationships/slide" Target="slides/slide1.xml"/><Relationship Id="rId35" Type="http://schemas.openxmlformats.org/officeDocument/2006/relationships/slide" Target="slides/slide6.xml"/><Relationship Id="rId43" Type="http://schemas.openxmlformats.org/officeDocument/2006/relationships/slide" Target="slides/slide14.xml"/><Relationship Id="rId48" Type="http://schemas.openxmlformats.org/officeDocument/2006/relationships/slide" Target="slides/slide19.xml"/><Relationship Id="rId56" Type="http://schemas.openxmlformats.org/officeDocument/2006/relationships/notesMaster" Target="notesMasters/notesMaster1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22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ED55CA7-BAE4-47A8-9352-E67FF04457E1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C832F2E-82A4-4CEA-9CA9-DEEB2C35B7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9942D6D-2670-4FFA-99FA-338D3A8E2EAA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78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7785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D45F4970-ED18-40DC-9F8C-6C51EFA5E4D0}" type="slidenum">
              <a:rPr lang="en-GB" sz="1200">
                <a:solidFill>
                  <a:srgbClr val="000000"/>
                </a:solidFill>
                <a:latin typeface="Times New Roman" pitchFamily="18" charset="0"/>
              </a:rPr>
              <a:pPr algn="r" eaLnBrk="0" hangingPunct="0"/>
              <a:t>9</a:t>
            </a:fld>
            <a:endParaRPr lang="en-GB" sz="12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7990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9C29D256-A59E-4685-9CAA-E0B5A4865071}" type="slidenum">
              <a:rPr lang="en-GB" sz="1200">
                <a:solidFill>
                  <a:srgbClr val="000000"/>
                </a:solidFill>
                <a:latin typeface="Times New Roman" pitchFamily="18" charset="0"/>
              </a:rPr>
              <a:pPr algn="r" eaLnBrk="0" hangingPunct="0"/>
              <a:t>10</a:t>
            </a:fld>
            <a:endParaRPr lang="en-GB" sz="12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19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8195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DB292980-DA7C-4347-8E18-3F341572C4E9}" type="slidenum">
              <a:rPr lang="en-GB" sz="1200">
                <a:solidFill>
                  <a:srgbClr val="000000"/>
                </a:solidFill>
                <a:latin typeface="Times New Roman" pitchFamily="18" charset="0"/>
              </a:rPr>
              <a:pPr algn="r" eaLnBrk="0" hangingPunct="0"/>
              <a:t>11</a:t>
            </a:fld>
            <a:endParaRPr lang="en-GB" sz="12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50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850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C0A8818-80ED-440D-B394-8F2DF7664777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52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952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6285944-B8AE-479E-8E3E-DFB43326EA16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73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973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3A96CC3-363B-442B-8606-BCD94C6CA2A4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99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A64D91E-BC38-4726-B744-DA6BC791E4C8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%0choriz_swoosh%20%20%20%20%20%20%20%20%20%20%20%20%20%20%20%20%20%20%20%20%20%20%20%20%20%20%20%20%20%20%20%20%20%20%20%20%20%20%20%20%20%20%20%20%20%20%20%20%20%20%20000457D9%0cMacintosh%20HD%20%20%20%20%20%20%20%20%20%20%20%20%20%20%20%20%20%20%20ABA78158: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Relationship Id="rId5" Type="http://schemas.openxmlformats.org/officeDocument/2006/relationships/image" Target="%0bdh_logo.eps%20%20%20%20%20%20%20%20%20%20%20%20%20%20%20%20%20%20%20%20%20%20%20%20%20%20%20%20%20%20%20%20%20%20%20%20%20%20%20%20%20%20%20%20%20%20%20%20%20%20%20%20000457D9%0cMacintosh%20HD%20%20%20%20%20%20%20%20%20%20%20%20%20%20%20%20%20%20%20ABA78158:" TargetMode="Externa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7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8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9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0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6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oriz_swoosh                                                   000457D9Macintosh HD                   ABA78158: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1355725"/>
            <a:ext cx="9144000" cy="474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4" descr="dh_logo.eps                                                    000457D9Macintosh HD                   ABA78158:"/>
          <p:cNvPicPr>
            <a:picLocks noChangeAspect="1" noChangeArrowheads="1"/>
          </p:cNvPicPr>
          <p:nvPr userDrawn="1"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6502400" y="304800"/>
            <a:ext cx="22606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7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304800" y="4495800"/>
            <a:ext cx="70104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5638800"/>
            <a:ext cx="7010400" cy="8382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009966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0" y="5949950"/>
            <a:ext cx="9144000" cy="0"/>
          </a:xfrm>
          <a:prstGeom prst="line">
            <a:avLst/>
          </a:prstGeom>
          <a:ln w="2222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7" descr="NHS Constitution Logo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3" y="5805488"/>
            <a:ext cx="91598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997" y="1412776"/>
            <a:ext cx="7416582" cy="3744416"/>
          </a:xfrm>
          <a:prstGeom prst="rect">
            <a:avLst/>
          </a:prstGeom>
        </p:spPr>
        <p:txBody>
          <a:bodyPr/>
          <a:lstStyle>
            <a:lvl1pPr>
              <a:buClr>
                <a:srgbClr val="0072C6"/>
              </a:buCl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9592" y="404664"/>
            <a:ext cx="7416824" cy="854968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0" y="5949950"/>
            <a:ext cx="9144000" cy="0"/>
          </a:xfrm>
          <a:prstGeom prst="line">
            <a:avLst/>
          </a:prstGeom>
          <a:ln w="2222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7" descr="NHS Constitution Logo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3" y="5805488"/>
            <a:ext cx="91598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997" y="1412776"/>
            <a:ext cx="7416582" cy="3744416"/>
          </a:xfrm>
          <a:prstGeom prst="rect">
            <a:avLst/>
          </a:prstGeom>
        </p:spPr>
        <p:txBody>
          <a:bodyPr/>
          <a:lstStyle>
            <a:lvl1pPr>
              <a:buClr>
                <a:srgbClr val="0072C6"/>
              </a:buCl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9592" y="404664"/>
            <a:ext cx="7416824" cy="854968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05CFF-53B7-4848-BB6F-ED75826B684B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6DE6D-E666-4DEC-9990-FDC6919CC1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0" y="5949950"/>
            <a:ext cx="9144000" cy="0"/>
          </a:xfrm>
          <a:prstGeom prst="line">
            <a:avLst/>
          </a:prstGeom>
          <a:ln w="2222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7" descr="NHS Constitution Logo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3" y="5805488"/>
            <a:ext cx="91598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997" y="1412776"/>
            <a:ext cx="7416582" cy="3744416"/>
          </a:xfrm>
          <a:prstGeom prst="rect">
            <a:avLst/>
          </a:prstGeom>
        </p:spPr>
        <p:txBody>
          <a:bodyPr/>
          <a:lstStyle>
            <a:lvl1pPr>
              <a:buClr>
                <a:srgbClr val="0072C6"/>
              </a:buCl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9592" y="404664"/>
            <a:ext cx="7416824" cy="854968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0" y="5949950"/>
            <a:ext cx="9144000" cy="0"/>
          </a:xfrm>
          <a:prstGeom prst="line">
            <a:avLst/>
          </a:prstGeom>
          <a:ln w="2222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7" descr="NHS Constitution Logo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3" y="5805488"/>
            <a:ext cx="91598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997" y="1412776"/>
            <a:ext cx="7416582" cy="3744416"/>
          </a:xfrm>
          <a:prstGeom prst="rect">
            <a:avLst/>
          </a:prstGeom>
        </p:spPr>
        <p:txBody>
          <a:bodyPr/>
          <a:lstStyle>
            <a:lvl1pPr>
              <a:buClr>
                <a:srgbClr val="0072C6"/>
              </a:buCl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9592" y="404664"/>
            <a:ext cx="7416824" cy="854968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0" y="5949950"/>
            <a:ext cx="9144000" cy="0"/>
          </a:xfrm>
          <a:prstGeom prst="line">
            <a:avLst/>
          </a:prstGeom>
          <a:ln w="2222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7" descr="NHS Constitution Logo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3" y="5805488"/>
            <a:ext cx="91598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997" y="1412776"/>
            <a:ext cx="7416582" cy="3744416"/>
          </a:xfrm>
          <a:prstGeom prst="rect">
            <a:avLst/>
          </a:prstGeom>
        </p:spPr>
        <p:txBody>
          <a:bodyPr/>
          <a:lstStyle>
            <a:lvl1pPr>
              <a:buClr>
                <a:srgbClr val="0072C6"/>
              </a:buCl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9592" y="404664"/>
            <a:ext cx="7416824" cy="854968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0" y="5949950"/>
            <a:ext cx="9144000" cy="0"/>
          </a:xfrm>
          <a:prstGeom prst="line">
            <a:avLst/>
          </a:prstGeom>
          <a:ln w="2222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7" descr="NHS Constitution Logo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3" y="5805488"/>
            <a:ext cx="91598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997" y="1412776"/>
            <a:ext cx="7416582" cy="3744416"/>
          </a:xfrm>
          <a:prstGeom prst="rect">
            <a:avLst/>
          </a:prstGeom>
        </p:spPr>
        <p:txBody>
          <a:bodyPr/>
          <a:lstStyle>
            <a:lvl1pPr>
              <a:buClr>
                <a:srgbClr val="0072C6"/>
              </a:buCl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9592" y="404664"/>
            <a:ext cx="7416824" cy="854968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0" y="5949950"/>
            <a:ext cx="9144000" cy="0"/>
          </a:xfrm>
          <a:prstGeom prst="line">
            <a:avLst/>
          </a:prstGeom>
          <a:ln w="2222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7" descr="NHS Constitution Logo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3" y="5805488"/>
            <a:ext cx="91598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997" y="1412776"/>
            <a:ext cx="7416582" cy="3744416"/>
          </a:xfrm>
          <a:prstGeom prst="rect">
            <a:avLst/>
          </a:prstGeom>
        </p:spPr>
        <p:txBody>
          <a:bodyPr/>
          <a:lstStyle>
            <a:lvl1pPr>
              <a:buClr>
                <a:srgbClr val="0072C6"/>
              </a:buCl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9592" y="404664"/>
            <a:ext cx="7416824" cy="854968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DDF7E-604A-4C47-885B-9C6DE7D8BA9E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1B53F-AEE1-4463-999E-6ECE43839D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6318A-5DE4-4E09-BC9B-1A7C7A31DE31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72E96-BC9D-4ED3-87F8-EA353F182E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b="0"/>
            </a:lvl1pPr>
          </a:lstStyle>
          <a:p>
            <a:pPr>
              <a:defRPr/>
            </a:pPr>
            <a:r>
              <a:rPr lang="en-GB"/>
              <a:t>RESTRICTED: FOR INTERNAL DISUSISON ONLY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637A9-8147-4ECB-A347-6F810D514562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DB058-2B50-4907-A8D1-083638A94B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00F86-5DCD-4B7D-98DB-513A05E93ECD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9D1D4-AE72-45A1-A5FB-8DD319708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0" y="5949950"/>
            <a:ext cx="9144000" cy="0"/>
          </a:xfrm>
          <a:prstGeom prst="line">
            <a:avLst/>
          </a:prstGeom>
          <a:ln w="2222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7" descr="NHS Constitution Logo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3" y="5805488"/>
            <a:ext cx="91598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997" y="1412776"/>
            <a:ext cx="7416582" cy="3744416"/>
          </a:xfrm>
          <a:prstGeom prst="rect">
            <a:avLst/>
          </a:prstGeom>
        </p:spPr>
        <p:txBody>
          <a:bodyPr/>
          <a:lstStyle>
            <a:lvl1pPr>
              <a:buClr>
                <a:srgbClr val="0072C6"/>
              </a:buCl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9592" y="404664"/>
            <a:ext cx="7416824" cy="854968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0" y="5949950"/>
            <a:ext cx="9144000" cy="0"/>
          </a:xfrm>
          <a:prstGeom prst="line">
            <a:avLst/>
          </a:prstGeom>
          <a:ln w="2222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7" descr="NHS Constitution Logo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3" y="5805488"/>
            <a:ext cx="91598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997" y="1412776"/>
            <a:ext cx="7416582" cy="3744416"/>
          </a:xfrm>
          <a:prstGeom prst="rect">
            <a:avLst/>
          </a:prstGeom>
        </p:spPr>
        <p:txBody>
          <a:bodyPr/>
          <a:lstStyle>
            <a:lvl1pPr>
              <a:buClr>
                <a:srgbClr val="0072C6"/>
              </a:buCl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9592" y="404664"/>
            <a:ext cx="7416824" cy="854968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b="0"/>
            </a:lvl1pPr>
          </a:lstStyle>
          <a:p>
            <a:pPr>
              <a:defRPr/>
            </a:pPr>
            <a:r>
              <a:rPr lang="en-GB"/>
              <a:t>RESTRICTED: FOR INTERNAL DISUSISON ONLY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5791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676400"/>
            <a:ext cx="40767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676400"/>
            <a:ext cx="40767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b="0"/>
            </a:lvl1pPr>
          </a:lstStyle>
          <a:p>
            <a:pPr>
              <a:defRPr/>
            </a:pPr>
            <a:r>
              <a:rPr lang="en-GB"/>
              <a:t>RESTRICTED: FOR INTERNAL DISUSISON ONLY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0" y="5949950"/>
            <a:ext cx="9144000" cy="0"/>
          </a:xfrm>
          <a:prstGeom prst="line">
            <a:avLst/>
          </a:prstGeom>
          <a:ln w="2222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7" descr="NHS Constitution Logo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3" y="5805488"/>
            <a:ext cx="91598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997" y="1412776"/>
            <a:ext cx="7416582" cy="3744416"/>
          </a:xfrm>
          <a:prstGeom prst="rect">
            <a:avLst/>
          </a:prstGeom>
        </p:spPr>
        <p:txBody>
          <a:bodyPr/>
          <a:lstStyle>
            <a:lvl1pPr>
              <a:buClr>
                <a:srgbClr val="0072C6"/>
              </a:buCl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9592" y="404664"/>
            <a:ext cx="7416824" cy="854968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0" y="5949950"/>
            <a:ext cx="9144000" cy="0"/>
          </a:xfrm>
          <a:prstGeom prst="line">
            <a:avLst/>
          </a:prstGeom>
          <a:ln w="2222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7" descr="NHS Constitution Logo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3" y="5805488"/>
            <a:ext cx="91598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997" y="1412776"/>
            <a:ext cx="7416582" cy="3744416"/>
          </a:xfrm>
          <a:prstGeom prst="rect">
            <a:avLst/>
          </a:prstGeom>
        </p:spPr>
        <p:txBody>
          <a:bodyPr/>
          <a:lstStyle>
            <a:lvl1pPr>
              <a:buClr>
                <a:srgbClr val="0072C6"/>
              </a:buCl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9592" y="404664"/>
            <a:ext cx="7416824" cy="854968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0" y="5949950"/>
            <a:ext cx="9144000" cy="0"/>
          </a:xfrm>
          <a:prstGeom prst="line">
            <a:avLst/>
          </a:prstGeom>
          <a:ln w="2222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7" descr="NHS Constitution Logo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3" y="5805488"/>
            <a:ext cx="91598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997" y="1412776"/>
            <a:ext cx="7416582" cy="3744416"/>
          </a:xfrm>
          <a:prstGeom prst="rect">
            <a:avLst/>
          </a:prstGeom>
        </p:spPr>
        <p:txBody>
          <a:bodyPr/>
          <a:lstStyle>
            <a:lvl1pPr>
              <a:buClr>
                <a:srgbClr val="0072C6"/>
              </a:buCl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9592" y="404664"/>
            <a:ext cx="7416824" cy="854968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RESTRICTED: FOR INTERNAL DISUSISON ONLY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0" y="5949950"/>
            <a:ext cx="9144000" cy="0"/>
          </a:xfrm>
          <a:prstGeom prst="line">
            <a:avLst/>
          </a:prstGeom>
          <a:ln w="2222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7" descr="NHS Constitution Logo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3" y="5805488"/>
            <a:ext cx="91598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997" y="1412776"/>
            <a:ext cx="7416582" cy="3744416"/>
          </a:xfrm>
          <a:prstGeom prst="rect">
            <a:avLst/>
          </a:prstGeom>
        </p:spPr>
        <p:txBody>
          <a:bodyPr/>
          <a:lstStyle>
            <a:lvl1pPr>
              <a:buClr>
                <a:srgbClr val="0072C6"/>
              </a:buCl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9592" y="404664"/>
            <a:ext cx="7416824" cy="854968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6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7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8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9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10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11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12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13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14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15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20.xml.rels><?xml version="1.0" encoding="UTF-8" standalone="yes"?>
<Relationships xmlns="http://schemas.openxmlformats.org/package/2006/relationships"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16.xml"/></Relationships>
</file>

<file path=ppt/slideMasters/_rels/slideMaster21.xml.rels><?xml version="1.0" encoding="UTF-8" standalone="yes"?>
<Relationships xmlns="http://schemas.openxmlformats.org/package/2006/relationships"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17.xml"/></Relationships>
</file>

<file path=ppt/slideMasters/_rels/slideMaster2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18.xml"/></Relationships>
</file>

<file path=ppt/slideMasters/_rels/slideMaster23.xml.rels><?xml version="1.0" encoding="UTF-8" standalone="yes"?>
<Relationships xmlns="http://schemas.openxmlformats.org/package/2006/relationships"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19.xml"/></Relationships>
</file>

<file path=ppt/slideMasters/_rels/slideMaster24.xml.rels><?xml version="1.0" encoding="UTF-8" standalone="yes"?>
<Relationships xmlns="http://schemas.openxmlformats.org/package/2006/relationships"><Relationship Id="rId2" Type="http://schemas.openxmlformats.org/officeDocument/2006/relationships/theme" Target="../theme/theme24.xml"/><Relationship Id="rId1" Type="http://schemas.openxmlformats.org/officeDocument/2006/relationships/slideLayout" Target="../slideLayouts/slideLayout20.xml"/></Relationships>
</file>

<file path=ppt/slideMasters/_rels/slideMaster25.xml.rels><?xml version="1.0" encoding="UTF-8" standalone="yes"?>
<Relationships xmlns="http://schemas.openxmlformats.org/package/2006/relationships"><Relationship Id="rId2" Type="http://schemas.openxmlformats.org/officeDocument/2006/relationships/theme" Target="../theme/theme25.xml"/><Relationship Id="rId1" Type="http://schemas.openxmlformats.org/officeDocument/2006/relationships/slideLayout" Target="../slideLayouts/slideLayout21.xml"/></Relationships>
</file>

<file path=ppt/slideMasters/_rels/slideMaster26.xml.rels><?xml version="1.0" encoding="UTF-8" standalone="yes"?>
<Relationships xmlns="http://schemas.openxmlformats.org/package/2006/relationships"><Relationship Id="rId2" Type="http://schemas.openxmlformats.org/officeDocument/2006/relationships/theme" Target="../theme/theme26.xml"/><Relationship Id="rId1" Type="http://schemas.openxmlformats.org/officeDocument/2006/relationships/slideLayout" Target="../slideLayouts/slideLayout22.xml"/></Relationships>
</file>

<file path=ppt/slideMasters/_rels/slideMaster27.xml.rels><?xml version="1.0" encoding="UTF-8" standalone="yes"?>
<Relationships xmlns="http://schemas.openxmlformats.org/package/2006/relationships"><Relationship Id="rId2" Type="http://schemas.openxmlformats.org/officeDocument/2006/relationships/theme" Target="../theme/theme27.xml"/><Relationship Id="rId1" Type="http://schemas.openxmlformats.org/officeDocument/2006/relationships/slideLayout" Target="../slideLayouts/slideLayout23.xml"/></Relationships>
</file>

<file path=ppt/slideMasters/_rels/slideMaster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theme" Target="../theme/theme28.xml"/><Relationship Id="rId4" Type="http://schemas.openxmlformats.org/officeDocument/2006/relationships/image" Target="../media/image8.png"/></Relationships>
</file>

<file path=ppt/slideMasters/_rels/slideMaster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theme" Target="../theme/theme29.xml"/><Relationship Id="rId4" Type="http://schemas.openxmlformats.org/officeDocument/2006/relationships/image" Target="../media/image11.jpeg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4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301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7C563AC7-FAFC-4BEC-9A86-C7E0F533F5FB}" type="datetimeFigureOut">
              <a:rPr lang="en-GB"/>
              <a:pPr>
                <a:defRPr/>
              </a:pPr>
              <a:t>23/04/2012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CB96CF5C-3C84-484E-ADE4-C08A5138470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645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B7243FC3-440E-4E1C-9713-7F74977E356F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02B3DC7-292C-495C-846D-6911E3F438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3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6656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8B1DCEDF-AB4E-46D0-B71D-6AA444201C00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9F10A526-DEA0-4BE0-A20B-45178983C9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6861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15DA9D68-FDAF-4C8F-9C1D-0C5AEA078B3B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DBA601ED-E505-49B5-8688-32B16A6771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5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7065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8EBD63F5-F18D-4F20-8A80-39E0B171A5FD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2C06E2F7-8E41-4E39-86E8-FAB57858BC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7270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18A9B123-1C44-4FF7-B3A7-605F86386751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9DBCA28A-A667-4F3D-B7C5-14D9E6A552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7475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CE0D6018-6FD9-49DE-BDC7-09F321079271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39FD277E-8972-41CC-A0BE-92D374D39F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8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7680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DB1121DA-5AD2-4C68-B42C-B81D1A8B5C0A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3B625DD9-99C0-48BB-933E-1BF15F3A59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788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8AD22A3C-D7AA-424C-B0A6-B1B6A38612A2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1BD4B398-B842-458A-8800-25FD1FACAE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808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F1F04C6E-CFA7-4978-AC03-517D9F013529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CA5DEFC8-F920-448C-B51C-83FFCADF13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829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82B9DD7A-D8A7-4B41-83B1-9818E5490519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DEEC83B2-AFED-43F2-9CA9-1A62CDCBEB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506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17E44613-25D4-417B-BF46-5BAC41390005}" type="datetimeFigureOut">
              <a:rPr lang="en-GB"/>
              <a:pPr>
                <a:defRPr/>
              </a:pPr>
              <a:t>23/04/2012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0F77729E-2620-44B1-9CE0-FA7D65FB62C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849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EAA8D55D-FCBE-4588-B02E-CA7A0471FCD3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D12A48A3-A66D-46E8-948A-8BEBB1DD69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8704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E8524775-B0B6-4E9C-84E3-311B7B271FB4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333E7D14-7C25-41B1-909E-C5CAE930E1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3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8909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77B22333-6979-42D0-B6F9-5027FA7DEDD7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BCF1D074-A0B9-48FB-AE18-0C50C3B1FF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911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FC17531F-75C1-465C-83AC-BD062503CA8A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CCE148E-CA2E-4D48-84AB-A103527DC0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0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9318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F81D2A69-79F8-4942-B772-66AEE0ABE5E3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C16A5794-BE72-403C-930E-FB93ECB728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1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952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39E6E24C-FE94-42E4-8A1D-BF0EFB150DED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1A928BA7-190A-47E0-9561-6EFC1AF82B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9728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87D0436C-F8D1-4888-9CBD-920AA697336A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2312176F-367C-4C57-9F01-60FFD1D237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4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993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5C127792-53FA-40A6-883B-C11ACB44F169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BEE3841A-2CBC-4065-A44F-1023DACAD2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Picture 13" descr="cover1"/>
          <p:cNvPicPr>
            <a:picLocks noChangeAspect="1" noChangeArrowheads="1"/>
          </p:cNvPicPr>
          <p:nvPr/>
        </p:nvPicPr>
        <p:blipFill>
          <a:blip r:embed="rId2" cstate="print"/>
          <a:srcRect r="6281"/>
          <a:stretch>
            <a:fillRect/>
          </a:stretch>
        </p:blipFill>
        <p:spPr bwMode="auto">
          <a:xfrm>
            <a:off x="0" y="0"/>
            <a:ext cx="9144000" cy="690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7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165350"/>
            <a:ext cx="6970713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6013" y="2997200"/>
            <a:ext cx="6264275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</p:txBody>
      </p:sp>
      <p:pic>
        <p:nvPicPr>
          <p:cNvPr id="101381" name="Picture 8" descr="DH Logo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72300" y="5918200"/>
            <a:ext cx="1800225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1382" name="Picture 14" descr="NHS_150dp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5113" y="333375"/>
            <a:ext cx="885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bg1"/>
          </a:solidFill>
          <a:latin typeface="+mn-lt"/>
          <a:ea typeface="ＭＳ Ｐゴシック" charset="0"/>
          <a:cs typeface="ＭＳ Ｐゴシック" charset="0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ＭＳ Ｐゴシック" charset="0"/>
          <a:cs typeface="ＭＳ Ｐゴシック"/>
        </a:defRPr>
      </a:lvl2pPr>
      <a:lvl3pPr marL="1230313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ＭＳ Ｐゴシック" charset="0"/>
          <a:cs typeface="ＭＳ Ｐゴシック"/>
        </a:defRPr>
      </a:lvl3pPr>
      <a:lvl4pPr marL="16383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0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0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1268413"/>
            <a:ext cx="633571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989138"/>
            <a:ext cx="6335713" cy="374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endParaRPr lang="en-GB" smtClean="0"/>
          </a:p>
        </p:txBody>
      </p:sp>
      <p:pic>
        <p:nvPicPr>
          <p:cNvPr id="103428" name="Picture 5" descr="NHS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16863" y="365125"/>
            <a:ext cx="86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29" name="Picture 6" descr="DH logo_colou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73888" y="5926138"/>
            <a:ext cx="1806575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30" name="Picture 11" descr="pag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96213" y="1989138"/>
            <a:ext cx="1347787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ArialMT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ArialMT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ArialMT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ArialMT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ArialM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ArialM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ArialM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rgbClr val="5D4198"/>
          </a:solidFill>
          <a:latin typeface="ArialMT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5D4198"/>
        </a:buClr>
        <a:buChar char="•"/>
        <a:defRPr sz="16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D4198"/>
        </a:buClr>
        <a:buChar char="–"/>
        <a:defRPr sz="1600">
          <a:solidFill>
            <a:schemeClr val="tx1"/>
          </a:solidFill>
          <a:latin typeface="+mn-lt"/>
          <a:ea typeface="ＭＳ Ｐゴシック" charset="0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D4198"/>
        </a:buClr>
        <a:buChar char="•"/>
        <a:defRPr sz="1600">
          <a:solidFill>
            <a:schemeClr val="tx1"/>
          </a:solidFill>
          <a:latin typeface="+mn-lt"/>
          <a:ea typeface="ＭＳ Ｐゴシック" charset="0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0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710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07B966D3-01FF-4BFB-A78C-A5D3F6FC97CC}" type="datetimeFigureOut">
              <a:rPr lang="en-GB"/>
              <a:pPr>
                <a:defRPr/>
              </a:pPr>
              <a:t>23/04/2012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5D3FD6E2-F0E3-4D7A-BFD1-B38DE84CADE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915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71A3C759-A26C-4B20-B223-6786656A030D}" type="datetimeFigureOut">
              <a:rPr lang="en-GB"/>
              <a:pPr>
                <a:defRPr/>
              </a:pPr>
              <a:t>23/04/2012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EDA853C4-8A4E-4554-B5E8-F3D3092F7AA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120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04324328-67A6-4225-9506-D7201E73D2C7}" type="datetimeFigureOut">
              <a:rPr lang="en-GB"/>
              <a:pPr>
                <a:defRPr/>
              </a:pPr>
              <a:t>23/04/2012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EB9F4EE0-99A8-45EE-A2B1-08D36AB219E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32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ADAF9C68-6214-4195-95E5-A74E585C9A41}" type="datetimeFigureOut">
              <a:rPr lang="en-GB"/>
              <a:pPr>
                <a:defRPr/>
              </a:pPr>
              <a:t>23/04/2012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549331DE-F73E-4B47-9119-19380ABB7CE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53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87023832-75FB-4BCC-B100-D75772D7C234}" type="datetimeFigureOut">
              <a:rPr lang="en-GB"/>
              <a:pPr>
                <a:defRPr/>
              </a:pPr>
              <a:t>23/04/2012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564B3C"/>
                </a:solidFill>
                <a:latin typeface="+mn-lt"/>
              </a:defRPr>
            </a:lvl1pPr>
          </a:lstStyle>
          <a:p>
            <a:pPr>
              <a:defRPr/>
            </a:pPr>
            <a:fld id="{AFD95DCF-7C8A-4D37-AD04-C6F2734E372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5791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8305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57348" name="Picture 8" descr="DH Logo artwork (rgb)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9925" y="112713"/>
            <a:ext cx="2057400" cy="65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3850" y="6524625"/>
            <a:ext cx="62071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b="1">
                <a:solidFill>
                  <a:srgbClr val="FF33CC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RESTRICTED: FOR INTERNAL DISUSISON ONLY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8" r:id="rId1"/>
    <p:sldLayoutId id="2147483989" r:id="rId2"/>
    <p:sldLayoutId id="2147483990" r:id="rId3"/>
    <p:sldLayoutId id="2147483991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99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9966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9966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9966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9966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9966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9966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9966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99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6246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0A8EBFA1-CDCE-46C3-8AFF-71FCFAE42341}" type="datetimeFigureOut">
              <a:rPr lang="en-GB"/>
              <a:pPr>
                <a:defRPr/>
              </a:pPr>
              <a:t>23/04/2012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871AA926-4FD4-438C-9649-398508DD19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4005263"/>
            <a:ext cx="7848600" cy="1143000"/>
          </a:xfrm>
        </p:spPr>
        <p:txBody>
          <a:bodyPr/>
          <a:lstStyle/>
          <a:p>
            <a:r>
              <a:rPr lang="en-GB" sz="3600" b="1" smtClean="0"/>
              <a:t>Any Qualified Provider </a:t>
            </a:r>
            <a:br>
              <a:rPr lang="en-GB" sz="3600" b="1" smtClean="0"/>
            </a:br>
            <a:r>
              <a:rPr lang="en-GB" sz="3600" b="1" smtClean="0"/>
              <a:t>Qualification Process</a:t>
            </a:r>
            <a:endParaRPr lang="en-GB" sz="2800" smtClean="0"/>
          </a:p>
        </p:txBody>
      </p:sp>
      <p:sp>
        <p:nvSpPr>
          <p:cNvPr id="367618" name="Text Box 7"/>
          <p:cNvSpPr txBox="1">
            <a:spLocks noChangeArrowheads="1"/>
          </p:cNvSpPr>
          <p:nvPr/>
        </p:nvSpPr>
        <p:spPr bwMode="auto">
          <a:xfrm>
            <a:off x="0" y="5157788"/>
            <a:ext cx="7451725" cy="1004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400" b="1">
                <a:solidFill>
                  <a:srgbClr val="000000"/>
                </a:solidFill>
              </a:rPr>
              <a:t>Mark Lambert</a:t>
            </a:r>
          </a:p>
          <a:p>
            <a:pPr eaLnBrk="0" hangingPunct="0">
              <a:spcBef>
                <a:spcPct val="50000"/>
              </a:spcBef>
            </a:pPr>
            <a:r>
              <a:rPr lang="en-GB" sz="2400" b="1">
                <a:solidFill>
                  <a:srgbClr val="000000"/>
                </a:solidFill>
              </a:rPr>
              <a:t>Department of Health, Qualification Lead</a:t>
            </a:r>
          </a:p>
        </p:txBody>
      </p:sp>
      <p:sp>
        <p:nvSpPr>
          <p:cNvPr id="367619" name="Text Box 8"/>
          <p:cNvSpPr txBox="1">
            <a:spLocks noChangeArrowheads="1"/>
          </p:cNvSpPr>
          <p:nvPr/>
        </p:nvSpPr>
        <p:spPr bwMode="auto">
          <a:xfrm>
            <a:off x="3419475" y="6308725"/>
            <a:ext cx="57245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GB" sz="2400" b="1">
                <a:solidFill>
                  <a:srgbClr val="000000"/>
                </a:solidFill>
              </a:rPr>
              <a:t>3</a:t>
            </a:r>
            <a:r>
              <a:rPr lang="en-GB" sz="2400" b="1" baseline="30000">
                <a:solidFill>
                  <a:srgbClr val="000000"/>
                </a:solidFill>
              </a:rPr>
              <a:t>rd</a:t>
            </a:r>
            <a:r>
              <a:rPr lang="en-GB" sz="2400" b="1">
                <a:solidFill>
                  <a:srgbClr val="000000"/>
                </a:solidFill>
              </a:rPr>
              <a:t> April 2012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1" name="Title 3"/>
          <p:cNvSpPr>
            <a:spLocks noGrp="1"/>
          </p:cNvSpPr>
          <p:nvPr>
            <p:ph type="title" idx="4294967295"/>
          </p:nvPr>
        </p:nvSpPr>
        <p:spPr>
          <a:xfrm>
            <a:off x="34925" y="44450"/>
            <a:ext cx="5992813" cy="1081088"/>
          </a:xfrm>
        </p:spPr>
        <p:txBody>
          <a:bodyPr/>
          <a:lstStyle/>
          <a:p>
            <a:pPr algn="l"/>
            <a:r>
              <a:rPr lang="en-GB" sz="3600" b="1" smtClean="0"/>
              <a:t>Complexity of need</a:t>
            </a:r>
          </a:p>
        </p:txBody>
      </p:sp>
      <p:pic>
        <p:nvPicPr>
          <p:cNvPr id="3788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" y="1141413"/>
            <a:ext cx="8137525" cy="52244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378883" name="Text Box 4"/>
          <p:cNvSpPr txBox="1">
            <a:spLocks noChangeArrowheads="1"/>
          </p:cNvSpPr>
          <p:nvPr/>
        </p:nvSpPr>
        <p:spPr bwMode="auto">
          <a:xfrm>
            <a:off x="971550" y="2852738"/>
            <a:ext cx="122555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600" b="1" i="1">
                <a:solidFill>
                  <a:srgbClr val="000000"/>
                </a:solidFill>
                <a:latin typeface="Times New Roman" pitchFamily="18" charset="0"/>
              </a:rPr>
              <a:t>Specialist</a:t>
            </a:r>
          </a:p>
        </p:txBody>
      </p:sp>
      <p:sp>
        <p:nvSpPr>
          <p:cNvPr id="378884" name="Text Box 5"/>
          <p:cNvSpPr txBox="1">
            <a:spLocks noChangeArrowheads="1"/>
          </p:cNvSpPr>
          <p:nvPr/>
        </p:nvSpPr>
        <p:spPr bwMode="auto">
          <a:xfrm>
            <a:off x="2555875" y="3141663"/>
            <a:ext cx="122555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600" b="1" i="1">
                <a:solidFill>
                  <a:srgbClr val="000000"/>
                </a:solidFill>
                <a:latin typeface="Times New Roman" pitchFamily="18" charset="0"/>
              </a:rPr>
              <a:t>Complex</a:t>
            </a:r>
          </a:p>
        </p:txBody>
      </p:sp>
      <p:sp>
        <p:nvSpPr>
          <p:cNvPr id="378885" name="Text Box 6"/>
          <p:cNvSpPr txBox="1">
            <a:spLocks noChangeArrowheads="1"/>
          </p:cNvSpPr>
          <p:nvPr/>
        </p:nvSpPr>
        <p:spPr bwMode="auto">
          <a:xfrm>
            <a:off x="4572000" y="3500438"/>
            <a:ext cx="1366838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600" b="1" i="1">
                <a:solidFill>
                  <a:srgbClr val="000000"/>
                </a:solidFill>
                <a:latin typeface="Times New Roman" pitchFamily="18" charset="0"/>
              </a:rPr>
              <a:t>Non Complex</a:t>
            </a:r>
          </a:p>
        </p:txBody>
      </p:sp>
      <p:sp>
        <p:nvSpPr>
          <p:cNvPr id="378886" name="Text Box 7"/>
          <p:cNvSpPr txBox="1">
            <a:spLocks noChangeArrowheads="1"/>
          </p:cNvSpPr>
          <p:nvPr/>
        </p:nvSpPr>
        <p:spPr bwMode="auto">
          <a:xfrm>
            <a:off x="6227763" y="3933825"/>
            <a:ext cx="122555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600" b="1" i="1">
                <a:solidFill>
                  <a:srgbClr val="000000"/>
                </a:solidFill>
                <a:latin typeface="Times New Roman" pitchFamily="18" charset="0"/>
              </a:rPr>
              <a:t>Standard</a:t>
            </a:r>
          </a:p>
        </p:txBody>
      </p:sp>
      <p:sp>
        <p:nvSpPr>
          <p:cNvPr id="378887" name="AutoShape 9"/>
          <p:cNvSpPr>
            <a:spLocks noChangeArrowheads="1"/>
          </p:cNvSpPr>
          <p:nvPr/>
        </p:nvSpPr>
        <p:spPr bwMode="auto">
          <a:xfrm>
            <a:off x="4284663" y="3500438"/>
            <a:ext cx="3146425" cy="777875"/>
          </a:xfrm>
          <a:prstGeom prst="roundRect">
            <a:avLst>
              <a:gd name="adj" fmla="val 16667"/>
            </a:avLst>
          </a:prstGeom>
          <a:solidFill>
            <a:schemeClr val="accent1">
              <a:alpha val="76862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GB" sz="2000" b="1">
                <a:solidFill>
                  <a:srgbClr val="000000"/>
                </a:solidFill>
                <a:latin typeface="Times New Roman" pitchFamily="18" charset="0"/>
              </a:rPr>
              <a:t>AQP Implementation </a:t>
            </a:r>
          </a:p>
          <a:p>
            <a:pPr algn="ctr" eaLnBrk="0" hangingPunct="0"/>
            <a:r>
              <a:rPr lang="en-GB" sz="2000" b="1">
                <a:solidFill>
                  <a:srgbClr val="000000"/>
                </a:solidFill>
                <a:latin typeface="Times New Roman" pitchFamily="18" charset="0"/>
              </a:rPr>
              <a:t>Packs 1&amp;2</a:t>
            </a:r>
          </a:p>
        </p:txBody>
      </p:sp>
      <p:pic>
        <p:nvPicPr>
          <p:cNvPr id="378888" name="Picture 7" descr="Midlands and East SHACOL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125" y="333375"/>
            <a:ext cx="2192338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29" name="Title 3"/>
          <p:cNvSpPr>
            <a:spLocks noGrp="1"/>
          </p:cNvSpPr>
          <p:nvPr>
            <p:ph type="title" idx="4294967295"/>
          </p:nvPr>
        </p:nvSpPr>
        <p:spPr>
          <a:xfrm>
            <a:off x="34925" y="44450"/>
            <a:ext cx="5992813" cy="1081088"/>
          </a:xfrm>
        </p:spPr>
        <p:txBody>
          <a:bodyPr/>
          <a:lstStyle/>
          <a:p>
            <a:pPr algn="l"/>
            <a:r>
              <a:rPr lang="en-GB" sz="3600" b="1" smtClean="0"/>
              <a:t>Complexity of need</a:t>
            </a:r>
          </a:p>
        </p:txBody>
      </p:sp>
      <p:pic>
        <p:nvPicPr>
          <p:cNvPr id="3809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" y="1141413"/>
            <a:ext cx="8137525" cy="52244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380931" name="Text Box 4"/>
          <p:cNvSpPr txBox="1">
            <a:spLocks noChangeArrowheads="1"/>
          </p:cNvSpPr>
          <p:nvPr/>
        </p:nvSpPr>
        <p:spPr bwMode="auto">
          <a:xfrm>
            <a:off x="971550" y="2852738"/>
            <a:ext cx="122555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600" b="1" i="1">
                <a:solidFill>
                  <a:srgbClr val="000000"/>
                </a:solidFill>
                <a:latin typeface="Times New Roman" pitchFamily="18" charset="0"/>
              </a:rPr>
              <a:t>Specialist</a:t>
            </a:r>
          </a:p>
        </p:txBody>
      </p:sp>
      <p:sp>
        <p:nvSpPr>
          <p:cNvPr id="380932" name="Text Box 5"/>
          <p:cNvSpPr txBox="1">
            <a:spLocks noChangeArrowheads="1"/>
          </p:cNvSpPr>
          <p:nvPr/>
        </p:nvSpPr>
        <p:spPr bwMode="auto">
          <a:xfrm>
            <a:off x="2555875" y="3141663"/>
            <a:ext cx="122555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600" b="1" i="1">
                <a:solidFill>
                  <a:srgbClr val="000000"/>
                </a:solidFill>
                <a:latin typeface="Times New Roman" pitchFamily="18" charset="0"/>
              </a:rPr>
              <a:t>Complex</a:t>
            </a:r>
          </a:p>
        </p:txBody>
      </p:sp>
      <p:sp>
        <p:nvSpPr>
          <p:cNvPr id="380933" name="Text Box 6"/>
          <p:cNvSpPr txBox="1">
            <a:spLocks noChangeArrowheads="1"/>
          </p:cNvSpPr>
          <p:nvPr/>
        </p:nvSpPr>
        <p:spPr bwMode="auto">
          <a:xfrm>
            <a:off x="4572000" y="3500438"/>
            <a:ext cx="1366838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600" b="1" i="1">
                <a:solidFill>
                  <a:srgbClr val="000000"/>
                </a:solidFill>
                <a:latin typeface="Times New Roman" pitchFamily="18" charset="0"/>
              </a:rPr>
              <a:t>Non Complex</a:t>
            </a:r>
          </a:p>
        </p:txBody>
      </p:sp>
      <p:sp>
        <p:nvSpPr>
          <p:cNvPr id="380934" name="Text Box 7"/>
          <p:cNvSpPr txBox="1">
            <a:spLocks noChangeArrowheads="1"/>
          </p:cNvSpPr>
          <p:nvPr/>
        </p:nvSpPr>
        <p:spPr bwMode="auto">
          <a:xfrm>
            <a:off x="6227763" y="3933825"/>
            <a:ext cx="122555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600" b="1" i="1">
                <a:solidFill>
                  <a:srgbClr val="000000"/>
                </a:solidFill>
                <a:latin typeface="Times New Roman" pitchFamily="18" charset="0"/>
              </a:rPr>
              <a:t>Standard</a:t>
            </a:r>
          </a:p>
        </p:txBody>
      </p:sp>
      <p:sp>
        <p:nvSpPr>
          <p:cNvPr id="380935" name="AutoShape 8"/>
          <p:cNvSpPr>
            <a:spLocks noChangeArrowheads="1"/>
          </p:cNvSpPr>
          <p:nvPr/>
        </p:nvSpPr>
        <p:spPr bwMode="auto">
          <a:xfrm>
            <a:off x="2339975" y="2781300"/>
            <a:ext cx="1871663" cy="777875"/>
          </a:xfrm>
          <a:prstGeom prst="roundRect">
            <a:avLst>
              <a:gd name="adj" fmla="val 16667"/>
            </a:avLst>
          </a:prstGeom>
          <a:solidFill>
            <a:schemeClr val="accent1">
              <a:alpha val="76862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GB" sz="2000" b="1">
                <a:solidFill>
                  <a:srgbClr val="000000"/>
                </a:solidFill>
                <a:latin typeface="Times New Roman" pitchFamily="18" charset="0"/>
              </a:rPr>
              <a:t>Specification </a:t>
            </a:r>
          </a:p>
          <a:p>
            <a:pPr algn="ctr" eaLnBrk="0" hangingPunct="0"/>
            <a:r>
              <a:rPr lang="en-GB" sz="2000" b="1">
                <a:solidFill>
                  <a:srgbClr val="000000"/>
                </a:solidFill>
                <a:latin typeface="Times New Roman" pitchFamily="18" charset="0"/>
              </a:rPr>
              <a:t>3</a:t>
            </a:r>
          </a:p>
        </p:txBody>
      </p:sp>
      <p:pic>
        <p:nvPicPr>
          <p:cNvPr id="380936" name="Picture 7" descr="Midlands and East SHACOL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125" y="333375"/>
            <a:ext cx="2192338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7" name="Title 2"/>
          <p:cNvSpPr>
            <a:spLocks noGrp="1"/>
          </p:cNvSpPr>
          <p:nvPr>
            <p:ph type="title"/>
          </p:nvPr>
        </p:nvSpPr>
        <p:spPr>
          <a:xfrm>
            <a:off x="468313" y="1125538"/>
            <a:ext cx="7848600" cy="854075"/>
          </a:xfrm>
        </p:spPr>
        <p:txBody>
          <a:bodyPr/>
          <a:lstStyle/>
          <a:p>
            <a:pPr algn="ctr"/>
            <a:r>
              <a:rPr lang="en-GB" sz="3200" smtClean="0"/>
              <a:t>Patient Choice of AQP Services to be Offered 2012/2013</a:t>
            </a:r>
            <a:endParaRPr lang="en-GB" sz="3200" smtClean="0">
              <a:solidFill>
                <a:srgbClr val="0070C0"/>
              </a:solidFill>
            </a:endParaRPr>
          </a:p>
        </p:txBody>
      </p:sp>
      <p:pic>
        <p:nvPicPr>
          <p:cNvPr id="382978" name="Picture 4" descr="Midlands and East SHACO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349250"/>
            <a:ext cx="21907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2979" name="Text Placeholder 10"/>
          <p:cNvSpPr txBox="1">
            <a:spLocks/>
          </p:cNvSpPr>
          <p:nvPr/>
        </p:nvSpPr>
        <p:spPr bwMode="auto">
          <a:xfrm>
            <a:off x="1476375" y="6092825"/>
            <a:ext cx="69135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GB" sz="1600">
                <a:solidFill>
                  <a:srgbClr val="0072C6"/>
                </a:solidFill>
                <a:cs typeface="Arial" pitchFamily="34" charset="0"/>
              </a:rPr>
              <a:t>NHS Midlands and East is a cluster of SHAs comprising </a:t>
            </a: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NHS East Midlands 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East of England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 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West Midlands</a:t>
            </a:r>
          </a:p>
        </p:txBody>
      </p:sp>
      <p:pic>
        <p:nvPicPr>
          <p:cNvPr id="382980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331913" y="2133600"/>
            <a:ext cx="6480175" cy="3816350"/>
          </a:xfrm>
        </p:spPr>
      </p:pic>
      <p:pic>
        <p:nvPicPr>
          <p:cNvPr id="38298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2275" y="1989138"/>
            <a:ext cx="5903913" cy="3957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1" name="Title 2"/>
          <p:cNvSpPr>
            <a:spLocks noGrp="1"/>
          </p:cNvSpPr>
          <p:nvPr>
            <p:ph type="title"/>
          </p:nvPr>
        </p:nvSpPr>
        <p:spPr>
          <a:xfrm>
            <a:off x="539750" y="1341438"/>
            <a:ext cx="7848600" cy="709612"/>
          </a:xfrm>
        </p:spPr>
        <p:txBody>
          <a:bodyPr/>
          <a:lstStyle/>
          <a:p>
            <a:pPr algn="ctr"/>
            <a:r>
              <a:rPr lang="en-GB" smtClean="0"/>
              <a:t>Any Qualified Provider (AQP)</a:t>
            </a:r>
            <a:br>
              <a:rPr lang="en-GB" smtClean="0"/>
            </a:br>
            <a:endParaRPr lang="en-GB" smtClean="0">
              <a:solidFill>
                <a:srgbClr val="0070C0"/>
              </a:solidFill>
            </a:endParaRPr>
          </a:p>
        </p:txBody>
      </p:sp>
      <p:pic>
        <p:nvPicPr>
          <p:cNvPr id="384002" name="Picture 7" descr="Midlands and East SHACOL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125" y="404813"/>
            <a:ext cx="2192338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 noChangeArrowheads="1"/>
          </p:cNvSpPr>
          <p:nvPr>
            <p:ph type="body" sz="quarter" idx="11"/>
          </p:nvPr>
        </p:nvSpPr>
        <p:spPr>
          <a:xfrm>
            <a:off x="900113" y="1773238"/>
            <a:ext cx="7416800" cy="3071812"/>
          </a:xfrm>
          <a:ln w="38100">
            <a:solidFill>
              <a:srgbClr val="009966"/>
            </a:solidFill>
          </a:ln>
        </p:spPr>
        <p:txBody>
          <a:bodyPr rtlCol="0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2000" dirty="0"/>
              <a:t>Before running an AQP opportunity, commissioners must have. . . </a:t>
            </a:r>
            <a:endParaRPr lang="en-GB" sz="2000" dirty="0" smtClean="0"/>
          </a:p>
          <a:p>
            <a:pPr fontAlgn="auto">
              <a:spcAft>
                <a:spcPts val="0"/>
              </a:spcAft>
              <a:defRPr/>
            </a:pPr>
            <a:r>
              <a:rPr lang="en-GB" sz="1600" dirty="0" smtClean="0"/>
              <a:t>Engaged the market 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sz="1600" dirty="0" smtClean="0"/>
              <a:t>Determined the appropriate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GB" sz="1600" dirty="0" smtClean="0"/>
              <a:t>Service specification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GB" sz="1600" dirty="0" smtClean="0"/>
              <a:t>Pathway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GB" sz="1600" dirty="0" smtClean="0"/>
              <a:t>Referral protocols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GB" sz="1600" dirty="0" smtClean="0"/>
              <a:t>Outcomes  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sz="1600" dirty="0" smtClean="0"/>
              <a:t>Developed a currency (unit of healthcare for which a provider is funded)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sz="1600" dirty="0" smtClean="0"/>
              <a:t>Set a price, where the service is not covered by national tariffs</a:t>
            </a:r>
            <a:endParaRPr lang="en-GB" sz="1600" dirty="0"/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755576" y="4941168"/>
            <a:ext cx="7643813" cy="739946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B050"/>
            </a:solidFill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lIns="136525" tIns="92075" rIns="136525" bIns="92075" anchor="ctr" anchorCtr="1">
            <a:spAutoFit/>
          </a:bodyPr>
          <a:lstStyle/>
          <a:p>
            <a:pPr algn="ctr" fontAlgn="auto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2000" i="1" dirty="0">
                <a:solidFill>
                  <a:srgbClr val="009966"/>
                </a:solidFill>
                <a:latin typeface="Helvetica" pitchFamily="34" charset="0"/>
              </a:rPr>
              <a:t>To assist Commissioners, the DH has worked with a wide variety of stakeholders to develop an implementation pack</a:t>
            </a:r>
          </a:p>
        </p:txBody>
      </p:sp>
      <p:sp>
        <p:nvSpPr>
          <p:cNvPr id="384007" name="Text Placeholder 10"/>
          <p:cNvSpPr txBox="1">
            <a:spLocks/>
          </p:cNvSpPr>
          <p:nvPr/>
        </p:nvSpPr>
        <p:spPr bwMode="auto">
          <a:xfrm>
            <a:off x="1476375" y="6092825"/>
            <a:ext cx="69135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GB" sz="1600">
                <a:solidFill>
                  <a:srgbClr val="0072C6"/>
                </a:solidFill>
                <a:cs typeface="Arial" pitchFamily="34" charset="0"/>
              </a:rPr>
              <a:t>NHS Midlands and East is a cluster of SHAs comprising </a:t>
            </a: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NHS East Midlands 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East of England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 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West Midlands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49" name="Title 2"/>
          <p:cNvSpPr>
            <a:spLocks noGrp="1"/>
          </p:cNvSpPr>
          <p:nvPr>
            <p:ph type="title"/>
          </p:nvPr>
        </p:nvSpPr>
        <p:spPr>
          <a:xfrm>
            <a:off x="611188" y="908050"/>
            <a:ext cx="7848600" cy="854075"/>
          </a:xfrm>
        </p:spPr>
        <p:txBody>
          <a:bodyPr/>
          <a:lstStyle/>
          <a:p>
            <a:pPr algn="ctr"/>
            <a:r>
              <a:rPr lang="en-GB" smtClean="0"/>
              <a:t>Qualification</a:t>
            </a:r>
            <a:endParaRPr lang="en-GB" smtClean="0">
              <a:solidFill>
                <a:srgbClr val="0070C0"/>
              </a:solidFill>
            </a:endParaRPr>
          </a:p>
        </p:txBody>
      </p:sp>
      <p:pic>
        <p:nvPicPr>
          <p:cNvPr id="386050" name="Picture 7" descr="Midlands and East SHACO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59563" y="333375"/>
            <a:ext cx="2192337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6051" name="Text Placeholder 10"/>
          <p:cNvSpPr txBox="1">
            <a:spLocks/>
          </p:cNvSpPr>
          <p:nvPr/>
        </p:nvSpPr>
        <p:spPr bwMode="auto">
          <a:xfrm>
            <a:off x="1476375" y="6092825"/>
            <a:ext cx="69135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GB" sz="1600">
                <a:solidFill>
                  <a:srgbClr val="0072C6"/>
                </a:solidFill>
                <a:cs typeface="Arial" pitchFamily="34" charset="0"/>
              </a:rPr>
              <a:t>NHS Midlands and East is a cluster of SHAs comprising </a:t>
            </a: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NHS East Midlands 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East of England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 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West Midlands</a:t>
            </a:r>
          </a:p>
        </p:txBody>
      </p:sp>
      <p:sp>
        <p:nvSpPr>
          <p:cNvPr id="386052" name="Rectangle 3"/>
          <p:cNvSpPr txBox="1">
            <a:spLocks noChangeArrowheads="1"/>
          </p:cNvSpPr>
          <p:nvPr/>
        </p:nvSpPr>
        <p:spPr bwMode="auto">
          <a:xfrm>
            <a:off x="179388" y="1628775"/>
            <a:ext cx="8305800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GB" sz="3200">
                <a:solidFill>
                  <a:srgbClr val="000000"/>
                </a:solidFill>
                <a:latin typeface="Calibri" pitchFamily="34" charset="0"/>
              </a:rPr>
              <a:t>There are 3 stages to qualification:</a:t>
            </a:r>
          </a:p>
          <a:p>
            <a:pPr marL="342900" indent="-342900">
              <a:spcBef>
                <a:spcPct val="20000"/>
              </a:spcBef>
            </a:pPr>
            <a:endParaRPr lang="en-GB" sz="3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86053" name="Rectangle 9"/>
          <p:cNvSpPr>
            <a:spLocks noChangeArrowheads="1"/>
          </p:cNvSpPr>
          <p:nvPr/>
        </p:nvSpPr>
        <p:spPr bwMode="auto">
          <a:xfrm>
            <a:off x="153988" y="2301875"/>
            <a:ext cx="21145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3333CC"/>
                </a:solidFill>
                <a:latin typeface="Arial Unicode MS" pitchFamily="34" charset="-128"/>
              </a:rPr>
              <a:t>Central AQP Team</a:t>
            </a:r>
          </a:p>
          <a:p>
            <a:endParaRPr lang="en-GB" b="1">
              <a:solidFill>
                <a:srgbClr val="3333CC"/>
              </a:solidFill>
              <a:latin typeface="Arial Unicode MS" pitchFamily="34" charset="-128"/>
            </a:endParaRPr>
          </a:p>
        </p:txBody>
      </p:sp>
      <p:sp>
        <p:nvSpPr>
          <p:cNvPr id="386054" name="Rectangle 10"/>
          <p:cNvSpPr>
            <a:spLocks noChangeArrowheads="1"/>
          </p:cNvSpPr>
          <p:nvPr/>
        </p:nvSpPr>
        <p:spPr bwMode="auto">
          <a:xfrm>
            <a:off x="3276600" y="2301875"/>
            <a:ext cx="23685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b="1">
                <a:solidFill>
                  <a:srgbClr val="3333CC"/>
                </a:solidFill>
                <a:latin typeface="Arial Unicode MS" pitchFamily="34" charset="-128"/>
              </a:rPr>
              <a:t>Qualification Centres </a:t>
            </a:r>
          </a:p>
          <a:p>
            <a:pPr eaLnBrk="0" hangingPunct="0"/>
            <a:r>
              <a:rPr lang="en-GB" b="1">
                <a:solidFill>
                  <a:srgbClr val="3333CC"/>
                </a:solidFill>
                <a:latin typeface="Arial Unicode MS" pitchFamily="34" charset="-128"/>
              </a:rPr>
              <a:t>of Excellence</a:t>
            </a:r>
          </a:p>
        </p:txBody>
      </p:sp>
      <p:sp>
        <p:nvSpPr>
          <p:cNvPr id="386055" name="Rectangle 11"/>
          <p:cNvSpPr>
            <a:spLocks noChangeArrowheads="1"/>
          </p:cNvSpPr>
          <p:nvPr/>
        </p:nvSpPr>
        <p:spPr bwMode="auto">
          <a:xfrm>
            <a:off x="6791325" y="2301875"/>
            <a:ext cx="21018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>
                <a:solidFill>
                  <a:srgbClr val="3333CC"/>
                </a:solidFill>
                <a:latin typeface="Arial Unicode MS" pitchFamily="34" charset="-128"/>
              </a:rPr>
              <a:t>Local commissioners</a:t>
            </a:r>
          </a:p>
        </p:txBody>
      </p:sp>
      <p:sp>
        <p:nvSpPr>
          <p:cNvPr id="386056" name="Text Box 4"/>
          <p:cNvSpPr txBox="1">
            <a:spLocks noChangeArrowheads="1"/>
          </p:cNvSpPr>
          <p:nvPr/>
        </p:nvSpPr>
        <p:spPr bwMode="auto">
          <a:xfrm>
            <a:off x="250825" y="3228975"/>
            <a:ext cx="2447925" cy="1304925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2238" tIns="36119" rIns="72238" bIns="36119">
            <a:spAutoFit/>
          </a:bodyPr>
          <a:lstStyle/>
          <a:p>
            <a:pPr eaLnBrk="0" hangingPunct="0"/>
            <a:r>
              <a:rPr lang="en-GB" sz="16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Supporting generic / routine elements (E.g. CQC licence, regulatory &amp; qualifications) and overseeing process</a:t>
            </a:r>
          </a:p>
        </p:txBody>
      </p:sp>
      <p:sp>
        <p:nvSpPr>
          <p:cNvPr id="386057" name="Text Box 5"/>
          <p:cNvSpPr txBox="1">
            <a:spLocks noChangeArrowheads="1"/>
          </p:cNvSpPr>
          <p:nvPr/>
        </p:nvSpPr>
        <p:spPr bwMode="auto">
          <a:xfrm>
            <a:off x="3348038" y="3228975"/>
            <a:ext cx="2808287" cy="1304925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2238" tIns="36119" rIns="72238" bIns="36119">
            <a:spAutoFit/>
          </a:bodyPr>
          <a:lstStyle/>
          <a:p>
            <a:pPr eaLnBrk="0" hangingPunct="0"/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Lead the service specific elements of qualification for each service (e.g. clinical review, clinical specific assurance etc)</a:t>
            </a:r>
          </a:p>
        </p:txBody>
      </p:sp>
      <p:sp>
        <p:nvSpPr>
          <p:cNvPr id="386058" name="Text Box 6"/>
          <p:cNvSpPr txBox="1">
            <a:spLocks noChangeArrowheads="1"/>
          </p:cNvSpPr>
          <p:nvPr/>
        </p:nvSpPr>
        <p:spPr bwMode="auto">
          <a:xfrm>
            <a:off x="6864350" y="3228975"/>
            <a:ext cx="1800225" cy="106045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2238" tIns="36119" rIns="72238" bIns="36119">
            <a:spAutoFit/>
          </a:bodyPr>
          <a:lstStyle/>
          <a:p>
            <a:pPr eaLnBrk="0" hangingPunct="0"/>
            <a:r>
              <a:rPr lang="en-GB" sz="16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Completes process (e.g. price and local referral protocols)</a:t>
            </a:r>
          </a:p>
        </p:txBody>
      </p:sp>
      <p:sp>
        <p:nvSpPr>
          <p:cNvPr id="386059" name="AutoShape 7"/>
          <p:cNvSpPr>
            <a:spLocks noChangeArrowheads="1"/>
          </p:cNvSpPr>
          <p:nvPr/>
        </p:nvSpPr>
        <p:spPr bwMode="auto">
          <a:xfrm>
            <a:off x="2555875" y="3716338"/>
            <a:ext cx="865188" cy="576262"/>
          </a:xfrm>
          <a:prstGeom prst="rightArrow">
            <a:avLst>
              <a:gd name="adj1" fmla="val 50000"/>
              <a:gd name="adj2" fmla="val 37534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GB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6060" name="AutoShape 8"/>
          <p:cNvSpPr>
            <a:spLocks noChangeArrowheads="1"/>
          </p:cNvSpPr>
          <p:nvPr/>
        </p:nvSpPr>
        <p:spPr bwMode="auto">
          <a:xfrm>
            <a:off x="6084888" y="3716338"/>
            <a:ext cx="865187" cy="576262"/>
          </a:xfrm>
          <a:prstGeom prst="rightArrow">
            <a:avLst>
              <a:gd name="adj1" fmla="val 50000"/>
              <a:gd name="adj2" fmla="val 37534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GB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3" name="Rectangle 2"/>
          <p:cNvSpPr>
            <a:spLocks noChangeArrowheads="1"/>
          </p:cNvSpPr>
          <p:nvPr/>
        </p:nvSpPr>
        <p:spPr bwMode="auto">
          <a:xfrm>
            <a:off x="0" y="4238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GB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7074" name="Rectangle 3"/>
          <p:cNvSpPr>
            <a:spLocks noChangeArrowheads="1"/>
          </p:cNvSpPr>
          <p:nvPr/>
        </p:nvSpPr>
        <p:spPr bwMode="auto">
          <a:xfrm>
            <a:off x="0" y="5702300"/>
            <a:ext cx="18415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 sz="120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GB" sz="12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en-GB" sz="12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</a:br>
            <a:endParaRPr lang="en-GB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87075" name="Text Box 4"/>
          <p:cNvSpPr txBox="1">
            <a:spLocks noChangeArrowheads="1"/>
          </p:cNvSpPr>
          <p:nvPr/>
        </p:nvSpPr>
        <p:spPr bwMode="auto">
          <a:xfrm>
            <a:off x="468313" y="1052513"/>
            <a:ext cx="3671887" cy="2057400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List of  8 services selected for AQP implementation from April 2012 e.g.</a:t>
            </a:r>
          </a:p>
          <a:p>
            <a:pPr eaLnBrk="0" hangingPunct="0">
              <a:spcBef>
                <a:spcPct val="50000"/>
              </a:spcBef>
            </a:pPr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Adult Hearing</a:t>
            </a:r>
          </a:p>
          <a:p>
            <a:pPr eaLnBrk="0" hangingPunct="0">
              <a:spcBef>
                <a:spcPct val="50000"/>
              </a:spcBef>
            </a:pPr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Podiatry</a:t>
            </a:r>
          </a:p>
          <a:p>
            <a:pPr eaLnBrk="0" hangingPunct="0">
              <a:spcBef>
                <a:spcPct val="50000"/>
              </a:spcBef>
            </a:pPr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MSK</a:t>
            </a:r>
          </a:p>
          <a:p>
            <a:pPr eaLnBrk="0" hangingPunct="0">
              <a:spcBef>
                <a:spcPct val="50000"/>
              </a:spcBef>
            </a:pPr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Etc</a:t>
            </a:r>
          </a:p>
        </p:txBody>
      </p:sp>
      <p:sp>
        <p:nvSpPr>
          <p:cNvPr id="387076" name="AutoShape 5"/>
          <p:cNvSpPr>
            <a:spLocks/>
          </p:cNvSpPr>
          <p:nvPr/>
        </p:nvSpPr>
        <p:spPr bwMode="auto">
          <a:xfrm>
            <a:off x="1908175" y="1700213"/>
            <a:ext cx="1008063" cy="1584325"/>
          </a:xfrm>
          <a:prstGeom prst="rightBrace">
            <a:avLst>
              <a:gd name="adj1" fmla="val 13097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7077" name="Text Box 6"/>
          <p:cNvSpPr txBox="1">
            <a:spLocks noChangeArrowheads="1"/>
          </p:cNvSpPr>
          <p:nvPr/>
        </p:nvSpPr>
        <p:spPr bwMode="auto">
          <a:xfrm>
            <a:off x="2916238" y="1916113"/>
            <a:ext cx="3600450" cy="1304925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2238" tIns="36119" rIns="72238" bIns="36119">
            <a:spAutoFit/>
          </a:bodyPr>
          <a:lstStyle/>
          <a:p>
            <a:pPr algn="ctr"/>
            <a:r>
              <a:rPr lang="en-GB" sz="1600" b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Qualification Centres of Excellence identified to undertake majority of qualification process for these services for all commissioners in England</a:t>
            </a:r>
            <a:endParaRPr lang="en-GB" sz="160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87078" name="Text Box 7"/>
          <p:cNvSpPr txBox="1">
            <a:spLocks noChangeArrowheads="1"/>
          </p:cNvSpPr>
          <p:nvPr/>
        </p:nvSpPr>
        <p:spPr bwMode="auto">
          <a:xfrm>
            <a:off x="468313" y="5321300"/>
            <a:ext cx="2879725" cy="106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2238" tIns="36119" rIns="72238" bIns="36119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Central team</a:t>
            </a:r>
            <a:endParaRPr lang="en-GB" sz="160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eaLnBrk="0" hangingPunct="0"/>
            <a:r>
              <a:rPr lang="en-GB" sz="16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Routine elements of all services plus support / oversight</a:t>
            </a:r>
          </a:p>
        </p:txBody>
      </p:sp>
      <p:sp>
        <p:nvSpPr>
          <p:cNvPr id="387079" name="Text Box 8"/>
          <p:cNvSpPr txBox="1">
            <a:spLocks noChangeArrowheads="1"/>
          </p:cNvSpPr>
          <p:nvPr/>
        </p:nvSpPr>
        <p:spPr bwMode="auto">
          <a:xfrm>
            <a:off x="468313" y="3500438"/>
            <a:ext cx="2879725" cy="1304925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2238" tIns="36119" rIns="72238" bIns="36119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Central AQP Team</a:t>
            </a:r>
            <a:endParaRPr lang="en-GB" sz="160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eaLnBrk="0" hangingPunct="0"/>
            <a:r>
              <a:rPr lang="en-GB" sz="16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supporting generic / routine elements (E.g. CQC licence, regulatory &amp; qualifications) and overseeing process</a:t>
            </a:r>
          </a:p>
        </p:txBody>
      </p:sp>
      <p:sp>
        <p:nvSpPr>
          <p:cNvPr id="387080" name="Text Box 9"/>
          <p:cNvSpPr txBox="1">
            <a:spLocks noChangeArrowheads="1"/>
          </p:cNvSpPr>
          <p:nvPr/>
        </p:nvSpPr>
        <p:spPr bwMode="auto">
          <a:xfrm>
            <a:off x="3492500" y="3500438"/>
            <a:ext cx="3168650" cy="1304925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2238" tIns="36119" rIns="72238" bIns="36119">
            <a:spAutoFit/>
          </a:bodyPr>
          <a:lstStyle/>
          <a:p>
            <a:pPr eaLnBrk="0" hangingPunct="0"/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Qualification team</a:t>
            </a:r>
            <a:endParaRPr lang="en-GB" sz="1600">
              <a:solidFill>
                <a:srgbClr val="000000"/>
              </a:solidFill>
              <a:latin typeface="Calibri" pitchFamily="34" charset="0"/>
            </a:endParaRPr>
          </a:p>
          <a:p>
            <a:pPr eaLnBrk="0" hangingPunct="0"/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lead the service specific elements of qualification for each service (e.g. clinical review, clinical specific assurance etc)</a:t>
            </a:r>
          </a:p>
        </p:txBody>
      </p:sp>
      <p:sp>
        <p:nvSpPr>
          <p:cNvPr id="387081" name="Text Box 10"/>
          <p:cNvSpPr txBox="1">
            <a:spLocks noChangeArrowheads="1"/>
          </p:cNvSpPr>
          <p:nvPr/>
        </p:nvSpPr>
        <p:spPr bwMode="auto">
          <a:xfrm>
            <a:off x="6804025" y="3500438"/>
            <a:ext cx="2232025" cy="1304925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2238" tIns="36119" rIns="72238" bIns="36119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Local / Joint commissioners</a:t>
            </a:r>
            <a:endParaRPr lang="en-GB" sz="160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eaLnBrk="0" hangingPunct="0"/>
            <a:r>
              <a:rPr lang="en-GB" sz="16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completes process (e.g. price and local referral protocols)</a:t>
            </a:r>
          </a:p>
        </p:txBody>
      </p:sp>
      <p:sp>
        <p:nvSpPr>
          <p:cNvPr id="387082" name="AutoShape 11"/>
          <p:cNvSpPr>
            <a:spLocks noChangeArrowheads="1"/>
          </p:cNvSpPr>
          <p:nvPr/>
        </p:nvSpPr>
        <p:spPr bwMode="auto">
          <a:xfrm>
            <a:off x="6948488" y="5181600"/>
            <a:ext cx="190500" cy="192088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7083" name="AutoShape 12"/>
          <p:cNvSpPr>
            <a:spLocks noChangeArrowheads="1"/>
          </p:cNvSpPr>
          <p:nvPr/>
        </p:nvSpPr>
        <p:spPr bwMode="auto">
          <a:xfrm>
            <a:off x="7308850" y="5468938"/>
            <a:ext cx="190500" cy="192087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7084" name="AutoShape 13"/>
          <p:cNvSpPr>
            <a:spLocks noChangeArrowheads="1"/>
          </p:cNvSpPr>
          <p:nvPr/>
        </p:nvSpPr>
        <p:spPr bwMode="auto">
          <a:xfrm>
            <a:off x="7380288" y="5181600"/>
            <a:ext cx="190500" cy="192088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7085" name="AutoShape 14"/>
          <p:cNvSpPr>
            <a:spLocks noChangeArrowheads="1"/>
          </p:cNvSpPr>
          <p:nvPr/>
        </p:nvSpPr>
        <p:spPr bwMode="auto">
          <a:xfrm>
            <a:off x="7740650" y="5324475"/>
            <a:ext cx="190500" cy="192088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7086" name="AutoShape 15"/>
          <p:cNvSpPr>
            <a:spLocks noChangeArrowheads="1"/>
          </p:cNvSpPr>
          <p:nvPr/>
        </p:nvSpPr>
        <p:spPr bwMode="auto">
          <a:xfrm>
            <a:off x="7669213" y="5613400"/>
            <a:ext cx="190500" cy="192088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7087" name="AutoShape 16"/>
          <p:cNvSpPr>
            <a:spLocks noChangeArrowheads="1"/>
          </p:cNvSpPr>
          <p:nvPr/>
        </p:nvSpPr>
        <p:spPr bwMode="auto">
          <a:xfrm>
            <a:off x="7883525" y="5108575"/>
            <a:ext cx="190500" cy="192088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7088" name="AutoShape 17"/>
          <p:cNvSpPr>
            <a:spLocks noChangeArrowheads="1"/>
          </p:cNvSpPr>
          <p:nvPr/>
        </p:nvSpPr>
        <p:spPr bwMode="auto">
          <a:xfrm>
            <a:off x="8243888" y="5395913"/>
            <a:ext cx="190500" cy="192087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7089" name="AutoShape 18"/>
          <p:cNvSpPr>
            <a:spLocks noChangeArrowheads="1"/>
          </p:cNvSpPr>
          <p:nvPr/>
        </p:nvSpPr>
        <p:spPr bwMode="auto">
          <a:xfrm>
            <a:off x="8315325" y="5108575"/>
            <a:ext cx="190500" cy="192088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7090" name="AutoShape 19"/>
          <p:cNvSpPr>
            <a:spLocks noChangeArrowheads="1"/>
          </p:cNvSpPr>
          <p:nvPr/>
        </p:nvSpPr>
        <p:spPr bwMode="auto">
          <a:xfrm>
            <a:off x="8675688" y="5251450"/>
            <a:ext cx="190500" cy="192088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7091" name="AutoShape 20"/>
          <p:cNvSpPr>
            <a:spLocks noChangeArrowheads="1"/>
          </p:cNvSpPr>
          <p:nvPr/>
        </p:nvSpPr>
        <p:spPr bwMode="auto">
          <a:xfrm>
            <a:off x="8604250" y="5540375"/>
            <a:ext cx="190500" cy="192088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7092" name="Text Box 21"/>
          <p:cNvSpPr txBox="1">
            <a:spLocks noChangeArrowheads="1"/>
          </p:cNvSpPr>
          <p:nvPr/>
        </p:nvSpPr>
        <p:spPr bwMode="auto">
          <a:xfrm>
            <a:off x="3492500" y="4941888"/>
            <a:ext cx="1585913" cy="815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2238" tIns="36119" rIns="72238" bIns="36119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North</a:t>
            </a:r>
          </a:p>
          <a:p>
            <a:pPr eaLnBrk="0" hangingPunct="0"/>
            <a:r>
              <a:rPr lang="en-GB" sz="16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Adult Hearing  </a:t>
            </a:r>
          </a:p>
          <a:p>
            <a:pPr eaLnBrk="0" hangingPunct="0"/>
            <a:r>
              <a:rPr lang="en-GB" sz="16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continence</a:t>
            </a:r>
          </a:p>
        </p:txBody>
      </p:sp>
      <p:sp>
        <p:nvSpPr>
          <p:cNvPr id="387093" name="Text Box 22"/>
          <p:cNvSpPr txBox="1">
            <a:spLocks noChangeArrowheads="1"/>
          </p:cNvSpPr>
          <p:nvPr/>
        </p:nvSpPr>
        <p:spPr bwMode="auto">
          <a:xfrm>
            <a:off x="5221288" y="6170613"/>
            <a:ext cx="1439862" cy="571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2238" tIns="36119" rIns="72238" bIns="36119">
            <a:spAutoFit/>
          </a:bodyPr>
          <a:lstStyle/>
          <a:p>
            <a:pPr eaLnBrk="0" hangingPunct="0"/>
            <a:r>
              <a:rPr lang="en-GB" sz="1600" b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London</a:t>
            </a:r>
          </a:p>
          <a:p>
            <a:pPr eaLnBrk="0" hangingPunct="0"/>
            <a:r>
              <a:rPr lang="en-GB" sz="16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Wound Hea’g</a:t>
            </a:r>
          </a:p>
        </p:txBody>
      </p:sp>
      <p:sp>
        <p:nvSpPr>
          <p:cNvPr id="387094" name="Text Box 23"/>
          <p:cNvSpPr txBox="1">
            <a:spLocks noChangeArrowheads="1"/>
          </p:cNvSpPr>
          <p:nvPr/>
        </p:nvSpPr>
        <p:spPr bwMode="auto">
          <a:xfrm>
            <a:off x="3492500" y="5926138"/>
            <a:ext cx="1584325" cy="815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2238" tIns="36119" rIns="72238" bIns="36119">
            <a:spAutoFit/>
          </a:bodyPr>
          <a:lstStyle/>
          <a:p>
            <a:pPr eaLnBrk="0" hangingPunct="0"/>
            <a:r>
              <a:rPr lang="en-GB" sz="1600" b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South</a:t>
            </a:r>
          </a:p>
          <a:p>
            <a:pPr eaLnBrk="0" hangingPunct="0"/>
            <a:r>
              <a:rPr lang="en-GB" sz="16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Diagnostics</a:t>
            </a:r>
          </a:p>
          <a:p>
            <a:pPr eaLnBrk="0" hangingPunct="0"/>
            <a:r>
              <a:rPr lang="en-GB" sz="16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Psc. Therapy</a:t>
            </a:r>
          </a:p>
        </p:txBody>
      </p:sp>
      <p:sp>
        <p:nvSpPr>
          <p:cNvPr id="387095" name="Text Box 24"/>
          <p:cNvSpPr txBox="1">
            <a:spLocks noChangeArrowheads="1"/>
          </p:cNvSpPr>
          <p:nvPr/>
        </p:nvSpPr>
        <p:spPr bwMode="auto">
          <a:xfrm>
            <a:off x="5221288" y="4941888"/>
            <a:ext cx="1439862" cy="106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2238" tIns="36119" rIns="72238" bIns="36119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Mid / East</a:t>
            </a:r>
            <a:endParaRPr lang="en-GB" sz="160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eaLnBrk="0" hangingPunct="0"/>
            <a:r>
              <a:rPr lang="en-GB" sz="16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Podiatry</a:t>
            </a:r>
          </a:p>
          <a:p>
            <a:pPr eaLnBrk="0" hangingPunct="0"/>
            <a:r>
              <a:rPr lang="en-GB" sz="16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MSK</a:t>
            </a:r>
          </a:p>
          <a:p>
            <a:pPr eaLnBrk="0" hangingPunct="0"/>
            <a:r>
              <a:rPr lang="en-GB" sz="16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Wheelchairs</a:t>
            </a:r>
          </a:p>
        </p:txBody>
      </p:sp>
      <p:sp>
        <p:nvSpPr>
          <p:cNvPr id="387096" name="Rectangle 25"/>
          <p:cNvSpPr>
            <a:spLocks noChangeArrowheads="1"/>
          </p:cNvSpPr>
          <p:nvPr/>
        </p:nvSpPr>
        <p:spPr bwMode="auto">
          <a:xfrm>
            <a:off x="236538" y="0"/>
            <a:ext cx="64960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GB" sz="3600">
                <a:solidFill>
                  <a:srgbClr val="558ED5"/>
                </a:solidFill>
                <a:latin typeface="Calibri" pitchFamily="34" charset="0"/>
              </a:rPr>
              <a:t>Qualification Framework</a:t>
            </a:r>
          </a:p>
        </p:txBody>
      </p:sp>
      <p:sp>
        <p:nvSpPr>
          <p:cNvPr id="387097" name="AutoShape 26"/>
          <p:cNvSpPr>
            <a:spLocks noChangeArrowheads="1"/>
          </p:cNvSpPr>
          <p:nvPr/>
        </p:nvSpPr>
        <p:spPr bwMode="auto">
          <a:xfrm>
            <a:off x="6948488" y="5973763"/>
            <a:ext cx="190500" cy="192087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7098" name="AutoShape 27"/>
          <p:cNvSpPr>
            <a:spLocks noChangeArrowheads="1"/>
          </p:cNvSpPr>
          <p:nvPr/>
        </p:nvSpPr>
        <p:spPr bwMode="auto">
          <a:xfrm>
            <a:off x="7308850" y="6261100"/>
            <a:ext cx="190500" cy="192088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7099" name="AutoShape 28"/>
          <p:cNvSpPr>
            <a:spLocks noChangeArrowheads="1"/>
          </p:cNvSpPr>
          <p:nvPr/>
        </p:nvSpPr>
        <p:spPr bwMode="auto">
          <a:xfrm>
            <a:off x="7019925" y="5661025"/>
            <a:ext cx="190500" cy="192088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7100" name="AutoShape 29"/>
          <p:cNvSpPr>
            <a:spLocks noChangeArrowheads="1"/>
          </p:cNvSpPr>
          <p:nvPr/>
        </p:nvSpPr>
        <p:spPr bwMode="auto">
          <a:xfrm>
            <a:off x="7740650" y="6116638"/>
            <a:ext cx="190500" cy="192087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7101" name="AutoShape 30"/>
          <p:cNvSpPr>
            <a:spLocks noChangeArrowheads="1"/>
          </p:cNvSpPr>
          <p:nvPr/>
        </p:nvSpPr>
        <p:spPr bwMode="auto">
          <a:xfrm>
            <a:off x="8316913" y="5876925"/>
            <a:ext cx="190500" cy="192088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7102" name="AutoShape 31"/>
          <p:cNvSpPr>
            <a:spLocks noChangeArrowheads="1"/>
          </p:cNvSpPr>
          <p:nvPr/>
        </p:nvSpPr>
        <p:spPr bwMode="auto">
          <a:xfrm>
            <a:off x="8027988" y="5734050"/>
            <a:ext cx="190500" cy="192088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7103" name="AutoShape 32"/>
          <p:cNvSpPr>
            <a:spLocks noChangeArrowheads="1"/>
          </p:cNvSpPr>
          <p:nvPr/>
        </p:nvSpPr>
        <p:spPr bwMode="auto">
          <a:xfrm>
            <a:off x="7380288" y="5876925"/>
            <a:ext cx="190500" cy="192088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7104" name="AutoShape 33"/>
          <p:cNvSpPr>
            <a:spLocks noChangeArrowheads="1"/>
          </p:cNvSpPr>
          <p:nvPr/>
        </p:nvSpPr>
        <p:spPr bwMode="auto">
          <a:xfrm>
            <a:off x="8101013" y="6237288"/>
            <a:ext cx="190500" cy="192087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7105" name="AutoShape 34"/>
          <p:cNvSpPr>
            <a:spLocks noChangeArrowheads="1"/>
          </p:cNvSpPr>
          <p:nvPr/>
        </p:nvSpPr>
        <p:spPr bwMode="auto">
          <a:xfrm>
            <a:off x="8675688" y="6043613"/>
            <a:ext cx="190500" cy="192087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7106" name="AutoShape 35"/>
          <p:cNvSpPr>
            <a:spLocks noChangeArrowheads="1"/>
          </p:cNvSpPr>
          <p:nvPr/>
        </p:nvSpPr>
        <p:spPr bwMode="auto">
          <a:xfrm>
            <a:off x="8604250" y="6332538"/>
            <a:ext cx="190500" cy="192087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387107" name="AutoShape 36"/>
          <p:cNvCxnSpPr>
            <a:cxnSpLocks noChangeShapeType="1"/>
            <a:stCxn id="387082" idx="7"/>
            <a:endCxn id="387084" idx="0"/>
          </p:cNvCxnSpPr>
          <p:nvPr/>
        </p:nvCxnSpPr>
        <p:spPr bwMode="auto">
          <a:xfrm rot="-5400000">
            <a:off x="7278688" y="5013325"/>
            <a:ext cx="28575" cy="365125"/>
          </a:xfrm>
          <a:prstGeom prst="curvedConnector3">
            <a:avLst>
              <a:gd name="adj1" fmla="val 366662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7108" name="AutoShape 37"/>
          <p:cNvCxnSpPr>
            <a:cxnSpLocks noChangeShapeType="1"/>
            <a:stCxn id="387083" idx="4"/>
            <a:endCxn id="387099" idx="6"/>
          </p:cNvCxnSpPr>
          <p:nvPr/>
        </p:nvCxnSpPr>
        <p:spPr bwMode="auto">
          <a:xfrm rot="5400000">
            <a:off x="7258844" y="5612606"/>
            <a:ext cx="96838" cy="1936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7109" name="AutoShape 38"/>
          <p:cNvCxnSpPr>
            <a:cxnSpLocks noChangeShapeType="1"/>
            <a:stCxn id="387099" idx="2"/>
            <a:endCxn id="387082" idx="2"/>
          </p:cNvCxnSpPr>
          <p:nvPr/>
        </p:nvCxnSpPr>
        <p:spPr bwMode="auto">
          <a:xfrm rot="10800000">
            <a:off x="6948488" y="5278438"/>
            <a:ext cx="71437" cy="479425"/>
          </a:xfrm>
          <a:prstGeom prst="curvedConnector3">
            <a:avLst>
              <a:gd name="adj1" fmla="val 24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7110" name="AutoShape 39"/>
          <p:cNvCxnSpPr>
            <a:cxnSpLocks noChangeShapeType="1"/>
            <a:stCxn id="387083" idx="6"/>
            <a:endCxn id="387084" idx="6"/>
          </p:cNvCxnSpPr>
          <p:nvPr/>
        </p:nvCxnSpPr>
        <p:spPr bwMode="auto">
          <a:xfrm flipV="1">
            <a:off x="7499350" y="5278438"/>
            <a:ext cx="71438" cy="287337"/>
          </a:xfrm>
          <a:prstGeom prst="curvedConnector3">
            <a:avLst>
              <a:gd name="adj1" fmla="val 135556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7111" name="AutoShape 40"/>
          <p:cNvCxnSpPr>
            <a:cxnSpLocks noChangeShapeType="1"/>
            <a:stCxn id="387089" idx="0"/>
            <a:endCxn id="387090" idx="7"/>
          </p:cNvCxnSpPr>
          <p:nvPr/>
        </p:nvCxnSpPr>
        <p:spPr bwMode="auto">
          <a:xfrm rot="5400000" flipV="1">
            <a:off x="8538369" y="4980781"/>
            <a:ext cx="171450" cy="427038"/>
          </a:xfrm>
          <a:prstGeom prst="curvedConnector3">
            <a:avLst>
              <a:gd name="adj1" fmla="val -2870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7112" name="AutoShape 41"/>
          <p:cNvCxnSpPr>
            <a:cxnSpLocks noChangeShapeType="1"/>
            <a:stCxn id="387089" idx="2"/>
            <a:endCxn id="387088" idx="2"/>
          </p:cNvCxnSpPr>
          <p:nvPr/>
        </p:nvCxnSpPr>
        <p:spPr bwMode="auto">
          <a:xfrm rot="10800000" flipV="1">
            <a:off x="8243888" y="5205413"/>
            <a:ext cx="71437" cy="287337"/>
          </a:xfrm>
          <a:prstGeom prst="curvedConnector3">
            <a:avLst>
              <a:gd name="adj1" fmla="val 17777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7113" name="AutoShape 42"/>
          <p:cNvCxnSpPr>
            <a:cxnSpLocks noChangeShapeType="1"/>
            <a:stCxn id="387088" idx="3"/>
            <a:endCxn id="387091" idx="3"/>
          </p:cNvCxnSpPr>
          <p:nvPr/>
        </p:nvCxnSpPr>
        <p:spPr bwMode="auto">
          <a:xfrm rot="16200000" flipH="1">
            <a:off x="8380412" y="5451476"/>
            <a:ext cx="144463" cy="360362"/>
          </a:xfrm>
          <a:prstGeom prst="curvedConnector3">
            <a:avLst>
              <a:gd name="adj1" fmla="val 12527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7114" name="AutoShape 43"/>
          <p:cNvCxnSpPr>
            <a:cxnSpLocks noChangeShapeType="1"/>
            <a:stCxn id="387091" idx="6"/>
            <a:endCxn id="387090" idx="5"/>
          </p:cNvCxnSpPr>
          <p:nvPr/>
        </p:nvCxnSpPr>
        <p:spPr bwMode="auto">
          <a:xfrm flipV="1">
            <a:off x="8794750" y="5414963"/>
            <a:ext cx="42863" cy="22225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7115" name="AutoShape 44"/>
          <p:cNvCxnSpPr>
            <a:cxnSpLocks noChangeShapeType="1"/>
            <a:stCxn id="387098" idx="1"/>
            <a:endCxn id="387103" idx="2"/>
          </p:cNvCxnSpPr>
          <p:nvPr/>
        </p:nvCxnSpPr>
        <p:spPr bwMode="auto">
          <a:xfrm rot="-5400000">
            <a:off x="7200901" y="6110287"/>
            <a:ext cx="315912" cy="4286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7116" name="AutoShape 45"/>
          <p:cNvCxnSpPr>
            <a:cxnSpLocks noChangeShapeType="1"/>
            <a:stCxn id="387103" idx="6"/>
            <a:endCxn id="387100" idx="0"/>
          </p:cNvCxnSpPr>
          <p:nvPr/>
        </p:nvCxnSpPr>
        <p:spPr bwMode="auto">
          <a:xfrm>
            <a:off x="7570788" y="5973763"/>
            <a:ext cx="265112" cy="1428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7117" name="AutoShape 46"/>
          <p:cNvCxnSpPr>
            <a:cxnSpLocks noChangeShapeType="1"/>
            <a:stCxn id="387098" idx="6"/>
            <a:endCxn id="387100" idx="3"/>
          </p:cNvCxnSpPr>
          <p:nvPr/>
        </p:nvCxnSpPr>
        <p:spPr bwMode="auto">
          <a:xfrm flipV="1">
            <a:off x="7499350" y="6280150"/>
            <a:ext cx="269875" cy="777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pic>
        <p:nvPicPr>
          <p:cNvPr id="387118" name="Picture 46" descr="Midlands and East SHACO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349250"/>
            <a:ext cx="21907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7" name="AutoShape 10"/>
          <p:cNvSpPr>
            <a:spLocks noChangeArrowheads="1"/>
          </p:cNvSpPr>
          <p:nvPr/>
        </p:nvSpPr>
        <p:spPr bwMode="auto">
          <a:xfrm rot="-5400000">
            <a:off x="3167856" y="-351631"/>
            <a:ext cx="3744913" cy="77057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072" y="9600"/>
                </a:moveTo>
                <a:cubicBezTo>
                  <a:pt x="16496" y="6590"/>
                  <a:pt x="13864" y="4414"/>
                  <a:pt x="10800" y="4414"/>
                </a:cubicBezTo>
                <a:cubicBezTo>
                  <a:pt x="7273" y="4414"/>
                  <a:pt x="4414" y="7273"/>
                  <a:pt x="4414" y="10800"/>
                </a:cubicBezTo>
                <a:cubicBezTo>
                  <a:pt x="4414" y="14326"/>
                  <a:pt x="7273" y="17186"/>
                  <a:pt x="10800" y="17186"/>
                </a:cubicBezTo>
                <a:cubicBezTo>
                  <a:pt x="12135" y="17186"/>
                  <a:pt x="13437" y="16767"/>
                  <a:pt x="14522" y="15988"/>
                </a:cubicBezTo>
                <a:lnTo>
                  <a:pt x="17096" y="19574"/>
                </a:lnTo>
                <a:cubicBezTo>
                  <a:pt x="15260" y="20891"/>
                  <a:pt x="13058" y="21599"/>
                  <a:pt x="10800" y="21600"/>
                </a:cubicBezTo>
                <a:cubicBezTo>
                  <a:pt x="4835" y="21600"/>
                  <a:pt x="0" y="1676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5982" y="-1"/>
                  <a:pt x="20433" y="3680"/>
                  <a:pt x="21407" y="8770"/>
                </a:cubicBezTo>
                <a:lnTo>
                  <a:pt x="24059" y="8263"/>
                </a:lnTo>
                <a:lnTo>
                  <a:pt x="20161" y="14004"/>
                </a:lnTo>
                <a:lnTo>
                  <a:pt x="14420" y="10107"/>
                </a:lnTo>
                <a:lnTo>
                  <a:pt x="17072" y="96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88098" name="Text Placeholder 10"/>
          <p:cNvSpPr txBox="1">
            <a:spLocks/>
          </p:cNvSpPr>
          <p:nvPr/>
        </p:nvSpPr>
        <p:spPr bwMode="auto">
          <a:xfrm>
            <a:off x="1476375" y="6092825"/>
            <a:ext cx="69135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GB" sz="1600">
                <a:solidFill>
                  <a:srgbClr val="0072C6"/>
                </a:solidFill>
                <a:cs typeface="Arial" pitchFamily="34" charset="0"/>
              </a:rPr>
              <a:t>NHS Midlands and East is a cluster of SHAs comprising </a:t>
            </a: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NHS East Midlands 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East of England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 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West Midlands</a:t>
            </a:r>
          </a:p>
        </p:txBody>
      </p:sp>
      <p:pic>
        <p:nvPicPr>
          <p:cNvPr id="388099" name="Picture 7" descr="Midlands and East SHACO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333375"/>
            <a:ext cx="2192338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8100" name="AutoShape 2"/>
          <p:cNvSpPr>
            <a:spLocks noChangeArrowheads="1"/>
          </p:cNvSpPr>
          <p:nvPr/>
        </p:nvSpPr>
        <p:spPr bwMode="auto">
          <a:xfrm>
            <a:off x="1379538" y="1147763"/>
            <a:ext cx="2663825" cy="1728787"/>
          </a:xfrm>
          <a:prstGeom prst="flowChartAlternateProcess">
            <a:avLst/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sz="2000" b="1">
              <a:solidFill>
                <a:srgbClr val="000000"/>
              </a:solidFill>
              <a:latin typeface="Times" pitchFamily="18" charset="0"/>
              <a:ea typeface="ＭＳ Ｐゴシック" pitchFamily="34" charset="-128"/>
            </a:endParaRPr>
          </a:p>
          <a:p>
            <a:pPr algn="ctr" eaLnBrk="0" hangingPunct="0"/>
            <a:r>
              <a:rPr lang="en-GB" sz="2000" b="1">
                <a:solidFill>
                  <a:srgbClr val="000000"/>
                </a:solidFill>
                <a:latin typeface="Times" pitchFamily="18" charset="0"/>
                <a:ea typeface="ＭＳ Ｐゴシック" pitchFamily="34" charset="-128"/>
              </a:rPr>
              <a:t>Technical</a:t>
            </a:r>
          </a:p>
          <a:p>
            <a:pPr algn="ctr" eaLnBrk="0" hangingPunct="0"/>
            <a:endParaRPr lang="en-GB" sz="2000" b="1">
              <a:solidFill>
                <a:srgbClr val="000000"/>
              </a:solidFill>
              <a:latin typeface="Times" pitchFamily="18" charset="0"/>
              <a:ea typeface="ＭＳ Ｐゴシック" pitchFamily="34" charset="-128"/>
            </a:endParaRPr>
          </a:p>
          <a:p>
            <a:pPr algn="ctr" eaLnBrk="0" hangingPunct="0"/>
            <a:r>
              <a:rPr lang="en-GB" sz="2400">
                <a:solidFill>
                  <a:srgbClr val="000000"/>
                </a:solidFill>
                <a:latin typeface="Times" pitchFamily="18" charset="0"/>
                <a:ea typeface="ＭＳ Ｐゴシック" pitchFamily="34" charset="-128"/>
              </a:rPr>
              <a:t>DH AQP team</a:t>
            </a:r>
          </a:p>
          <a:p>
            <a:pPr algn="ctr" eaLnBrk="0" hangingPunct="0"/>
            <a:endParaRPr lang="en-GB" sz="2400">
              <a:solidFill>
                <a:srgbClr val="000000"/>
              </a:solidFill>
              <a:latin typeface="Times" pitchFamily="18" charset="0"/>
              <a:ea typeface="ＭＳ Ｐゴシック" pitchFamily="34" charset="-128"/>
            </a:endParaRPr>
          </a:p>
          <a:p>
            <a:pPr algn="ctr" eaLnBrk="0" hangingPunct="0"/>
            <a:endParaRPr lang="en-GB" sz="2400">
              <a:solidFill>
                <a:srgbClr val="000000"/>
              </a:solidFill>
              <a:latin typeface="Times" pitchFamily="18" charset="0"/>
              <a:ea typeface="ＭＳ Ｐゴシック" pitchFamily="34" charset="-128"/>
            </a:endParaRPr>
          </a:p>
        </p:txBody>
      </p:sp>
      <p:sp>
        <p:nvSpPr>
          <p:cNvPr id="388101" name="AutoShape 4"/>
          <p:cNvSpPr>
            <a:spLocks noChangeArrowheads="1"/>
          </p:cNvSpPr>
          <p:nvPr/>
        </p:nvSpPr>
        <p:spPr bwMode="auto">
          <a:xfrm>
            <a:off x="6227763" y="2924175"/>
            <a:ext cx="2736850" cy="1728788"/>
          </a:xfrm>
          <a:prstGeom prst="flowChartAlternateProcess">
            <a:avLst/>
          </a:prstGeom>
          <a:gradFill rotWithShape="1">
            <a:gsLst>
              <a:gs pos="0">
                <a:schemeClr val="bg1"/>
              </a:gs>
              <a:gs pos="100000">
                <a:srgbClr val="66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2000" b="1">
                <a:solidFill>
                  <a:srgbClr val="000000"/>
                </a:solidFill>
                <a:latin typeface="Times" pitchFamily="18" charset="0"/>
                <a:ea typeface="ＭＳ Ｐゴシック" pitchFamily="34" charset="-128"/>
              </a:rPr>
              <a:t>Commissioner</a:t>
            </a:r>
            <a:r>
              <a:rPr lang="en-GB" sz="2400" b="1">
                <a:solidFill>
                  <a:srgbClr val="000000"/>
                </a:solidFill>
                <a:latin typeface="Times" pitchFamily="18" charset="0"/>
                <a:ea typeface="ＭＳ Ｐゴシック" pitchFamily="34" charset="-128"/>
              </a:rPr>
              <a:t> </a:t>
            </a:r>
          </a:p>
          <a:p>
            <a:pPr algn="ctr" eaLnBrk="0" hangingPunct="0"/>
            <a:endParaRPr lang="en-GB" sz="2400">
              <a:solidFill>
                <a:srgbClr val="000000"/>
              </a:solidFill>
              <a:latin typeface="Times" pitchFamily="18" charset="0"/>
              <a:ea typeface="ＭＳ Ｐゴシック" pitchFamily="34" charset="-128"/>
            </a:endParaRPr>
          </a:p>
          <a:p>
            <a:pPr algn="ctr" eaLnBrk="0" hangingPunct="0"/>
            <a:r>
              <a:rPr lang="en-GB" sz="2400">
                <a:solidFill>
                  <a:srgbClr val="000000"/>
                </a:solidFill>
                <a:latin typeface="Times" pitchFamily="18" charset="0"/>
                <a:ea typeface="ＭＳ Ｐゴシック" pitchFamily="34" charset="-128"/>
              </a:rPr>
              <a:t>Contract management</a:t>
            </a:r>
          </a:p>
          <a:p>
            <a:pPr algn="ctr" eaLnBrk="0" hangingPunct="0"/>
            <a:r>
              <a:rPr lang="en-GB" sz="2400">
                <a:solidFill>
                  <a:srgbClr val="000000"/>
                </a:solidFill>
                <a:latin typeface="Times" pitchFamily="18" charset="0"/>
                <a:ea typeface="ＭＳ Ｐゴシック" pitchFamily="34" charset="-128"/>
              </a:rPr>
              <a:t>Performance</a:t>
            </a:r>
          </a:p>
          <a:p>
            <a:pPr algn="ctr" eaLnBrk="0" hangingPunct="0"/>
            <a:r>
              <a:rPr lang="en-GB" sz="2400">
                <a:solidFill>
                  <a:srgbClr val="000000"/>
                </a:solidFill>
                <a:latin typeface="Times" pitchFamily="18" charset="0"/>
                <a:ea typeface="ＭＳ Ｐゴシック" pitchFamily="34" charset="-128"/>
              </a:rPr>
              <a:t>Finance</a:t>
            </a:r>
            <a:endParaRPr lang="en-GB" sz="2400" b="1" i="1">
              <a:solidFill>
                <a:srgbClr val="000000"/>
              </a:solidFill>
              <a:latin typeface="Times" pitchFamily="18" charset="0"/>
              <a:ea typeface="ＭＳ Ｐゴシック" pitchFamily="34" charset="-128"/>
            </a:endParaRPr>
          </a:p>
        </p:txBody>
      </p:sp>
      <p:sp>
        <p:nvSpPr>
          <p:cNvPr id="388102" name="AutoShape 7"/>
          <p:cNvSpPr>
            <a:spLocks noChangeArrowheads="1"/>
          </p:cNvSpPr>
          <p:nvPr/>
        </p:nvSpPr>
        <p:spPr bwMode="auto">
          <a:xfrm>
            <a:off x="2124075" y="3860800"/>
            <a:ext cx="2519363" cy="1727200"/>
          </a:xfrm>
          <a:prstGeom prst="flowChartAlternateProcess">
            <a:avLst/>
          </a:prstGeom>
          <a:gradFill rotWithShape="1">
            <a:gsLst>
              <a:gs pos="0">
                <a:schemeClr val="bg1"/>
              </a:gs>
              <a:gs pos="100000">
                <a:srgbClr val="9900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sz="2000" b="1">
              <a:solidFill>
                <a:srgbClr val="000000"/>
              </a:solidFill>
              <a:latin typeface="Times" pitchFamily="18" charset="0"/>
              <a:ea typeface="ＭＳ Ｐゴシック" pitchFamily="34" charset="-128"/>
            </a:endParaRPr>
          </a:p>
          <a:p>
            <a:pPr algn="ctr" eaLnBrk="0" hangingPunct="0"/>
            <a:r>
              <a:rPr lang="en-GB" sz="2000" b="1">
                <a:solidFill>
                  <a:srgbClr val="000000"/>
                </a:solidFill>
                <a:latin typeface="Times" pitchFamily="18" charset="0"/>
                <a:ea typeface="ＭＳ Ｐゴシック" pitchFamily="34" charset="-128"/>
              </a:rPr>
              <a:t>Procurement</a:t>
            </a:r>
          </a:p>
          <a:p>
            <a:pPr algn="ctr" eaLnBrk="0" hangingPunct="0"/>
            <a:endParaRPr lang="en-GB" sz="2000" b="1">
              <a:solidFill>
                <a:srgbClr val="000000"/>
              </a:solidFill>
              <a:latin typeface="Times" pitchFamily="18" charset="0"/>
              <a:ea typeface="ＭＳ Ｐゴシック" pitchFamily="34" charset="-128"/>
            </a:endParaRPr>
          </a:p>
          <a:p>
            <a:pPr algn="ctr" eaLnBrk="0" hangingPunct="0"/>
            <a:r>
              <a:rPr lang="en-GB" sz="2400">
                <a:solidFill>
                  <a:srgbClr val="000000"/>
                </a:solidFill>
                <a:latin typeface="Times" pitchFamily="18" charset="0"/>
                <a:ea typeface="ＭＳ Ｐゴシック" pitchFamily="34" charset="-128"/>
              </a:rPr>
              <a:t>Qualification Centre </a:t>
            </a:r>
          </a:p>
          <a:p>
            <a:pPr algn="ctr" eaLnBrk="0" hangingPunct="0"/>
            <a:r>
              <a:rPr lang="en-GB" sz="2400">
                <a:solidFill>
                  <a:srgbClr val="000000"/>
                </a:solidFill>
                <a:latin typeface="Times" pitchFamily="18" charset="0"/>
                <a:ea typeface="ＭＳ Ｐゴシック" pitchFamily="34" charset="-128"/>
              </a:rPr>
              <a:t>of Excellence</a:t>
            </a:r>
          </a:p>
          <a:p>
            <a:pPr algn="ctr" eaLnBrk="0" hangingPunct="0"/>
            <a:endParaRPr lang="en-GB" sz="2400">
              <a:solidFill>
                <a:srgbClr val="000000"/>
              </a:solidFill>
              <a:latin typeface="Times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1" name="AutoShape 40"/>
          <p:cNvSpPr>
            <a:spLocks noChangeArrowheads="1"/>
          </p:cNvSpPr>
          <p:nvPr/>
        </p:nvSpPr>
        <p:spPr bwMode="auto">
          <a:xfrm>
            <a:off x="250825" y="2133600"/>
            <a:ext cx="1871663" cy="15843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389122" name="Title 2"/>
          <p:cNvSpPr>
            <a:spLocks noGrp="1"/>
          </p:cNvSpPr>
          <p:nvPr>
            <p:ph type="title"/>
          </p:nvPr>
        </p:nvSpPr>
        <p:spPr>
          <a:xfrm>
            <a:off x="468313" y="981075"/>
            <a:ext cx="7848600" cy="854075"/>
          </a:xfrm>
        </p:spPr>
        <p:txBody>
          <a:bodyPr/>
          <a:lstStyle/>
          <a:p>
            <a:pPr algn="ctr"/>
            <a:r>
              <a:rPr lang="en-GB" smtClean="0"/>
              <a:t>How – process steps</a:t>
            </a:r>
            <a:endParaRPr lang="en-GB" smtClean="0">
              <a:solidFill>
                <a:srgbClr val="0070C0"/>
              </a:solidFill>
            </a:endParaRPr>
          </a:p>
        </p:txBody>
      </p:sp>
      <p:sp>
        <p:nvSpPr>
          <p:cNvPr id="389123" name="Text Placeholder 10"/>
          <p:cNvSpPr txBox="1">
            <a:spLocks/>
          </p:cNvSpPr>
          <p:nvPr/>
        </p:nvSpPr>
        <p:spPr bwMode="auto">
          <a:xfrm>
            <a:off x="1476375" y="6092825"/>
            <a:ext cx="69135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GB" sz="1600">
                <a:solidFill>
                  <a:srgbClr val="0072C6"/>
                </a:solidFill>
                <a:cs typeface="Arial" pitchFamily="34" charset="0"/>
              </a:rPr>
              <a:t>NHS Midlands and East is a cluster of SHAs comprising </a:t>
            </a: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NHS East Midlands 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East of England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 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West Midlands</a:t>
            </a:r>
          </a:p>
        </p:txBody>
      </p:sp>
      <p:pic>
        <p:nvPicPr>
          <p:cNvPr id="389124" name="Picture 7" descr="Midlands and East SHACO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333375"/>
            <a:ext cx="2192338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25" name="Text Box 21"/>
          <p:cNvSpPr txBox="1">
            <a:spLocks noChangeArrowheads="1"/>
          </p:cNvSpPr>
          <p:nvPr/>
        </p:nvSpPr>
        <p:spPr bwMode="auto">
          <a:xfrm>
            <a:off x="395288" y="2205038"/>
            <a:ext cx="16557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>
                <a:solidFill>
                  <a:srgbClr val="000000"/>
                </a:solidFill>
                <a:latin typeface="Times" pitchFamily="18" charset="0"/>
              </a:rPr>
              <a:t>QCE sets timetable in discussion with commissioner</a:t>
            </a:r>
          </a:p>
        </p:txBody>
      </p:sp>
      <p:sp>
        <p:nvSpPr>
          <p:cNvPr id="389126" name="AutoShape 52"/>
          <p:cNvSpPr>
            <a:spLocks noChangeArrowheads="1"/>
          </p:cNvSpPr>
          <p:nvPr/>
        </p:nvSpPr>
        <p:spPr bwMode="auto">
          <a:xfrm>
            <a:off x="1908175" y="2133600"/>
            <a:ext cx="1871663" cy="15843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Local </a:t>
            </a:r>
          </a:p>
          <a:p>
            <a:pPr algn="ctr"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Commissioners</a:t>
            </a:r>
          </a:p>
          <a:p>
            <a:pPr algn="ctr"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 complete</a:t>
            </a:r>
          </a:p>
          <a:p>
            <a:pPr algn="ctr"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 readiness task</a:t>
            </a:r>
          </a:p>
        </p:txBody>
      </p:sp>
      <p:sp>
        <p:nvSpPr>
          <p:cNvPr id="389127" name="AutoShape 39"/>
          <p:cNvSpPr>
            <a:spLocks noChangeArrowheads="1"/>
          </p:cNvSpPr>
          <p:nvPr/>
        </p:nvSpPr>
        <p:spPr bwMode="auto">
          <a:xfrm>
            <a:off x="539750" y="3789363"/>
            <a:ext cx="3671888" cy="2160587"/>
          </a:xfrm>
          <a:prstGeom prst="notchedRightArrow">
            <a:avLst>
              <a:gd name="adj1" fmla="val 50000"/>
              <a:gd name="adj2" fmla="val 42487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GB" sz="2400">
                <a:solidFill>
                  <a:srgbClr val="000000"/>
                </a:solidFill>
                <a:latin typeface="Times" pitchFamily="18" charset="0"/>
              </a:rPr>
              <a:t>Stage 0 – Stage 1</a:t>
            </a:r>
          </a:p>
        </p:txBody>
      </p:sp>
      <p:sp>
        <p:nvSpPr>
          <p:cNvPr id="389128" name="AutoShape 47"/>
          <p:cNvSpPr>
            <a:spLocks noChangeArrowheads="1"/>
          </p:cNvSpPr>
          <p:nvPr/>
        </p:nvSpPr>
        <p:spPr bwMode="auto">
          <a:xfrm>
            <a:off x="4284663" y="3213100"/>
            <a:ext cx="1727200" cy="1657350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QCE or 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Commissioner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 place advert &amp; 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specification</a:t>
            </a:r>
          </a:p>
        </p:txBody>
      </p:sp>
      <p:sp>
        <p:nvSpPr>
          <p:cNvPr id="389129" name="AutoShape 47"/>
          <p:cNvSpPr>
            <a:spLocks noChangeArrowheads="1"/>
          </p:cNvSpPr>
          <p:nvPr/>
        </p:nvSpPr>
        <p:spPr bwMode="auto">
          <a:xfrm>
            <a:off x="6732588" y="1916113"/>
            <a:ext cx="1727200" cy="1657350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Providers 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respond by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completing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qualification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questionnaire</a:t>
            </a:r>
          </a:p>
        </p:txBody>
      </p:sp>
      <p:sp>
        <p:nvSpPr>
          <p:cNvPr id="389130" name="AutoShape 47"/>
          <p:cNvSpPr>
            <a:spLocks noChangeArrowheads="1"/>
          </p:cNvSpPr>
          <p:nvPr/>
        </p:nvSpPr>
        <p:spPr bwMode="auto">
          <a:xfrm>
            <a:off x="6732588" y="3716338"/>
            <a:ext cx="1727200" cy="1657350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389131" name="AutoShape 47"/>
          <p:cNvSpPr>
            <a:spLocks noChangeArrowheads="1"/>
          </p:cNvSpPr>
          <p:nvPr/>
        </p:nvSpPr>
        <p:spPr bwMode="auto">
          <a:xfrm>
            <a:off x="6659563" y="3860800"/>
            <a:ext cx="1727200" cy="1657350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389132" name="AutoShape 47"/>
          <p:cNvSpPr>
            <a:spLocks noChangeArrowheads="1"/>
          </p:cNvSpPr>
          <p:nvPr/>
        </p:nvSpPr>
        <p:spPr bwMode="auto">
          <a:xfrm>
            <a:off x="6588125" y="4005263"/>
            <a:ext cx="1727200" cy="1657350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DH AQP team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Undertake Stage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1 (compliance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Checkpoint 1</a:t>
            </a:r>
            <a:r>
              <a:rPr lang="en-GB" sz="2400">
                <a:solidFill>
                  <a:srgbClr val="000000"/>
                </a:solidFill>
                <a:latin typeface="Times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5" name="Title 2"/>
          <p:cNvSpPr>
            <a:spLocks noGrp="1"/>
          </p:cNvSpPr>
          <p:nvPr>
            <p:ph type="title"/>
          </p:nvPr>
        </p:nvSpPr>
        <p:spPr>
          <a:xfrm>
            <a:off x="468313" y="981075"/>
            <a:ext cx="7848600" cy="854075"/>
          </a:xfrm>
        </p:spPr>
        <p:txBody>
          <a:bodyPr/>
          <a:lstStyle/>
          <a:p>
            <a:pPr algn="ctr"/>
            <a:r>
              <a:rPr lang="en-GB" smtClean="0"/>
              <a:t>How – process steps</a:t>
            </a:r>
            <a:endParaRPr lang="en-GB" smtClean="0">
              <a:solidFill>
                <a:srgbClr val="0070C0"/>
              </a:solidFill>
            </a:endParaRPr>
          </a:p>
        </p:txBody>
      </p:sp>
      <p:sp>
        <p:nvSpPr>
          <p:cNvPr id="390146" name="Text Placeholder 10"/>
          <p:cNvSpPr txBox="1">
            <a:spLocks/>
          </p:cNvSpPr>
          <p:nvPr/>
        </p:nvSpPr>
        <p:spPr bwMode="auto">
          <a:xfrm>
            <a:off x="1476375" y="6092825"/>
            <a:ext cx="69135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GB" sz="1600">
                <a:solidFill>
                  <a:srgbClr val="0072C6"/>
                </a:solidFill>
                <a:cs typeface="Arial" pitchFamily="34" charset="0"/>
              </a:rPr>
              <a:t>NHS Midlands and East is a cluster of SHAs comprising </a:t>
            </a: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NHS East Midlands 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East of England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 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West Midlands</a:t>
            </a:r>
          </a:p>
        </p:txBody>
      </p:sp>
      <p:pic>
        <p:nvPicPr>
          <p:cNvPr id="390147" name="Picture 7" descr="Midlands and East SHACO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333375"/>
            <a:ext cx="2192338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0148" name="AutoShape 39"/>
          <p:cNvSpPr>
            <a:spLocks noChangeArrowheads="1"/>
          </p:cNvSpPr>
          <p:nvPr/>
        </p:nvSpPr>
        <p:spPr bwMode="auto">
          <a:xfrm>
            <a:off x="3132138" y="3500438"/>
            <a:ext cx="3671887" cy="2160587"/>
          </a:xfrm>
          <a:prstGeom prst="notchedRightArrow">
            <a:avLst>
              <a:gd name="adj1" fmla="val 50000"/>
              <a:gd name="adj2" fmla="val 42487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GB" sz="2400">
                <a:solidFill>
                  <a:srgbClr val="000000"/>
                </a:solidFill>
                <a:latin typeface="Times" pitchFamily="18" charset="0"/>
              </a:rPr>
              <a:t>Stage 1 – Stage 2</a:t>
            </a:r>
          </a:p>
        </p:txBody>
      </p:sp>
      <p:sp>
        <p:nvSpPr>
          <p:cNvPr id="390149" name="AutoShape 47"/>
          <p:cNvSpPr>
            <a:spLocks noChangeArrowheads="1"/>
          </p:cNvSpPr>
          <p:nvPr/>
        </p:nvSpPr>
        <p:spPr bwMode="auto">
          <a:xfrm>
            <a:off x="6948488" y="1844675"/>
            <a:ext cx="1727200" cy="1657350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390150" name="AutoShape 47"/>
          <p:cNvSpPr>
            <a:spLocks noChangeArrowheads="1"/>
          </p:cNvSpPr>
          <p:nvPr/>
        </p:nvSpPr>
        <p:spPr bwMode="auto">
          <a:xfrm>
            <a:off x="6804025" y="2205038"/>
            <a:ext cx="1727200" cy="1657350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390151" name="AutoShape 47"/>
          <p:cNvSpPr>
            <a:spLocks noChangeArrowheads="1"/>
          </p:cNvSpPr>
          <p:nvPr/>
        </p:nvSpPr>
        <p:spPr bwMode="auto">
          <a:xfrm>
            <a:off x="6659563" y="2708275"/>
            <a:ext cx="1727200" cy="1657350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QCE receives 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Stage 1 report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forms for 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progression at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Stage 2</a:t>
            </a:r>
          </a:p>
        </p:txBody>
      </p:sp>
      <p:sp>
        <p:nvSpPr>
          <p:cNvPr id="390152" name="AutoShape 47"/>
          <p:cNvSpPr>
            <a:spLocks noChangeArrowheads="1"/>
          </p:cNvSpPr>
          <p:nvPr/>
        </p:nvSpPr>
        <p:spPr bwMode="auto">
          <a:xfrm>
            <a:off x="971550" y="1844675"/>
            <a:ext cx="1727200" cy="1657350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390153" name="AutoShape 47"/>
          <p:cNvSpPr>
            <a:spLocks noChangeArrowheads="1"/>
          </p:cNvSpPr>
          <p:nvPr/>
        </p:nvSpPr>
        <p:spPr bwMode="auto">
          <a:xfrm>
            <a:off x="1187450" y="2133600"/>
            <a:ext cx="1727200" cy="1657350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390154" name="AutoShape 47"/>
          <p:cNvSpPr>
            <a:spLocks noChangeArrowheads="1"/>
          </p:cNvSpPr>
          <p:nvPr/>
        </p:nvSpPr>
        <p:spPr bwMode="auto">
          <a:xfrm>
            <a:off x="1476375" y="2565400"/>
            <a:ext cx="1727200" cy="1657350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DH AQP team 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Undertake Stage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1 (compliance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Checkpoint 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69" name="Title 2"/>
          <p:cNvSpPr>
            <a:spLocks noGrp="1"/>
          </p:cNvSpPr>
          <p:nvPr>
            <p:ph type="title"/>
          </p:nvPr>
        </p:nvSpPr>
        <p:spPr>
          <a:xfrm>
            <a:off x="468313" y="981075"/>
            <a:ext cx="7848600" cy="854075"/>
          </a:xfrm>
        </p:spPr>
        <p:txBody>
          <a:bodyPr/>
          <a:lstStyle/>
          <a:p>
            <a:pPr algn="ctr"/>
            <a:r>
              <a:rPr lang="en-GB" smtClean="0"/>
              <a:t>How – process steps</a:t>
            </a:r>
            <a:endParaRPr lang="en-GB" smtClean="0">
              <a:solidFill>
                <a:srgbClr val="0070C0"/>
              </a:solidFill>
            </a:endParaRPr>
          </a:p>
        </p:txBody>
      </p:sp>
      <p:sp>
        <p:nvSpPr>
          <p:cNvPr id="391170" name="Text Placeholder 10"/>
          <p:cNvSpPr txBox="1">
            <a:spLocks/>
          </p:cNvSpPr>
          <p:nvPr/>
        </p:nvSpPr>
        <p:spPr bwMode="auto">
          <a:xfrm>
            <a:off x="1476375" y="6092825"/>
            <a:ext cx="69135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GB" sz="1600">
                <a:solidFill>
                  <a:srgbClr val="0072C6"/>
                </a:solidFill>
                <a:cs typeface="Arial" pitchFamily="34" charset="0"/>
              </a:rPr>
              <a:t>NHS Midlands and East is a cluster of SHAs comprising </a:t>
            </a: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NHS East Midlands 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East of England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 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West Midlands</a:t>
            </a:r>
          </a:p>
        </p:txBody>
      </p:sp>
      <p:pic>
        <p:nvPicPr>
          <p:cNvPr id="391171" name="Picture 7" descr="Midlands and East SHACO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333375"/>
            <a:ext cx="2192338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1172" name="AutoShape 39"/>
          <p:cNvSpPr>
            <a:spLocks noChangeArrowheads="1"/>
          </p:cNvSpPr>
          <p:nvPr/>
        </p:nvSpPr>
        <p:spPr bwMode="auto">
          <a:xfrm>
            <a:off x="3132138" y="3500438"/>
            <a:ext cx="3671887" cy="2160587"/>
          </a:xfrm>
          <a:prstGeom prst="notchedRightArrow">
            <a:avLst>
              <a:gd name="adj1" fmla="val 50000"/>
              <a:gd name="adj2" fmla="val 42487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GB" sz="2400">
                <a:solidFill>
                  <a:srgbClr val="000000"/>
                </a:solidFill>
                <a:latin typeface="Times" pitchFamily="18" charset="0"/>
              </a:rPr>
              <a:t>Stage 2 – Stage 3</a:t>
            </a:r>
          </a:p>
        </p:txBody>
      </p:sp>
      <p:sp>
        <p:nvSpPr>
          <p:cNvPr id="391173" name="AutoShape 47"/>
          <p:cNvSpPr>
            <a:spLocks noChangeArrowheads="1"/>
          </p:cNvSpPr>
          <p:nvPr/>
        </p:nvSpPr>
        <p:spPr bwMode="auto">
          <a:xfrm>
            <a:off x="6948488" y="1844675"/>
            <a:ext cx="1727200" cy="1657350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391174" name="AutoShape 47"/>
          <p:cNvSpPr>
            <a:spLocks noChangeArrowheads="1"/>
          </p:cNvSpPr>
          <p:nvPr/>
        </p:nvSpPr>
        <p:spPr bwMode="auto">
          <a:xfrm>
            <a:off x="6804025" y="2205038"/>
            <a:ext cx="1727200" cy="1657350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391175" name="AutoShape 47"/>
          <p:cNvSpPr>
            <a:spLocks noChangeArrowheads="1"/>
          </p:cNvSpPr>
          <p:nvPr/>
        </p:nvSpPr>
        <p:spPr bwMode="auto">
          <a:xfrm>
            <a:off x="6659563" y="2492375"/>
            <a:ext cx="1727200" cy="1873250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Commissioner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Receives Stage 2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Report/forms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For progression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At Stage 3</a:t>
            </a:r>
          </a:p>
        </p:txBody>
      </p:sp>
      <p:sp>
        <p:nvSpPr>
          <p:cNvPr id="391176" name="AutoShape 47"/>
          <p:cNvSpPr>
            <a:spLocks noChangeArrowheads="1"/>
          </p:cNvSpPr>
          <p:nvPr/>
        </p:nvSpPr>
        <p:spPr bwMode="auto">
          <a:xfrm>
            <a:off x="900113" y="1844675"/>
            <a:ext cx="1727200" cy="1657350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391177" name="AutoShape 47"/>
          <p:cNvSpPr>
            <a:spLocks noChangeArrowheads="1"/>
          </p:cNvSpPr>
          <p:nvPr/>
        </p:nvSpPr>
        <p:spPr bwMode="auto">
          <a:xfrm>
            <a:off x="1042988" y="1989138"/>
            <a:ext cx="1727200" cy="1657350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391178" name="AutoShape 47"/>
          <p:cNvSpPr>
            <a:spLocks noChangeArrowheads="1"/>
          </p:cNvSpPr>
          <p:nvPr/>
        </p:nvSpPr>
        <p:spPr bwMode="auto">
          <a:xfrm>
            <a:off x="1331913" y="2276475"/>
            <a:ext cx="1727200" cy="2808288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QCE team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Undertake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Stage 2 with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Resourced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Commissioner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Input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(service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Delivery)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042025" cy="1143000"/>
          </a:xfrm>
        </p:spPr>
        <p:txBody>
          <a:bodyPr/>
          <a:lstStyle/>
          <a:p>
            <a:pPr algn="l"/>
            <a:r>
              <a:rPr lang="en-GB" sz="3600" b="1" smtClean="0"/>
              <a:t>Qualification Overview</a:t>
            </a:r>
          </a:p>
        </p:txBody>
      </p:sp>
      <p:sp>
        <p:nvSpPr>
          <p:cNvPr id="3696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28775"/>
            <a:ext cx="8305800" cy="889000"/>
          </a:xfrm>
        </p:spPr>
        <p:txBody>
          <a:bodyPr/>
          <a:lstStyle/>
          <a:p>
            <a:pPr>
              <a:buFontTx/>
              <a:buNone/>
            </a:pPr>
            <a:r>
              <a:rPr lang="en-GB" smtClean="0"/>
              <a:t>There are 3 stages to qualification:</a:t>
            </a:r>
          </a:p>
          <a:p>
            <a:pPr>
              <a:buFontTx/>
              <a:buNone/>
            </a:pPr>
            <a:endParaRPr lang="en-GB" smtClean="0"/>
          </a:p>
        </p:txBody>
      </p:sp>
      <p:sp>
        <p:nvSpPr>
          <p:cNvPr id="369667" name="Text Box 5"/>
          <p:cNvSpPr txBox="1">
            <a:spLocks noChangeArrowheads="1"/>
          </p:cNvSpPr>
          <p:nvPr/>
        </p:nvSpPr>
        <p:spPr bwMode="auto">
          <a:xfrm>
            <a:off x="250825" y="3228975"/>
            <a:ext cx="2447925" cy="1304925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2238" tIns="36119" rIns="72238" bIns="36119">
            <a:spAutoFit/>
          </a:bodyPr>
          <a:lstStyle/>
          <a:p>
            <a:pPr eaLnBrk="0" hangingPunct="0"/>
            <a:r>
              <a:rPr lang="en-GB" sz="160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supporting generic / routine elements (E.g. CQC licence, regulatory &amp; qualifications) and overseeing process</a:t>
            </a:r>
          </a:p>
        </p:txBody>
      </p:sp>
      <p:sp>
        <p:nvSpPr>
          <p:cNvPr id="369668" name="Text Box 6"/>
          <p:cNvSpPr txBox="1">
            <a:spLocks noChangeArrowheads="1"/>
          </p:cNvSpPr>
          <p:nvPr/>
        </p:nvSpPr>
        <p:spPr bwMode="auto">
          <a:xfrm>
            <a:off x="3348038" y="3228975"/>
            <a:ext cx="2808287" cy="1304925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2238" tIns="36119" rIns="72238" bIns="36119">
            <a:spAutoFit/>
          </a:bodyPr>
          <a:lstStyle/>
          <a:p>
            <a:pPr eaLnBrk="0" hangingPunct="0"/>
            <a:r>
              <a:rPr lang="en-GB" sz="1600">
                <a:solidFill>
                  <a:srgbClr val="000000"/>
                </a:solidFill>
              </a:rPr>
              <a:t>lead the service specific elements of qualification for each service (e.g. clinical review, clinical specific assurance etc)</a:t>
            </a:r>
          </a:p>
        </p:txBody>
      </p:sp>
      <p:sp>
        <p:nvSpPr>
          <p:cNvPr id="369669" name="Text Box 7"/>
          <p:cNvSpPr txBox="1">
            <a:spLocks noChangeArrowheads="1"/>
          </p:cNvSpPr>
          <p:nvPr/>
        </p:nvSpPr>
        <p:spPr bwMode="auto">
          <a:xfrm>
            <a:off x="6864350" y="3228975"/>
            <a:ext cx="1800225" cy="106045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2238" tIns="36119" rIns="72238" bIns="36119">
            <a:spAutoFit/>
          </a:bodyPr>
          <a:lstStyle/>
          <a:p>
            <a:pPr eaLnBrk="0" hangingPunct="0"/>
            <a:r>
              <a:rPr lang="en-GB" sz="160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completes process (e.g. price and local referral protocols)</a:t>
            </a:r>
          </a:p>
        </p:txBody>
      </p:sp>
      <p:sp>
        <p:nvSpPr>
          <p:cNvPr id="369670" name="AutoShape 22"/>
          <p:cNvSpPr>
            <a:spLocks noChangeArrowheads="1"/>
          </p:cNvSpPr>
          <p:nvPr/>
        </p:nvSpPr>
        <p:spPr bwMode="auto">
          <a:xfrm>
            <a:off x="2554288" y="3516313"/>
            <a:ext cx="865187" cy="576262"/>
          </a:xfrm>
          <a:prstGeom prst="rightArrow">
            <a:avLst>
              <a:gd name="adj1" fmla="val 50000"/>
              <a:gd name="adj2" fmla="val 37534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en-GB" sz="2400" b="1">
              <a:solidFill>
                <a:srgbClr val="000000"/>
              </a:solidFill>
            </a:endParaRPr>
          </a:p>
        </p:txBody>
      </p:sp>
      <p:sp>
        <p:nvSpPr>
          <p:cNvPr id="369671" name="AutoShape 23"/>
          <p:cNvSpPr>
            <a:spLocks noChangeArrowheads="1"/>
          </p:cNvSpPr>
          <p:nvPr/>
        </p:nvSpPr>
        <p:spPr bwMode="auto">
          <a:xfrm>
            <a:off x="6011863" y="3516313"/>
            <a:ext cx="865187" cy="576262"/>
          </a:xfrm>
          <a:prstGeom prst="rightArrow">
            <a:avLst>
              <a:gd name="adj1" fmla="val 50000"/>
              <a:gd name="adj2" fmla="val 37534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en-GB" sz="2400" b="1">
              <a:solidFill>
                <a:srgbClr val="000000"/>
              </a:solidFill>
            </a:endParaRPr>
          </a:p>
        </p:txBody>
      </p:sp>
      <p:sp>
        <p:nvSpPr>
          <p:cNvPr id="369672" name="Rectangle 24"/>
          <p:cNvSpPr>
            <a:spLocks noChangeArrowheads="1"/>
          </p:cNvSpPr>
          <p:nvPr/>
        </p:nvSpPr>
        <p:spPr bwMode="auto">
          <a:xfrm>
            <a:off x="153988" y="2301875"/>
            <a:ext cx="21145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3333CC"/>
                </a:solidFill>
                <a:latin typeface="Arial Unicode MS" pitchFamily="34" charset="-128"/>
              </a:rPr>
              <a:t>Central AQP Team</a:t>
            </a:r>
          </a:p>
          <a:p>
            <a:endParaRPr lang="en-GB" b="1">
              <a:solidFill>
                <a:srgbClr val="3333CC"/>
              </a:solidFill>
              <a:latin typeface="Arial Unicode MS" pitchFamily="34" charset="-128"/>
            </a:endParaRPr>
          </a:p>
        </p:txBody>
      </p:sp>
      <p:sp>
        <p:nvSpPr>
          <p:cNvPr id="369673" name="Rectangle 25"/>
          <p:cNvSpPr>
            <a:spLocks noChangeArrowheads="1"/>
          </p:cNvSpPr>
          <p:nvPr/>
        </p:nvSpPr>
        <p:spPr bwMode="auto">
          <a:xfrm>
            <a:off x="3276600" y="2301875"/>
            <a:ext cx="23685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b="1">
                <a:solidFill>
                  <a:srgbClr val="3333CC"/>
                </a:solidFill>
                <a:latin typeface="Arial Unicode MS" pitchFamily="34" charset="-128"/>
              </a:rPr>
              <a:t>Qualification Centres </a:t>
            </a:r>
          </a:p>
          <a:p>
            <a:pPr eaLnBrk="0" hangingPunct="0"/>
            <a:r>
              <a:rPr lang="en-GB" b="1">
                <a:solidFill>
                  <a:srgbClr val="3333CC"/>
                </a:solidFill>
                <a:latin typeface="Arial Unicode MS" pitchFamily="34" charset="-128"/>
              </a:rPr>
              <a:t>of Excellence</a:t>
            </a:r>
          </a:p>
        </p:txBody>
      </p:sp>
      <p:sp>
        <p:nvSpPr>
          <p:cNvPr id="369674" name="Rectangle 26"/>
          <p:cNvSpPr>
            <a:spLocks noChangeArrowheads="1"/>
          </p:cNvSpPr>
          <p:nvPr/>
        </p:nvSpPr>
        <p:spPr bwMode="auto">
          <a:xfrm>
            <a:off x="6791325" y="2301875"/>
            <a:ext cx="21018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>
                <a:solidFill>
                  <a:srgbClr val="3333CC"/>
                </a:solidFill>
                <a:latin typeface="Arial Unicode MS" pitchFamily="34" charset="-128"/>
              </a:rPr>
              <a:t>Local commissioners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3" name="Title 2"/>
          <p:cNvSpPr>
            <a:spLocks noGrp="1"/>
          </p:cNvSpPr>
          <p:nvPr>
            <p:ph type="title"/>
          </p:nvPr>
        </p:nvSpPr>
        <p:spPr>
          <a:xfrm>
            <a:off x="468313" y="981075"/>
            <a:ext cx="7848600" cy="854075"/>
          </a:xfrm>
        </p:spPr>
        <p:txBody>
          <a:bodyPr/>
          <a:lstStyle/>
          <a:p>
            <a:pPr algn="ctr"/>
            <a:r>
              <a:rPr lang="en-GB" smtClean="0"/>
              <a:t>How – process steps</a:t>
            </a:r>
            <a:endParaRPr lang="en-GB" smtClean="0">
              <a:solidFill>
                <a:srgbClr val="0070C0"/>
              </a:solidFill>
            </a:endParaRPr>
          </a:p>
        </p:txBody>
      </p:sp>
      <p:sp>
        <p:nvSpPr>
          <p:cNvPr id="392194" name="Text Placeholder 10"/>
          <p:cNvSpPr txBox="1">
            <a:spLocks/>
          </p:cNvSpPr>
          <p:nvPr/>
        </p:nvSpPr>
        <p:spPr bwMode="auto">
          <a:xfrm>
            <a:off x="1476375" y="6092825"/>
            <a:ext cx="69135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GB" sz="1600">
                <a:solidFill>
                  <a:srgbClr val="0072C6"/>
                </a:solidFill>
                <a:cs typeface="Arial" pitchFamily="34" charset="0"/>
              </a:rPr>
              <a:t>NHS Midlands and East is a cluster of SHAs comprising </a:t>
            </a: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NHS East Midlands 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East of England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 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West Midlands</a:t>
            </a:r>
          </a:p>
        </p:txBody>
      </p:sp>
      <p:pic>
        <p:nvPicPr>
          <p:cNvPr id="392195" name="Picture 7" descr="Midlands and East SHACO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333375"/>
            <a:ext cx="2192338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2196" name="AutoShape 39"/>
          <p:cNvSpPr>
            <a:spLocks noChangeArrowheads="1"/>
          </p:cNvSpPr>
          <p:nvPr/>
        </p:nvSpPr>
        <p:spPr bwMode="auto">
          <a:xfrm>
            <a:off x="2555875" y="2276475"/>
            <a:ext cx="3671888" cy="2160588"/>
          </a:xfrm>
          <a:prstGeom prst="notchedRightArrow">
            <a:avLst>
              <a:gd name="adj1" fmla="val 50000"/>
              <a:gd name="adj2" fmla="val 42487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GB" sz="2400">
                <a:solidFill>
                  <a:srgbClr val="000000"/>
                </a:solidFill>
                <a:latin typeface="Times" pitchFamily="18" charset="0"/>
              </a:rPr>
              <a:t>Stage 3 – Stage 4</a:t>
            </a:r>
          </a:p>
        </p:txBody>
      </p:sp>
      <p:sp>
        <p:nvSpPr>
          <p:cNvPr id="392197" name="AutoShape 47"/>
          <p:cNvSpPr>
            <a:spLocks noChangeArrowheads="1"/>
          </p:cNvSpPr>
          <p:nvPr/>
        </p:nvSpPr>
        <p:spPr bwMode="auto">
          <a:xfrm>
            <a:off x="7092950" y="1989138"/>
            <a:ext cx="1727200" cy="1657350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392198" name="AutoShape 47"/>
          <p:cNvSpPr>
            <a:spLocks noChangeArrowheads="1"/>
          </p:cNvSpPr>
          <p:nvPr/>
        </p:nvSpPr>
        <p:spPr bwMode="auto">
          <a:xfrm>
            <a:off x="179388" y="1628775"/>
            <a:ext cx="1727200" cy="1657350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Commissioner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Receives Stage 2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report./forms for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Progression at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Stage 3</a:t>
            </a:r>
          </a:p>
        </p:txBody>
      </p:sp>
      <p:sp>
        <p:nvSpPr>
          <p:cNvPr id="392199" name="AutoShape 47"/>
          <p:cNvSpPr>
            <a:spLocks noChangeArrowheads="1"/>
          </p:cNvSpPr>
          <p:nvPr/>
        </p:nvSpPr>
        <p:spPr bwMode="auto">
          <a:xfrm>
            <a:off x="395288" y="3068638"/>
            <a:ext cx="1944687" cy="2376487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Commissioner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Concludes Stage 3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(compliance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Checkpoint 3)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And assesses 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“local” 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requirements</a:t>
            </a:r>
          </a:p>
        </p:txBody>
      </p:sp>
      <p:sp>
        <p:nvSpPr>
          <p:cNvPr id="392200" name="AutoShape 47"/>
          <p:cNvSpPr>
            <a:spLocks noChangeArrowheads="1"/>
          </p:cNvSpPr>
          <p:nvPr/>
        </p:nvSpPr>
        <p:spPr bwMode="auto">
          <a:xfrm>
            <a:off x="1979613" y="4221163"/>
            <a:ext cx="1727200" cy="1657350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Commissioner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Qualifies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provider</a:t>
            </a:r>
          </a:p>
        </p:txBody>
      </p:sp>
      <p:sp>
        <p:nvSpPr>
          <p:cNvPr id="392201" name="AutoShape 47"/>
          <p:cNvSpPr>
            <a:spLocks noChangeArrowheads="1"/>
          </p:cNvSpPr>
          <p:nvPr/>
        </p:nvSpPr>
        <p:spPr bwMode="auto">
          <a:xfrm>
            <a:off x="6948488" y="2276475"/>
            <a:ext cx="1654175" cy="2089150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392202" name="AutoShape 47"/>
          <p:cNvSpPr>
            <a:spLocks noChangeArrowheads="1"/>
          </p:cNvSpPr>
          <p:nvPr/>
        </p:nvSpPr>
        <p:spPr bwMode="auto">
          <a:xfrm>
            <a:off x="6372225" y="2492375"/>
            <a:ext cx="2016125" cy="2305050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Contract awarded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Notice issued,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Contract signed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And mobilised, 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Service </a:t>
            </a:r>
          </a:p>
          <a:p>
            <a:pPr eaLnBrk="0" hangingPunct="0"/>
            <a:r>
              <a:rPr lang="en-GB">
                <a:solidFill>
                  <a:srgbClr val="000000"/>
                </a:solidFill>
                <a:latin typeface="Times" pitchFamily="18" charset="0"/>
              </a:rPr>
              <a:t>commences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>
          <a:xfrm>
            <a:off x="330200" y="-17463"/>
            <a:ext cx="6042025" cy="1143001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GB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National Milestones </a:t>
            </a:r>
            <a:endParaRPr lang="en-GB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58175" cy="4681538"/>
          </a:xfrm>
        </p:spPr>
        <p:txBody>
          <a:bodyPr rtlCol="0">
            <a:normAutofit fontScale="92500" lnSpcReduction="1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GB" sz="1800" b="1" dirty="0"/>
              <a:t>July 2011</a:t>
            </a:r>
            <a:r>
              <a:rPr lang="en-GB" sz="1800" dirty="0"/>
              <a:t>			</a:t>
            </a:r>
            <a:r>
              <a:rPr lang="en-GB" sz="1800" dirty="0" smtClean="0"/>
              <a:t>	Guidance </a:t>
            </a:r>
            <a:r>
              <a:rPr lang="en-GB" sz="1800" dirty="0"/>
              <a:t>issued by DH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endParaRPr lang="en-GB" sz="1800" dirty="0"/>
          </a:p>
          <a:p>
            <a:pPr fontAlgn="auto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r>
              <a:rPr lang="en-GB" sz="1800" b="1" dirty="0"/>
              <a:t>October 2011</a:t>
            </a:r>
            <a:r>
              <a:rPr lang="en-GB" sz="1800" dirty="0"/>
              <a:t>			PCTs confirm the 3 services for AQP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r>
              <a:rPr lang="en-GB" sz="1800" b="1" dirty="0"/>
              <a:t>November 2011</a:t>
            </a:r>
            <a:r>
              <a:rPr lang="en-GB" sz="1800" dirty="0"/>
              <a:t>			Implementation packs start to be published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r>
              <a:rPr lang="en-GB" sz="1800" b="1" dirty="0"/>
              <a:t>December 2011</a:t>
            </a:r>
            <a:r>
              <a:rPr lang="en-GB" sz="1800" dirty="0"/>
              <a:t>			Resource Centre website fully operational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r>
              <a:rPr lang="en-GB" sz="1800" b="1" dirty="0"/>
              <a:t>January 2012</a:t>
            </a:r>
            <a:r>
              <a:rPr lang="en-GB" sz="1800" dirty="0"/>
              <a:t>			</a:t>
            </a:r>
            <a:r>
              <a:rPr lang="en-GB" sz="1600" dirty="0"/>
              <a:t>Qualification Process &amp; Questionnaire ready for North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Tx/>
              <a:buNone/>
              <a:defRPr/>
            </a:pPr>
            <a:r>
              <a:rPr lang="en-GB" sz="1800" b="1" dirty="0"/>
              <a:t>February 2012</a:t>
            </a:r>
            <a:r>
              <a:rPr lang="en-GB" sz="1800" dirty="0"/>
              <a:t>			First adverts for AQP published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endParaRPr lang="en-GB" sz="1800" dirty="0"/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GB" sz="1800" b="1" dirty="0"/>
              <a:t>“Spring” 2012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endParaRPr lang="en-GB" sz="1800" b="1" dirty="0"/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endParaRPr lang="en-GB" sz="1800" dirty="0"/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GB" sz="1800" b="1" dirty="0"/>
              <a:t>April 2012</a:t>
            </a:r>
            <a:r>
              <a:rPr lang="en-GB" sz="1800" dirty="0"/>
              <a:t>			First AQP services potentially ready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endParaRPr lang="en-GB" sz="1800" dirty="0"/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endParaRPr lang="en-GB" sz="1800" dirty="0"/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endParaRPr lang="en-GB" sz="1800" dirty="0"/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GB" sz="1800" b="1" dirty="0"/>
              <a:t>September 2012	</a:t>
            </a:r>
            <a:r>
              <a:rPr lang="en-GB" sz="1800" dirty="0"/>
              <a:t>		Deadline for AQP services to be ready</a:t>
            </a:r>
          </a:p>
        </p:txBody>
      </p:sp>
      <p:sp>
        <p:nvSpPr>
          <p:cNvPr id="393219" name="AutoShape 4"/>
          <p:cNvSpPr>
            <a:spLocks noChangeArrowheads="1"/>
          </p:cNvSpPr>
          <p:nvPr/>
        </p:nvSpPr>
        <p:spPr bwMode="auto">
          <a:xfrm rot="5400000">
            <a:off x="1043781" y="3790157"/>
            <a:ext cx="3990975" cy="677862"/>
          </a:xfrm>
          <a:custGeom>
            <a:avLst/>
            <a:gdLst>
              <a:gd name="T0" fmla="*/ 3225340 w 21600"/>
              <a:gd name="T1" fmla="*/ 0 h 21600"/>
              <a:gd name="T2" fmla="*/ 0 w 21600"/>
              <a:gd name="T3" fmla="*/ 339081 h 21600"/>
              <a:gd name="T4" fmla="*/ 3225340 w 21600"/>
              <a:gd name="T5" fmla="*/ 678161 h 21600"/>
              <a:gd name="T6" fmla="*/ 3991025 w 21600"/>
              <a:gd name="T7" fmla="*/ 339081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4822 h 21600"/>
              <a:gd name="T14" fmla="*/ 19306 w 21600"/>
              <a:gd name="T15" fmla="*/ 1677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7456" y="0"/>
                </a:moveTo>
                <a:lnTo>
                  <a:pt x="17456" y="4822"/>
                </a:lnTo>
                <a:lnTo>
                  <a:pt x="3375" y="4822"/>
                </a:lnTo>
                <a:lnTo>
                  <a:pt x="3375" y="16778"/>
                </a:lnTo>
                <a:lnTo>
                  <a:pt x="17456" y="16778"/>
                </a:lnTo>
                <a:lnTo>
                  <a:pt x="1745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4822"/>
                </a:moveTo>
                <a:lnTo>
                  <a:pt x="1350" y="16778"/>
                </a:lnTo>
                <a:lnTo>
                  <a:pt x="2700" y="16778"/>
                </a:lnTo>
                <a:lnTo>
                  <a:pt x="2700" y="4822"/>
                </a:lnTo>
                <a:close/>
              </a:path>
              <a:path w="21600" h="21600">
                <a:moveTo>
                  <a:pt x="0" y="4822"/>
                </a:moveTo>
                <a:lnTo>
                  <a:pt x="0" y="16778"/>
                </a:lnTo>
                <a:lnTo>
                  <a:pt x="675" y="16778"/>
                </a:lnTo>
                <a:lnTo>
                  <a:pt x="675" y="4822"/>
                </a:lnTo>
                <a:close/>
              </a:path>
            </a:pathLst>
          </a:custGeom>
          <a:solidFill>
            <a:srgbClr val="FF99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93220" name="AutoShape 8"/>
          <p:cNvSpPr>
            <a:spLocks noChangeArrowheads="1"/>
          </p:cNvSpPr>
          <p:nvPr/>
        </p:nvSpPr>
        <p:spPr bwMode="auto">
          <a:xfrm>
            <a:off x="6372225" y="4221163"/>
            <a:ext cx="2555875" cy="1079500"/>
          </a:xfrm>
          <a:prstGeom prst="wedgeEllipseCallout">
            <a:avLst>
              <a:gd name="adj1" fmla="val -144097"/>
              <a:gd name="adj2" fmla="val -6176"/>
            </a:avLst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QCEs begin to assess providers (dates and windows tbc)</a:t>
            </a:r>
          </a:p>
        </p:txBody>
      </p:sp>
      <p:sp>
        <p:nvSpPr>
          <p:cNvPr id="393221" name="Line 10"/>
          <p:cNvSpPr>
            <a:spLocks noChangeShapeType="1"/>
          </p:cNvSpPr>
          <p:nvPr/>
        </p:nvSpPr>
        <p:spPr bwMode="auto">
          <a:xfrm flipV="1">
            <a:off x="0" y="4508500"/>
            <a:ext cx="91440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393222" name="Picture 6" descr="Midlands and East SHACO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349250"/>
            <a:ext cx="21907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395288" y="0"/>
            <a:ext cx="5483225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GB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AQP Timelines – Window 1</a:t>
            </a:r>
          </a:p>
        </p:txBody>
      </p:sp>
      <p:grpSp>
        <p:nvGrpSpPr>
          <p:cNvPr id="394242" name="Group 31"/>
          <p:cNvGrpSpPr>
            <a:grpSpLocks/>
          </p:cNvGrpSpPr>
          <p:nvPr/>
        </p:nvGrpSpPr>
        <p:grpSpPr bwMode="auto">
          <a:xfrm>
            <a:off x="395288" y="1123950"/>
            <a:ext cx="8329612" cy="4752975"/>
            <a:chOff x="389" y="663"/>
            <a:chExt cx="5247" cy="3130"/>
          </a:xfrm>
        </p:grpSpPr>
        <p:sp>
          <p:nvSpPr>
            <p:cNvPr id="6" name="Rectangle 2"/>
            <p:cNvSpPr>
              <a:spLocks noChangeArrowheads="1"/>
            </p:cNvSpPr>
            <p:nvPr/>
          </p:nvSpPr>
          <p:spPr bwMode="auto">
            <a:xfrm>
              <a:off x="3433" y="887"/>
              <a:ext cx="320" cy="290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" name="Rectangle 3"/>
            <p:cNvSpPr>
              <a:spLocks noChangeArrowheads="1"/>
            </p:cNvSpPr>
            <p:nvPr/>
          </p:nvSpPr>
          <p:spPr bwMode="auto">
            <a:xfrm>
              <a:off x="2943" y="887"/>
              <a:ext cx="369" cy="290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94278" name="Text Box 5"/>
            <p:cNvSpPr txBox="1">
              <a:spLocks noChangeArrowheads="1"/>
            </p:cNvSpPr>
            <p:nvPr/>
          </p:nvSpPr>
          <p:spPr bwMode="auto">
            <a:xfrm>
              <a:off x="1662" y="668"/>
              <a:ext cx="399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Feb</a:t>
              </a:r>
            </a:p>
          </p:txBody>
        </p:sp>
        <p:sp>
          <p:nvSpPr>
            <p:cNvPr id="394279" name="Text Box 6"/>
            <p:cNvSpPr txBox="1">
              <a:spLocks noChangeArrowheads="1"/>
            </p:cNvSpPr>
            <p:nvPr/>
          </p:nvSpPr>
          <p:spPr bwMode="auto">
            <a:xfrm>
              <a:off x="2142" y="668"/>
              <a:ext cx="482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Mar</a:t>
              </a:r>
            </a:p>
          </p:txBody>
        </p:sp>
        <p:sp>
          <p:nvSpPr>
            <p:cNvPr id="394280" name="Text Box 7"/>
            <p:cNvSpPr txBox="1">
              <a:spLocks noChangeArrowheads="1"/>
            </p:cNvSpPr>
            <p:nvPr/>
          </p:nvSpPr>
          <p:spPr bwMode="auto">
            <a:xfrm>
              <a:off x="2564" y="668"/>
              <a:ext cx="54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Apr</a:t>
              </a:r>
            </a:p>
          </p:txBody>
        </p:sp>
        <p:sp>
          <p:nvSpPr>
            <p:cNvPr id="394281" name="Text Box 8"/>
            <p:cNvSpPr txBox="1">
              <a:spLocks noChangeArrowheads="1"/>
            </p:cNvSpPr>
            <p:nvPr/>
          </p:nvSpPr>
          <p:spPr bwMode="auto">
            <a:xfrm>
              <a:off x="2986" y="668"/>
              <a:ext cx="482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May</a:t>
              </a:r>
            </a:p>
          </p:txBody>
        </p:sp>
        <p:sp>
          <p:nvSpPr>
            <p:cNvPr id="394282" name="Text Box 9"/>
            <p:cNvSpPr txBox="1">
              <a:spLocks noChangeArrowheads="1"/>
            </p:cNvSpPr>
            <p:nvPr/>
          </p:nvSpPr>
          <p:spPr bwMode="auto">
            <a:xfrm>
              <a:off x="3416" y="668"/>
              <a:ext cx="482" cy="2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Jun</a:t>
              </a:r>
            </a:p>
          </p:txBody>
        </p:sp>
        <p:sp>
          <p:nvSpPr>
            <p:cNvPr id="394283" name="Text Box 10"/>
            <p:cNvSpPr txBox="1">
              <a:spLocks noChangeArrowheads="1"/>
            </p:cNvSpPr>
            <p:nvPr/>
          </p:nvSpPr>
          <p:spPr bwMode="auto">
            <a:xfrm>
              <a:off x="3882" y="668"/>
              <a:ext cx="422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Jul</a:t>
              </a:r>
            </a:p>
          </p:txBody>
        </p:sp>
        <p:sp>
          <p:nvSpPr>
            <p:cNvPr id="394284" name="Text Box 11"/>
            <p:cNvSpPr txBox="1">
              <a:spLocks noChangeArrowheads="1"/>
            </p:cNvSpPr>
            <p:nvPr/>
          </p:nvSpPr>
          <p:spPr bwMode="auto">
            <a:xfrm>
              <a:off x="4290" y="668"/>
              <a:ext cx="542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Aug</a:t>
              </a: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404" y="887"/>
              <a:ext cx="320" cy="290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831" y="887"/>
              <a:ext cx="314" cy="290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1251" y="887"/>
              <a:ext cx="315" cy="290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1673" y="887"/>
              <a:ext cx="315" cy="290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2097" y="887"/>
              <a:ext cx="313" cy="290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2515" y="887"/>
              <a:ext cx="316" cy="290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94291" name="Text Box 24"/>
            <p:cNvSpPr txBox="1">
              <a:spLocks noChangeArrowheads="1"/>
            </p:cNvSpPr>
            <p:nvPr/>
          </p:nvSpPr>
          <p:spPr bwMode="auto">
            <a:xfrm>
              <a:off x="4672" y="663"/>
              <a:ext cx="542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Sep</a:t>
              </a:r>
            </a:p>
          </p:txBody>
        </p:sp>
        <p:sp>
          <p:nvSpPr>
            <p:cNvPr id="22" name="Rectangle 47"/>
            <p:cNvSpPr>
              <a:spLocks noChangeArrowheads="1"/>
            </p:cNvSpPr>
            <p:nvPr/>
          </p:nvSpPr>
          <p:spPr bwMode="auto">
            <a:xfrm>
              <a:off x="3855" y="887"/>
              <a:ext cx="320" cy="290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94293" name="Text Box 48"/>
            <p:cNvSpPr txBox="1">
              <a:spLocks noChangeArrowheads="1"/>
            </p:cNvSpPr>
            <p:nvPr/>
          </p:nvSpPr>
          <p:spPr bwMode="auto">
            <a:xfrm>
              <a:off x="5094" y="663"/>
              <a:ext cx="542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Oct</a:t>
              </a:r>
            </a:p>
          </p:txBody>
        </p:sp>
        <p:sp>
          <p:nvSpPr>
            <p:cNvPr id="24" name="Rectangle 49"/>
            <p:cNvSpPr>
              <a:spLocks noChangeArrowheads="1"/>
            </p:cNvSpPr>
            <p:nvPr/>
          </p:nvSpPr>
          <p:spPr bwMode="auto">
            <a:xfrm>
              <a:off x="4276" y="887"/>
              <a:ext cx="320" cy="290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94295" name="Text Box 50"/>
            <p:cNvSpPr txBox="1">
              <a:spLocks noChangeArrowheads="1"/>
            </p:cNvSpPr>
            <p:nvPr/>
          </p:nvSpPr>
          <p:spPr bwMode="auto">
            <a:xfrm>
              <a:off x="389" y="663"/>
              <a:ext cx="542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Nov</a:t>
              </a:r>
            </a:p>
          </p:txBody>
        </p:sp>
        <p:sp>
          <p:nvSpPr>
            <p:cNvPr id="26" name="Rectangle 51"/>
            <p:cNvSpPr>
              <a:spLocks noChangeArrowheads="1"/>
            </p:cNvSpPr>
            <p:nvPr/>
          </p:nvSpPr>
          <p:spPr bwMode="auto">
            <a:xfrm>
              <a:off x="4698" y="887"/>
              <a:ext cx="320" cy="290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94297" name="Text Box 52"/>
            <p:cNvSpPr txBox="1">
              <a:spLocks noChangeArrowheads="1"/>
            </p:cNvSpPr>
            <p:nvPr/>
          </p:nvSpPr>
          <p:spPr bwMode="auto">
            <a:xfrm>
              <a:off x="843" y="668"/>
              <a:ext cx="542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Dec</a:t>
              </a:r>
            </a:p>
          </p:txBody>
        </p:sp>
        <p:sp>
          <p:nvSpPr>
            <p:cNvPr id="28" name="Rectangle 53"/>
            <p:cNvSpPr>
              <a:spLocks noChangeArrowheads="1"/>
            </p:cNvSpPr>
            <p:nvPr/>
          </p:nvSpPr>
          <p:spPr bwMode="auto">
            <a:xfrm>
              <a:off x="5120" y="887"/>
              <a:ext cx="320" cy="290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94299" name="Text Box 54"/>
            <p:cNvSpPr txBox="1">
              <a:spLocks noChangeArrowheads="1"/>
            </p:cNvSpPr>
            <p:nvPr/>
          </p:nvSpPr>
          <p:spPr bwMode="auto">
            <a:xfrm>
              <a:off x="1265" y="668"/>
              <a:ext cx="542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Jan</a:t>
              </a:r>
            </a:p>
          </p:txBody>
        </p:sp>
      </p:grpSp>
      <p:sp>
        <p:nvSpPr>
          <p:cNvPr id="394243" name="Text Box 276"/>
          <p:cNvSpPr txBox="1">
            <a:spLocks noChangeArrowheads="1"/>
          </p:cNvSpPr>
          <p:nvPr/>
        </p:nvSpPr>
        <p:spPr bwMode="auto">
          <a:xfrm>
            <a:off x="1077913" y="5948363"/>
            <a:ext cx="18383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600">
                <a:solidFill>
                  <a:srgbClr val="009966"/>
                </a:solidFill>
              </a:rPr>
              <a:t>Pre Procurement</a:t>
            </a:r>
          </a:p>
          <a:p>
            <a:pPr algn="ctr"/>
            <a:r>
              <a:rPr lang="en-GB" sz="1600">
                <a:solidFill>
                  <a:srgbClr val="009966"/>
                </a:solidFill>
              </a:rPr>
              <a:t>Planning</a:t>
            </a:r>
          </a:p>
        </p:txBody>
      </p:sp>
      <p:sp>
        <p:nvSpPr>
          <p:cNvPr id="394244" name="Text Box 276"/>
          <p:cNvSpPr txBox="1">
            <a:spLocks noChangeArrowheads="1"/>
          </p:cNvSpPr>
          <p:nvPr/>
        </p:nvSpPr>
        <p:spPr bwMode="auto">
          <a:xfrm>
            <a:off x="4716463" y="5972175"/>
            <a:ext cx="150653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>
                <a:solidFill>
                  <a:srgbClr val="009966"/>
                </a:solidFill>
              </a:rPr>
              <a:t>Procurement </a:t>
            </a:r>
          </a:p>
          <a:p>
            <a:r>
              <a:rPr lang="en-GB" sz="1600">
                <a:solidFill>
                  <a:srgbClr val="009966"/>
                </a:solidFill>
              </a:rPr>
              <a:t>&amp; Evaluation</a:t>
            </a:r>
          </a:p>
        </p:txBody>
      </p:sp>
      <p:sp>
        <p:nvSpPr>
          <p:cNvPr id="394245" name="Text Box 276"/>
          <p:cNvSpPr txBox="1">
            <a:spLocks noChangeArrowheads="1"/>
          </p:cNvSpPr>
          <p:nvPr/>
        </p:nvSpPr>
        <p:spPr bwMode="auto">
          <a:xfrm>
            <a:off x="7050088" y="5948363"/>
            <a:ext cx="15986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600">
                <a:solidFill>
                  <a:srgbClr val="009966"/>
                </a:solidFill>
              </a:rPr>
              <a:t>Implement </a:t>
            </a:r>
          </a:p>
          <a:p>
            <a:pPr algn="ctr"/>
            <a:r>
              <a:rPr lang="en-GB" sz="1600">
                <a:solidFill>
                  <a:srgbClr val="009966"/>
                </a:solidFill>
              </a:rPr>
              <a:t>Local Solution</a:t>
            </a:r>
          </a:p>
        </p:txBody>
      </p:sp>
      <p:sp>
        <p:nvSpPr>
          <p:cNvPr id="394246" name="AutoShape 27"/>
          <p:cNvSpPr>
            <a:spLocks noChangeArrowheads="1"/>
          </p:cNvSpPr>
          <p:nvPr/>
        </p:nvSpPr>
        <p:spPr bwMode="auto">
          <a:xfrm>
            <a:off x="2987675" y="5516563"/>
            <a:ext cx="647700" cy="349250"/>
          </a:xfrm>
          <a:prstGeom prst="homePlate">
            <a:avLst>
              <a:gd name="adj" fmla="val 7015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Place Advert</a:t>
            </a:r>
          </a:p>
        </p:txBody>
      </p:sp>
      <p:sp>
        <p:nvSpPr>
          <p:cNvPr id="394247" name="AutoShape 27"/>
          <p:cNvSpPr>
            <a:spLocks noChangeArrowheads="1"/>
          </p:cNvSpPr>
          <p:nvPr/>
        </p:nvSpPr>
        <p:spPr bwMode="auto">
          <a:xfrm>
            <a:off x="468313" y="1484313"/>
            <a:ext cx="1079500" cy="431800"/>
          </a:xfrm>
          <a:prstGeom prst="homePlate">
            <a:avLst>
              <a:gd name="adj" fmla="val 2936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All partners engaged</a:t>
            </a:r>
          </a:p>
        </p:txBody>
      </p:sp>
      <p:sp>
        <p:nvSpPr>
          <p:cNvPr id="394248" name="AutoShape 27"/>
          <p:cNvSpPr>
            <a:spLocks noChangeArrowheads="1"/>
          </p:cNvSpPr>
          <p:nvPr/>
        </p:nvSpPr>
        <p:spPr bwMode="auto">
          <a:xfrm>
            <a:off x="1116013" y="2433638"/>
            <a:ext cx="2447925" cy="312737"/>
          </a:xfrm>
          <a:prstGeom prst="homePlate">
            <a:avLst>
              <a:gd name="adj" fmla="val 19605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Provide Toolkit and Support </a:t>
            </a:r>
          </a:p>
        </p:txBody>
      </p:sp>
      <p:sp>
        <p:nvSpPr>
          <p:cNvPr id="394249" name="AutoShape 27"/>
          <p:cNvSpPr>
            <a:spLocks noChangeArrowheads="1"/>
          </p:cNvSpPr>
          <p:nvPr/>
        </p:nvSpPr>
        <p:spPr bwMode="auto">
          <a:xfrm>
            <a:off x="1042988" y="1952625"/>
            <a:ext cx="720725" cy="431800"/>
          </a:xfrm>
          <a:prstGeom prst="homePlate">
            <a:avLst>
              <a:gd name="adj" fmla="val 2007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Initiate Project</a:t>
            </a:r>
          </a:p>
        </p:txBody>
      </p:sp>
      <p:sp>
        <p:nvSpPr>
          <p:cNvPr id="394250" name="AutoShape 27"/>
          <p:cNvSpPr>
            <a:spLocks noChangeArrowheads="1"/>
          </p:cNvSpPr>
          <p:nvPr/>
        </p:nvSpPr>
        <p:spPr bwMode="auto">
          <a:xfrm>
            <a:off x="1189038" y="3187700"/>
            <a:ext cx="1150937" cy="528638"/>
          </a:xfrm>
          <a:prstGeom prst="homePlate">
            <a:avLst>
              <a:gd name="adj" fmla="val 20048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Identify local amendments to specs</a:t>
            </a:r>
          </a:p>
        </p:txBody>
      </p:sp>
      <p:sp>
        <p:nvSpPr>
          <p:cNvPr id="394251" name="AutoShape 27"/>
          <p:cNvSpPr>
            <a:spLocks noChangeArrowheads="1"/>
          </p:cNvSpPr>
          <p:nvPr/>
        </p:nvSpPr>
        <p:spPr bwMode="auto">
          <a:xfrm>
            <a:off x="1200150" y="3789363"/>
            <a:ext cx="1150938" cy="479425"/>
          </a:xfrm>
          <a:prstGeom prst="homePlate">
            <a:avLst>
              <a:gd name="adj" fmla="val 20094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Identify local qualifying criteria</a:t>
            </a:r>
          </a:p>
        </p:txBody>
      </p:sp>
      <p:sp>
        <p:nvSpPr>
          <p:cNvPr id="394252" name="Oval 6"/>
          <p:cNvSpPr>
            <a:spLocks noChangeArrowheads="1"/>
          </p:cNvSpPr>
          <p:nvPr/>
        </p:nvSpPr>
        <p:spPr bwMode="auto">
          <a:xfrm>
            <a:off x="1979613" y="3584575"/>
            <a:ext cx="354012" cy="360363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200">
                <a:solidFill>
                  <a:srgbClr val="FFFFFF"/>
                </a:solidFill>
                <a:latin typeface="Calibri" pitchFamily="34" charset="0"/>
              </a:rPr>
              <a:t>27/1</a:t>
            </a:r>
          </a:p>
        </p:txBody>
      </p:sp>
      <p:sp>
        <p:nvSpPr>
          <p:cNvPr id="394253" name="Oval 6"/>
          <p:cNvSpPr>
            <a:spLocks noChangeArrowheads="1"/>
          </p:cNvSpPr>
          <p:nvPr/>
        </p:nvSpPr>
        <p:spPr bwMode="auto">
          <a:xfrm>
            <a:off x="3492500" y="5372100"/>
            <a:ext cx="354013" cy="360363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200">
                <a:solidFill>
                  <a:srgbClr val="FFFFFF"/>
                </a:solidFill>
                <a:latin typeface="Calibri" pitchFamily="34" charset="0"/>
              </a:rPr>
              <a:t>27/4</a:t>
            </a:r>
          </a:p>
        </p:txBody>
      </p:sp>
      <p:sp>
        <p:nvSpPr>
          <p:cNvPr id="394254" name="AutoShape 27"/>
          <p:cNvSpPr>
            <a:spLocks noChangeArrowheads="1"/>
          </p:cNvSpPr>
          <p:nvPr/>
        </p:nvSpPr>
        <p:spPr bwMode="auto">
          <a:xfrm>
            <a:off x="1258888" y="4749800"/>
            <a:ext cx="1944687" cy="334963"/>
          </a:xfrm>
          <a:prstGeom prst="homePlate">
            <a:avLst>
              <a:gd name="adj" fmla="val 19621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Research Market</a:t>
            </a:r>
          </a:p>
        </p:txBody>
      </p:sp>
      <p:sp>
        <p:nvSpPr>
          <p:cNvPr id="394255" name="AutoShape 27"/>
          <p:cNvSpPr>
            <a:spLocks noChangeArrowheads="1"/>
          </p:cNvSpPr>
          <p:nvPr/>
        </p:nvSpPr>
        <p:spPr bwMode="auto">
          <a:xfrm>
            <a:off x="1835150" y="5157788"/>
            <a:ext cx="1657350" cy="323850"/>
          </a:xfrm>
          <a:prstGeom prst="homePlate">
            <a:avLst>
              <a:gd name="adj" fmla="val 1957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Engage and consult with Providers</a:t>
            </a:r>
          </a:p>
        </p:txBody>
      </p:sp>
      <p:sp>
        <p:nvSpPr>
          <p:cNvPr id="394256" name="AutoShape 27"/>
          <p:cNvSpPr>
            <a:spLocks noChangeArrowheads="1"/>
          </p:cNvSpPr>
          <p:nvPr/>
        </p:nvSpPr>
        <p:spPr bwMode="auto">
          <a:xfrm>
            <a:off x="3708400" y="1484313"/>
            <a:ext cx="863600" cy="504825"/>
          </a:xfrm>
          <a:prstGeom prst="homePlate">
            <a:avLst>
              <a:gd name="adj" fmla="val 37968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Providers Respond</a:t>
            </a:r>
          </a:p>
        </p:txBody>
      </p:sp>
      <p:sp>
        <p:nvSpPr>
          <p:cNvPr id="394257" name="Oval 6"/>
          <p:cNvSpPr>
            <a:spLocks noChangeArrowheads="1"/>
          </p:cNvSpPr>
          <p:nvPr/>
        </p:nvSpPr>
        <p:spPr bwMode="auto">
          <a:xfrm>
            <a:off x="4362450" y="1557338"/>
            <a:ext cx="354013" cy="360362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200">
                <a:solidFill>
                  <a:srgbClr val="FFFFFF"/>
                </a:solidFill>
                <a:latin typeface="Calibri" pitchFamily="34" charset="0"/>
              </a:rPr>
              <a:t>25/5</a:t>
            </a:r>
          </a:p>
        </p:txBody>
      </p:sp>
      <p:sp>
        <p:nvSpPr>
          <p:cNvPr id="394258" name="AutoShape 27"/>
          <p:cNvSpPr>
            <a:spLocks noChangeArrowheads="1"/>
          </p:cNvSpPr>
          <p:nvPr/>
        </p:nvSpPr>
        <p:spPr bwMode="auto">
          <a:xfrm>
            <a:off x="3851275" y="2060575"/>
            <a:ext cx="1074738" cy="647700"/>
          </a:xfrm>
          <a:prstGeom prst="homePlate">
            <a:avLst>
              <a:gd name="adj" fmla="val 22739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Stage 1 Qualification Process</a:t>
            </a:r>
          </a:p>
        </p:txBody>
      </p:sp>
      <p:sp>
        <p:nvSpPr>
          <p:cNvPr id="394259" name="AutoShape 27"/>
          <p:cNvSpPr>
            <a:spLocks noChangeArrowheads="1"/>
          </p:cNvSpPr>
          <p:nvPr/>
        </p:nvSpPr>
        <p:spPr bwMode="auto">
          <a:xfrm>
            <a:off x="4932363" y="2781300"/>
            <a:ext cx="1368425" cy="647700"/>
          </a:xfrm>
          <a:prstGeom prst="homePlate">
            <a:avLst>
              <a:gd name="adj" fmla="val 22722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Stage 2 Qualification Process</a:t>
            </a:r>
          </a:p>
        </p:txBody>
      </p:sp>
      <p:sp>
        <p:nvSpPr>
          <p:cNvPr id="394260" name="Oval 6"/>
          <p:cNvSpPr>
            <a:spLocks noChangeArrowheads="1"/>
          </p:cNvSpPr>
          <p:nvPr/>
        </p:nvSpPr>
        <p:spPr bwMode="auto">
          <a:xfrm>
            <a:off x="4794250" y="2060575"/>
            <a:ext cx="354013" cy="360363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200">
                <a:solidFill>
                  <a:srgbClr val="FFFFFF"/>
                </a:solidFill>
                <a:latin typeface="Calibri" pitchFamily="34" charset="0"/>
              </a:rPr>
              <a:t>8/6</a:t>
            </a:r>
          </a:p>
        </p:txBody>
      </p:sp>
      <p:sp>
        <p:nvSpPr>
          <p:cNvPr id="394261" name="Oval 6"/>
          <p:cNvSpPr>
            <a:spLocks noChangeArrowheads="1"/>
          </p:cNvSpPr>
          <p:nvPr/>
        </p:nvSpPr>
        <p:spPr bwMode="auto">
          <a:xfrm>
            <a:off x="6084888" y="2924175"/>
            <a:ext cx="354012" cy="360363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200">
                <a:solidFill>
                  <a:srgbClr val="FFFFFF"/>
                </a:solidFill>
                <a:latin typeface="Calibri" pitchFamily="34" charset="0"/>
              </a:rPr>
              <a:t>20/7</a:t>
            </a:r>
          </a:p>
        </p:txBody>
      </p:sp>
      <p:sp>
        <p:nvSpPr>
          <p:cNvPr id="394262" name="AutoShape 27"/>
          <p:cNvSpPr>
            <a:spLocks noChangeArrowheads="1"/>
          </p:cNvSpPr>
          <p:nvPr/>
        </p:nvSpPr>
        <p:spPr bwMode="auto">
          <a:xfrm>
            <a:off x="6084888" y="3500438"/>
            <a:ext cx="574675" cy="433387"/>
          </a:xfrm>
          <a:prstGeom prst="homePlate">
            <a:avLst>
              <a:gd name="adj" fmla="val 22579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Stage </a:t>
            </a:r>
          </a:p>
          <a:p>
            <a:pPr algn="ctr"/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3</a:t>
            </a:r>
          </a:p>
        </p:txBody>
      </p:sp>
      <p:sp>
        <p:nvSpPr>
          <p:cNvPr id="394263" name="Oval 6"/>
          <p:cNvSpPr>
            <a:spLocks noChangeArrowheads="1"/>
          </p:cNvSpPr>
          <p:nvPr/>
        </p:nvSpPr>
        <p:spPr bwMode="auto">
          <a:xfrm>
            <a:off x="6499225" y="3549650"/>
            <a:ext cx="354013" cy="360363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200">
                <a:solidFill>
                  <a:srgbClr val="FFFFFF"/>
                </a:solidFill>
                <a:latin typeface="Calibri" pitchFamily="34" charset="0"/>
              </a:rPr>
              <a:t>3/8</a:t>
            </a:r>
          </a:p>
        </p:txBody>
      </p:sp>
      <p:sp>
        <p:nvSpPr>
          <p:cNvPr id="394264" name="AutoShape 27"/>
          <p:cNvSpPr>
            <a:spLocks noChangeArrowheads="1"/>
          </p:cNvSpPr>
          <p:nvPr/>
        </p:nvSpPr>
        <p:spPr bwMode="auto">
          <a:xfrm>
            <a:off x="6227763" y="4005263"/>
            <a:ext cx="576262" cy="433387"/>
          </a:xfrm>
          <a:prstGeom prst="homePlate">
            <a:avLst>
              <a:gd name="adj" fmla="val 7048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Award Notice</a:t>
            </a:r>
          </a:p>
        </p:txBody>
      </p:sp>
      <p:sp>
        <p:nvSpPr>
          <p:cNvPr id="394265" name="Oval 6"/>
          <p:cNvSpPr>
            <a:spLocks noChangeArrowheads="1"/>
          </p:cNvSpPr>
          <p:nvPr/>
        </p:nvSpPr>
        <p:spPr bwMode="auto">
          <a:xfrm>
            <a:off x="6715125" y="4005263"/>
            <a:ext cx="354013" cy="360362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200">
                <a:solidFill>
                  <a:srgbClr val="FFFFFF"/>
                </a:solidFill>
                <a:latin typeface="Calibri" pitchFamily="34" charset="0"/>
              </a:rPr>
              <a:t>17/8</a:t>
            </a:r>
          </a:p>
        </p:txBody>
      </p:sp>
      <p:sp>
        <p:nvSpPr>
          <p:cNvPr id="394266" name="AutoShape 27"/>
          <p:cNvSpPr>
            <a:spLocks noChangeArrowheads="1"/>
          </p:cNvSpPr>
          <p:nvPr/>
        </p:nvSpPr>
        <p:spPr bwMode="auto">
          <a:xfrm>
            <a:off x="6227763" y="4579938"/>
            <a:ext cx="865187" cy="433387"/>
          </a:xfrm>
          <a:prstGeom prst="homePlate">
            <a:avLst>
              <a:gd name="adj" fmla="val 7052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Sign Contracts</a:t>
            </a:r>
          </a:p>
        </p:txBody>
      </p:sp>
      <p:sp>
        <p:nvSpPr>
          <p:cNvPr id="394267" name="Oval 6"/>
          <p:cNvSpPr>
            <a:spLocks noChangeArrowheads="1"/>
          </p:cNvSpPr>
          <p:nvPr/>
        </p:nvSpPr>
        <p:spPr bwMode="auto">
          <a:xfrm>
            <a:off x="6881813" y="4508500"/>
            <a:ext cx="354012" cy="360363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200">
                <a:solidFill>
                  <a:srgbClr val="FFFFFF"/>
                </a:solidFill>
                <a:latin typeface="Calibri" pitchFamily="34" charset="0"/>
              </a:rPr>
              <a:t>24/8</a:t>
            </a:r>
          </a:p>
        </p:txBody>
      </p:sp>
      <p:sp>
        <p:nvSpPr>
          <p:cNvPr id="394268" name="AutoShape 27"/>
          <p:cNvSpPr>
            <a:spLocks noChangeArrowheads="1"/>
          </p:cNvSpPr>
          <p:nvPr/>
        </p:nvSpPr>
        <p:spPr bwMode="auto">
          <a:xfrm>
            <a:off x="1331913" y="2792413"/>
            <a:ext cx="1008062" cy="312737"/>
          </a:xfrm>
          <a:prstGeom prst="homePlate">
            <a:avLst>
              <a:gd name="adj" fmla="val 19594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Workshop</a:t>
            </a:r>
          </a:p>
        </p:txBody>
      </p:sp>
      <p:sp>
        <p:nvSpPr>
          <p:cNvPr id="394269" name="Oval 6"/>
          <p:cNvSpPr>
            <a:spLocks noChangeArrowheads="1"/>
          </p:cNvSpPr>
          <p:nvPr/>
        </p:nvSpPr>
        <p:spPr bwMode="auto">
          <a:xfrm>
            <a:off x="2132013" y="2781300"/>
            <a:ext cx="354012" cy="360363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200">
                <a:solidFill>
                  <a:srgbClr val="FFFFFF"/>
                </a:solidFill>
                <a:latin typeface="Calibri" pitchFamily="34" charset="0"/>
              </a:rPr>
              <a:t>31/1</a:t>
            </a:r>
          </a:p>
        </p:txBody>
      </p:sp>
      <p:sp>
        <p:nvSpPr>
          <p:cNvPr id="394270" name="AutoShape 27"/>
          <p:cNvSpPr>
            <a:spLocks noChangeArrowheads="1"/>
          </p:cNvSpPr>
          <p:nvPr/>
        </p:nvSpPr>
        <p:spPr bwMode="auto">
          <a:xfrm>
            <a:off x="6684963" y="5130800"/>
            <a:ext cx="695325" cy="290513"/>
          </a:xfrm>
          <a:prstGeom prst="homePlate">
            <a:avLst>
              <a:gd name="adj" fmla="val 7014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Review</a:t>
            </a:r>
          </a:p>
        </p:txBody>
      </p:sp>
      <p:sp>
        <p:nvSpPr>
          <p:cNvPr id="394271" name="Oval 6"/>
          <p:cNvSpPr>
            <a:spLocks noChangeArrowheads="1"/>
          </p:cNvSpPr>
          <p:nvPr/>
        </p:nvSpPr>
        <p:spPr bwMode="auto">
          <a:xfrm>
            <a:off x="7313613" y="5083175"/>
            <a:ext cx="354012" cy="360363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200">
                <a:solidFill>
                  <a:srgbClr val="FFFFFF"/>
                </a:solidFill>
                <a:latin typeface="Calibri" pitchFamily="34" charset="0"/>
              </a:rPr>
              <a:t>14/9</a:t>
            </a:r>
          </a:p>
        </p:txBody>
      </p:sp>
      <p:sp>
        <p:nvSpPr>
          <p:cNvPr id="394272" name="AutoShape 27"/>
          <p:cNvSpPr>
            <a:spLocks noChangeArrowheads="1"/>
          </p:cNvSpPr>
          <p:nvPr/>
        </p:nvSpPr>
        <p:spPr bwMode="auto">
          <a:xfrm>
            <a:off x="7245350" y="4568825"/>
            <a:ext cx="1214438" cy="433388"/>
          </a:xfrm>
          <a:prstGeom prst="homePlate">
            <a:avLst>
              <a:gd name="adj" fmla="val 7044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Implement new Arrangements</a:t>
            </a:r>
          </a:p>
        </p:txBody>
      </p:sp>
      <p:sp>
        <p:nvSpPr>
          <p:cNvPr id="394273" name="AutoShape 27"/>
          <p:cNvSpPr>
            <a:spLocks noChangeArrowheads="1"/>
          </p:cNvSpPr>
          <p:nvPr/>
        </p:nvSpPr>
        <p:spPr bwMode="auto">
          <a:xfrm>
            <a:off x="7524750" y="5443538"/>
            <a:ext cx="1079500" cy="433387"/>
          </a:xfrm>
          <a:prstGeom prst="homePlate">
            <a:avLst>
              <a:gd name="adj" fmla="val 7034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Window 2 Qualification</a:t>
            </a:r>
          </a:p>
        </p:txBody>
      </p:sp>
      <p:sp>
        <p:nvSpPr>
          <p:cNvPr id="394274" name="AutoShape 27"/>
          <p:cNvSpPr>
            <a:spLocks noChangeArrowheads="1"/>
          </p:cNvSpPr>
          <p:nvPr/>
        </p:nvSpPr>
        <p:spPr bwMode="auto">
          <a:xfrm>
            <a:off x="1619250" y="4318000"/>
            <a:ext cx="1584325" cy="334963"/>
          </a:xfrm>
          <a:prstGeom prst="homePlate">
            <a:avLst>
              <a:gd name="adj" fmla="val 1962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Develop local prices</a:t>
            </a:r>
          </a:p>
        </p:txBody>
      </p:sp>
      <p:pic>
        <p:nvPicPr>
          <p:cNvPr id="394275" name="Picture 59" descr="Midlands and East SHACOL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349250"/>
            <a:ext cx="21907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5256212" cy="90805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GB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AQP Timelines – Window 2</a:t>
            </a:r>
          </a:p>
        </p:txBody>
      </p:sp>
      <p:grpSp>
        <p:nvGrpSpPr>
          <p:cNvPr id="396290" name="Group 31"/>
          <p:cNvGrpSpPr>
            <a:grpSpLocks/>
          </p:cNvGrpSpPr>
          <p:nvPr/>
        </p:nvGrpSpPr>
        <p:grpSpPr bwMode="auto">
          <a:xfrm>
            <a:off x="323850" y="1196975"/>
            <a:ext cx="8329613" cy="4752975"/>
            <a:chOff x="389" y="663"/>
            <a:chExt cx="5247" cy="3130"/>
          </a:xfrm>
        </p:grpSpPr>
        <p:sp>
          <p:nvSpPr>
            <p:cNvPr id="6" name="Rectangle 2"/>
            <p:cNvSpPr>
              <a:spLocks noChangeArrowheads="1"/>
            </p:cNvSpPr>
            <p:nvPr/>
          </p:nvSpPr>
          <p:spPr bwMode="auto">
            <a:xfrm>
              <a:off x="3433" y="887"/>
              <a:ext cx="320" cy="290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" name="Rectangle 3"/>
            <p:cNvSpPr>
              <a:spLocks noChangeArrowheads="1"/>
            </p:cNvSpPr>
            <p:nvPr/>
          </p:nvSpPr>
          <p:spPr bwMode="auto">
            <a:xfrm>
              <a:off x="2943" y="887"/>
              <a:ext cx="369" cy="290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96323" name="Text Box 5"/>
            <p:cNvSpPr txBox="1">
              <a:spLocks noChangeArrowheads="1"/>
            </p:cNvSpPr>
            <p:nvPr/>
          </p:nvSpPr>
          <p:spPr bwMode="auto">
            <a:xfrm>
              <a:off x="1662" y="668"/>
              <a:ext cx="399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Jun</a:t>
              </a:r>
            </a:p>
          </p:txBody>
        </p:sp>
        <p:sp>
          <p:nvSpPr>
            <p:cNvPr id="396324" name="Text Box 6"/>
            <p:cNvSpPr txBox="1">
              <a:spLocks noChangeArrowheads="1"/>
            </p:cNvSpPr>
            <p:nvPr/>
          </p:nvSpPr>
          <p:spPr bwMode="auto">
            <a:xfrm>
              <a:off x="2142" y="668"/>
              <a:ext cx="482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Jul</a:t>
              </a:r>
            </a:p>
          </p:txBody>
        </p:sp>
        <p:sp>
          <p:nvSpPr>
            <p:cNvPr id="396325" name="Text Box 7"/>
            <p:cNvSpPr txBox="1">
              <a:spLocks noChangeArrowheads="1"/>
            </p:cNvSpPr>
            <p:nvPr/>
          </p:nvSpPr>
          <p:spPr bwMode="auto">
            <a:xfrm>
              <a:off x="2564" y="668"/>
              <a:ext cx="54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Aug</a:t>
              </a:r>
            </a:p>
          </p:txBody>
        </p:sp>
        <p:sp>
          <p:nvSpPr>
            <p:cNvPr id="396326" name="Text Box 8"/>
            <p:cNvSpPr txBox="1">
              <a:spLocks noChangeArrowheads="1"/>
            </p:cNvSpPr>
            <p:nvPr/>
          </p:nvSpPr>
          <p:spPr bwMode="auto">
            <a:xfrm>
              <a:off x="2986" y="668"/>
              <a:ext cx="482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Sep</a:t>
              </a:r>
            </a:p>
          </p:txBody>
        </p:sp>
        <p:sp>
          <p:nvSpPr>
            <p:cNvPr id="396327" name="Text Box 9"/>
            <p:cNvSpPr txBox="1">
              <a:spLocks noChangeArrowheads="1"/>
            </p:cNvSpPr>
            <p:nvPr/>
          </p:nvSpPr>
          <p:spPr bwMode="auto">
            <a:xfrm>
              <a:off x="3416" y="668"/>
              <a:ext cx="482" cy="2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Oct</a:t>
              </a:r>
            </a:p>
          </p:txBody>
        </p:sp>
        <p:sp>
          <p:nvSpPr>
            <p:cNvPr id="396328" name="Text Box 10"/>
            <p:cNvSpPr txBox="1">
              <a:spLocks noChangeArrowheads="1"/>
            </p:cNvSpPr>
            <p:nvPr/>
          </p:nvSpPr>
          <p:spPr bwMode="auto">
            <a:xfrm>
              <a:off x="3882" y="668"/>
              <a:ext cx="422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Nov</a:t>
              </a:r>
            </a:p>
          </p:txBody>
        </p:sp>
        <p:sp>
          <p:nvSpPr>
            <p:cNvPr id="396329" name="Text Box 11"/>
            <p:cNvSpPr txBox="1">
              <a:spLocks noChangeArrowheads="1"/>
            </p:cNvSpPr>
            <p:nvPr/>
          </p:nvSpPr>
          <p:spPr bwMode="auto">
            <a:xfrm>
              <a:off x="4290" y="668"/>
              <a:ext cx="542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Dec</a:t>
              </a: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404" y="887"/>
              <a:ext cx="320" cy="290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831" y="887"/>
              <a:ext cx="314" cy="290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1251" y="887"/>
              <a:ext cx="315" cy="290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1673" y="887"/>
              <a:ext cx="315" cy="290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2097" y="887"/>
              <a:ext cx="313" cy="290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2515" y="887"/>
              <a:ext cx="316" cy="290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96336" name="Text Box 24"/>
            <p:cNvSpPr txBox="1">
              <a:spLocks noChangeArrowheads="1"/>
            </p:cNvSpPr>
            <p:nvPr/>
          </p:nvSpPr>
          <p:spPr bwMode="auto">
            <a:xfrm>
              <a:off x="4672" y="663"/>
              <a:ext cx="542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Jan</a:t>
              </a:r>
            </a:p>
          </p:txBody>
        </p:sp>
        <p:sp>
          <p:nvSpPr>
            <p:cNvPr id="22" name="Rectangle 47"/>
            <p:cNvSpPr>
              <a:spLocks noChangeArrowheads="1"/>
            </p:cNvSpPr>
            <p:nvPr/>
          </p:nvSpPr>
          <p:spPr bwMode="auto">
            <a:xfrm>
              <a:off x="3855" y="887"/>
              <a:ext cx="320" cy="290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96338" name="Text Box 48"/>
            <p:cNvSpPr txBox="1">
              <a:spLocks noChangeArrowheads="1"/>
            </p:cNvSpPr>
            <p:nvPr/>
          </p:nvSpPr>
          <p:spPr bwMode="auto">
            <a:xfrm>
              <a:off x="5094" y="663"/>
              <a:ext cx="542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Feb</a:t>
              </a:r>
            </a:p>
          </p:txBody>
        </p:sp>
        <p:sp>
          <p:nvSpPr>
            <p:cNvPr id="24" name="Rectangle 49"/>
            <p:cNvSpPr>
              <a:spLocks noChangeArrowheads="1"/>
            </p:cNvSpPr>
            <p:nvPr/>
          </p:nvSpPr>
          <p:spPr bwMode="auto">
            <a:xfrm>
              <a:off x="4276" y="887"/>
              <a:ext cx="320" cy="290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96340" name="Text Box 50"/>
            <p:cNvSpPr txBox="1">
              <a:spLocks noChangeArrowheads="1"/>
            </p:cNvSpPr>
            <p:nvPr/>
          </p:nvSpPr>
          <p:spPr bwMode="auto">
            <a:xfrm>
              <a:off x="389" y="663"/>
              <a:ext cx="542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endParaRPr lang="en-GB" sz="1600">
                <a:solidFill>
                  <a:srgbClr val="000000"/>
                </a:solidFill>
              </a:endParaRPr>
            </a:p>
          </p:txBody>
        </p:sp>
        <p:sp>
          <p:nvSpPr>
            <p:cNvPr id="26" name="Rectangle 51"/>
            <p:cNvSpPr>
              <a:spLocks noChangeArrowheads="1"/>
            </p:cNvSpPr>
            <p:nvPr/>
          </p:nvSpPr>
          <p:spPr bwMode="auto">
            <a:xfrm>
              <a:off x="4698" y="887"/>
              <a:ext cx="320" cy="290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96342" name="Text Box 52"/>
            <p:cNvSpPr txBox="1">
              <a:spLocks noChangeArrowheads="1"/>
            </p:cNvSpPr>
            <p:nvPr/>
          </p:nvSpPr>
          <p:spPr bwMode="auto">
            <a:xfrm>
              <a:off x="843" y="668"/>
              <a:ext cx="542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April</a:t>
              </a:r>
            </a:p>
          </p:txBody>
        </p:sp>
        <p:sp>
          <p:nvSpPr>
            <p:cNvPr id="28" name="Rectangle 53"/>
            <p:cNvSpPr>
              <a:spLocks noChangeArrowheads="1"/>
            </p:cNvSpPr>
            <p:nvPr/>
          </p:nvSpPr>
          <p:spPr bwMode="auto">
            <a:xfrm>
              <a:off x="5120" y="887"/>
              <a:ext cx="320" cy="290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96344" name="Text Box 54"/>
            <p:cNvSpPr txBox="1">
              <a:spLocks noChangeArrowheads="1"/>
            </p:cNvSpPr>
            <p:nvPr/>
          </p:nvSpPr>
          <p:spPr bwMode="auto">
            <a:xfrm>
              <a:off x="1265" y="668"/>
              <a:ext cx="542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May</a:t>
              </a:r>
            </a:p>
          </p:txBody>
        </p:sp>
      </p:grpSp>
      <p:sp>
        <p:nvSpPr>
          <p:cNvPr id="396291" name="Text Box 276"/>
          <p:cNvSpPr txBox="1">
            <a:spLocks noChangeArrowheads="1"/>
          </p:cNvSpPr>
          <p:nvPr/>
        </p:nvSpPr>
        <p:spPr bwMode="auto">
          <a:xfrm>
            <a:off x="1077913" y="5948363"/>
            <a:ext cx="18383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600">
                <a:solidFill>
                  <a:srgbClr val="009966"/>
                </a:solidFill>
              </a:rPr>
              <a:t>Pre Procurement</a:t>
            </a:r>
          </a:p>
          <a:p>
            <a:pPr algn="ctr"/>
            <a:r>
              <a:rPr lang="en-GB" sz="1600">
                <a:solidFill>
                  <a:srgbClr val="009966"/>
                </a:solidFill>
              </a:rPr>
              <a:t>Planning</a:t>
            </a:r>
          </a:p>
        </p:txBody>
      </p:sp>
      <p:sp>
        <p:nvSpPr>
          <p:cNvPr id="396292" name="Text Box 276"/>
          <p:cNvSpPr txBox="1">
            <a:spLocks noChangeArrowheads="1"/>
          </p:cNvSpPr>
          <p:nvPr/>
        </p:nvSpPr>
        <p:spPr bwMode="auto">
          <a:xfrm>
            <a:off x="4716463" y="5972175"/>
            <a:ext cx="150653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>
                <a:solidFill>
                  <a:srgbClr val="009966"/>
                </a:solidFill>
              </a:rPr>
              <a:t>Procurement </a:t>
            </a:r>
          </a:p>
          <a:p>
            <a:r>
              <a:rPr lang="en-GB" sz="1600">
                <a:solidFill>
                  <a:srgbClr val="009966"/>
                </a:solidFill>
              </a:rPr>
              <a:t>&amp; Evaluation</a:t>
            </a:r>
          </a:p>
        </p:txBody>
      </p:sp>
      <p:sp>
        <p:nvSpPr>
          <p:cNvPr id="396293" name="Text Box 276"/>
          <p:cNvSpPr txBox="1">
            <a:spLocks noChangeArrowheads="1"/>
          </p:cNvSpPr>
          <p:nvPr/>
        </p:nvSpPr>
        <p:spPr bwMode="auto">
          <a:xfrm>
            <a:off x="7050088" y="5948363"/>
            <a:ext cx="15986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600">
                <a:solidFill>
                  <a:srgbClr val="009966"/>
                </a:solidFill>
              </a:rPr>
              <a:t>Implement </a:t>
            </a:r>
          </a:p>
          <a:p>
            <a:pPr algn="ctr"/>
            <a:r>
              <a:rPr lang="en-GB" sz="1600">
                <a:solidFill>
                  <a:srgbClr val="009966"/>
                </a:solidFill>
              </a:rPr>
              <a:t>Local Solution</a:t>
            </a:r>
          </a:p>
        </p:txBody>
      </p:sp>
      <p:sp>
        <p:nvSpPr>
          <p:cNvPr id="396294" name="AutoShape 27"/>
          <p:cNvSpPr>
            <a:spLocks noChangeArrowheads="1"/>
          </p:cNvSpPr>
          <p:nvPr/>
        </p:nvSpPr>
        <p:spPr bwMode="auto">
          <a:xfrm>
            <a:off x="2484438" y="5445125"/>
            <a:ext cx="719137" cy="420688"/>
          </a:xfrm>
          <a:prstGeom prst="homePlate">
            <a:avLst>
              <a:gd name="adj" fmla="val 702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Place Advert</a:t>
            </a:r>
          </a:p>
        </p:txBody>
      </p:sp>
      <p:sp>
        <p:nvSpPr>
          <p:cNvPr id="396295" name="AutoShape 27"/>
          <p:cNvSpPr>
            <a:spLocks noChangeArrowheads="1"/>
          </p:cNvSpPr>
          <p:nvPr/>
        </p:nvSpPr>
        <p:spPr bwMode="auto">
          <a:xfrm>
            <a:off x="468313" y="1484313"/>
            <a:ext cx="1079500" cy="431800"/>
          </a:xfrm>
          <a:prstGeom prst="homePlate">
            <a:avLst>
              <a:gd name="adj" fmla="val 2936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All partners engaged</a:t>
            </a:r>
          </a:p>
        </p:txBody>
      </p:sp>
      <p:sp>
        <p:nvSpPr>
          <p:cNvPr id="396296" name="AutoShape 27"/>
          <p:cNvSpPr>
            <a:spLocks noChangeArrowheads="1"/>
          </p:cNvSpPr>
          <p:nvPr/>
        </p:nvSpPr>
        <p:spPr bwMode="auto">
          <a:xfrm>
            <a:off x="468313" y="2492375"/>
            <a:ext cx="1798637" cy="360363"/>
          </a:xfrm>
          <a:prstGeom prst="homePlate">
            <a:avLst>
              <a:gd name="adj" fmla="val 19572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Provide Toolkit and Support </a:t>
            </a:r>
          </a:p>
        </p:txBody>
      </p:sp>
      <p:sp>
        <p:nvSpPr>
          <p:cNvPr id="396297" name="AutoShape 27"/>
          <p:cNvSpPr>
            <a:spLocks noChangeArrowheads="1"/>
          </p:cNvSpPr>
          <p:nvPr/>
        </p:nvSpPr>
        <p:spPr bwMode="auto">
          <a:xfrm>
            <a:off x="468313" y="1989138"/>
            <a:ext cx="720725" cy="431800"/>
          </a:xfrm>
          <a:prstGeom prst="homePlate">
            <a:avLst>
              <a:gd name="adj" fmla="val 2007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Initiate Project</a:t>
            </a:r>
          </a:p>
        </p:txBody>
      </p:sp>
      <p:sp>
        <p:nvSpPr>
          <p:cNvPr id="396298" name="AutoShape 27"/>
          <p:cNvSpPr>
            <a:spLocks noChangeArrowheads="1"/>
          </p:cNvSpPr>
          <p:nvPr/>
        </p:nvSpPr>
        <p:spPr bwMode="auto">
          <a:xfrm>
            <a:off x="468313" y="2924175"/>
            <a:ext cx="1150937" cy="528638"/>
          </a:xfrm>
          <a:prstGeom prst="homePlate">
            <a:avLst>
              <a:gd name="adj" fmla="val 20048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Identify local amendments to specs</a:t>
            </a:r>
          </a:p>
        </p:txBody>
      </p:sp>
      <p:sp>
        <p:nvSpPr>
          <p:cNvPr id="396299" name="AutoShape 27"/>
          <p:cNvSpPr>
            <a:spLocks noChangeArrowheads="1"/>
          </p:cNvSpPr>
          <p:nvPr/>
        </p:nvSpPr>
        <p:spPr bwMode="auto">
          <a:xfrm>
            <a:off x="468313" y="3573463"/>
            <a:ext cx="1150937" cy="479425"/>
          </a:xfrm>
          <a:prstGeom prst="homePlate">
            <a:avLst>
              <a:gd name="adj" fmla="val 20094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Identify local qualifying criteria</a:t>
            </a:r>
          </a:p>
        </p:txBody>
      </p:sp>
      <p:sp>
        <p:nvSpPr>
          <p:cNvPr id="396300" name="Oval 6"/>
          <p:cNvSpPr>
            <a:spLocks noChangeArrowheads="1"/>
          </p:cNvSpPr>
          <p:nvPr/>
        </p:nvSpPr>
        <p:spPr bwMode="auto">
          <a:xfrm>
            <a:off x="3138488" y="5445125"/>
            <a:ext cx="354012" cy="360363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200">
                <a:solidFill>
                  <a:srgbClr val="FFFFFF"/>
                </a:solidFill>
                <a:latin typeface="Calibri" pitchFamily="34" charset="0"/>
              </a:rPr>
              <a:t>2/7</a:t>
            </a:r>
          </a:p>
        </p:txBody>
      </p:sp>
      <p:sp>
        <p:nvSpPr>
          <p:cNvPr id="396301" name="AutoShape 27"/>
          <p:cNvSpPr>
            <a:spLocks noChangeArrowheads="1"/>
          </p:cNvSpPr>
          <p:nvPr/>
        </p:nvSpPr>
        <p:spPr bwMode="auto">
          <a:xfrm>
            <a:off x="468313" y="4724400"/>
            <a:ext cx="1944687" cy="334963"/>
          </a:xfrm>
          <a:prstGeom prst="homePlate">
            <a:avLst>
              <a:gd name="adj" fmla="val 19621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Research Market</a:t>
            </a:r>
          </a:p>
        </p:txBody>
      </p:sp>
      <p:sp>
        <p:nvSpPr>
          <p:cNvPr id="396302" name="AutoShape 27"/>
          <p:cNvSpPr>
            <a:spLocks noChangeArrowheads="1"/>
          </p:cNvSpPr>
          <p:nvPr/>
        </p:nvSpPr>
        <p:spPr bwMode="auto">
          <a:xfrm>
            <a:off x="468313" y="5157788"/>
            <a:ext cx="1657350" cy="323850"/>
          </a:xfrm>
          <a:prstGeom prst="homePlate">
            <a:avLst>
              <a:gd name="adj" fmla="val 1957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Engage and consult with Providers</a:t>
            </a:r>
          </a:p>
        </p:txBody>
      </p:sp>
      <p:sp>
        <p:nvSpPr>
          <p:cNvPr id="396303" name="AutoShape 27"/>
          <p:cNvSpPr>
            <a:spLocks noChangeArrowheads="1"/>
          </p:cNvSpPr>
          <p:nvPr/>
        </p:nvSpPr>
        <p:spPr bwMode="auto">
          <a:xfrm>
            <a:off x="2700338" y="1484313"/>
            <a:ext cx="863600" cy="504825"/>
          </a:xfrm>
          <a:prstGeom prst="homePlate">
            <a:avLst>
              <a:gd name="adj" fmla="val 37968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Providers Respond</a:t>
            </a:r>
          </a:p>
        </p:txBody>
      </p:sp>
      <p:sp>
        <p:nvSpPr>
          <p:cNvPr id="396304" name="Oval 6"/>
          <p:cNvSpPr>
            <a:spLocks noChangeArrowheads="1"/>
          </p:cNvSpPr>
          <p:nvPr/>
        </p:nvSpPr>
        <p:spPr bwMode="auto">
          <a:xfrm>
            <a:off x="3492500" y="1557338"/>
            <a:ext cx="354013" cy="360362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200">
                <a:solidFill>
                  <a:srgbClr val="FFFFFF"/>
                </a:solidFill>
                <a:latin typeface="Calibri" pitchFamily="34" charset="0"/>
              </a:rPr>
              <a:t>30/7</a:t>
            </a:r>
          </a:p>
        </p:txBody>
      </p:sp>
      <p:sp>
        <p:nvSpPr>
          <p:cNvPr id="396305" name="AutoShape 27"/>
          <p:cNvSpPr>
            <a:spLocks noChangeArrowheads="1"/>
          </p:cNvSpPr>
          <p:nvPr/>
        </p:nvSpPr>
        <p:spPr bwMode="auto">
          <a:xfrm>
            <a:off x="2916238" y="2060575"/>
            <a:ext cx="1074737" cy="647700"/>
          </a:xfrm>
          <a:prstGeom prst="homePlate">
            <a:avLst>
              <a:gd name="adj" fmla="val 22739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Stage 1 Qualification Process</a:t>
            </a:r>
          </a:p>
        </p:txBody>
      </p:sp>
      <p:sp>
        <p:nvSpPr>
          <p:cNvPr id="396306" name="AutoShape 27"/>
          <p:cNvSpPr>
            <a:spLocks noChangeArrowheads="1"/>
          </p:cNvSpPr>
          <p:nvPr/>
        </p:nvSpPr>
        <p:spPr bwMode="auto">
          <a:xfrm>
            <a:off x="3995738" y="2781300"/>
            <a:ext cx="1368425" cy="647700"/>
          </a:xfrm>
          <a:prstGeom prst="homePlate">
            <a:avLst>
              <a:gd name="adj" fmla="val 22722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Stage 2 Qualification Process</a:t>
            </a:r>
          </a:p>
        </p:txBody>
      </p:sp>
      <p:sp>
        <p:nvSpPr>
          <p:cNvPr id="396307" name="Oval 6"/>
          <p:cNvSpPr>
            <a:spLocks noChangeArrowheads="1"/>
          </p:cNvSpPr>
          <p:nvPr/>
        </p:nvSpPr>
        <p:spPr bwMode="auto">
          <a:xfrm flipH="1">
            <a:off x="3924300" y="2205038"/>
            <a:ext cx="360363" cy="360362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200">
                <a:solidFill>
                  <a:srgbClr val="FFFFFF"/>
                </a:solidFill>
                <a:latin typeface="Calibri" pitchFamily="34" charset="0"/>
              </a:rPr>
              <a:t>13/8</a:t>
            </a:r>
          </a:p>
        </p:txBody>
      </p:sp>
      <p:sp>
        <p:nvSpPr>
          <p:cNvPr id="396308" name="Oval 6"/>
          <p:cNvSpPr>
            <a:spLocks noChangeArrowheads="1"/>
          </p:cNvSpPr>
          <p:nvPr/>
        </p:nvSpPr>
        <p:spPr bwMode="auto">
          <a:xfrm>
            <a:off x="5364163" y="2924175"/>
            <a:ext cx="354012" cy="360363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200">
                <a:solidFill>
                  <a:srgbClr val="FFFFFF"/>
                </a:solidFill>
                <a:latin typeface="Calibri" pitchFamily="34" charset="0"/>
              </a:rPr>
              <a:t>8/10</a:t>
            </a:r>
          </a:p>
        </p:txBody>
      </p:sp>
      <p:sp>
        <p:nvSpPr>
          <p:cNvPr id="396309" name="AutoShape 27"/>
          <p:cNvSpPr>
            <a:spLocks noChangeArrowheads="1"/>
          </p:cNvSpPr>
          <p:nvPr/>
        </p:nvSpPr>
        <p:spPr bwMode="auto">
          <a:xfrm>
            <a:off x="5076825" y="3500438"/>
            <a:ext cx="574675" cy="433387"/>
          </a:xfrm>
          <a:prstGeom prst="homePlate">
            <a:avLst>
              <a:gd name="adj" fmla="val 22579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Stage </a:t>
            </a:r>
          </a:p>
          <a:p>
            <a:pPr algn="ctr"/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3</a:t>
            </a:r>
          </a:p>
        </p:txBody>
      </p:sp>
      <p:sp>
        <p:nvSpPr>
          <p:cNvPr id="396310" name="Oval 6"/>
          <p:cNvSpPr>
            <a:spLocks noChangeArrowheads="1"/>
          </p:cNvSpPr>
          <p:nvPr/>
        </p:nvSpPr>
        <p:spPr bwMode="auto">
          <a:xfrm>
            <a:off x="5580063" y="3573463"/>
            <a:ext cx="354012" cy="360362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200">
                <a:solidFill>
                  <a:srgbClr val="FFFFFF"/>
                </a:solidFill>
                <a:latin typeface="Calibri" pitchFamily="34" charset="0"/>
              </a:rPr>
              <a:t>22/10</a:t>
            </a:r>
          </a:p>
        </p:txBody>
      </p:sp>
      <p:sp>
        <p:nvSpPr>
          <p:cNvPr id="396311" name="AutoShape 27"/>
          <p:cNvSpPr>
            <a:spLocks noChangeArrowheads="1"/>
          </p:cNvSpPr>
          <p:nvPr/>
        </p:nvSpPr>
        <p:spPr bwMode="auto">
          <a:xfrm>
            <a:off x="5292725" y="4076700"/>
            <a:ext cx="576263" cy="433388"/>
          </a:xfrm>
          <a:prstGeom prst="homePlate">
            <a:avLst>
              <a:gd name="adj" fmla="val 7048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Award Notice</a:t>
            </a:r>
          </a:p>
        </p:txBody>
      </p:sp>
      <p:sp>
        <p:nvSpPr>
          <p:cNvPr id="396312" name="Oval 6"/>
          <p:cNvSpPr>
            <a:spLocks noChangeArrowheads="1"/>
          </p:cNvSpPr>
          <p:nvPr/>
        </p:nvSpPr>
        <p:spPr bwMode="auto">
          <a:xfrm>
            <a:off x="5867400" y="4076700"/>
            <a:ext cx="354013" cy="360363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200">
                <a:solidFill>
                  <a:srgbClr val="FFFFFF"/>
                </a:solidFill>
                <a:latin typeface="Calibri" pitchFamily="34" charset="0"/>
              </a:rPr>
              <a:t>5/11</a:t>
            </a:r>
          </a:p>
        </p:txBody>
      </p:sp>
      <p:sp>
        <p:nvSpPr>
          <p:cNvPr id="396313" name="AutoShape 27"/>
          <p:cNvSpPr>
            <a:spLocks noChangeArrowheads="1"/>
          </p:cNvSpPr>
          <p:nvPr/>
        </p:nvSpPr>
        <p:spPr bwMode="auto">
          <a:xfrm>
            <a:off x="5148263" y="4581525"/>
            <a:ext cx="865187" cy="433388"/>
          </a:xfrm>
          <a:prstGeom prst="homePlate">
            <a:avLst>
              <a:gd name="adj" fmla="val 7052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Sign Contracts</a:t>
            </a:r>
          </a:p>
        </p:txBody>
      </p:sp>
      <p:sp>
        <p:nvSpPr>
          <p:cNvPr id="396314" name="Oval 6"/>
          <p:cNvSpPr>
            <a:spLocks noChangeArrowheads="1"/>
          </p:cNvSpPr>
          <p:nvPr/>
        </p:nvSpPr>
        <p:spPr bwMode="auto">
          <a:xfrm>
            <a:off x="6011863" y="4581525"/>
            <a:ext cx="354012" cy="360363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200">
                <a:solidFill>
                  <a:srgbClr val="FFFFFF"/>
                </a:solidFill>
                <a:latin typeface="Calibri" pitchFamily="34" charset="0"/>
              </a:rPr>
              <a:t>12/11</a:t>
            </a:r>
          </a:p>
        </p:txBody>
      </p:sp>
      <p:sp>
        <p:nvSpPr>
          <p:cNvPr id="396315" name="AutoShape 27"/>
          <p:cNvSpPr>
            <a:spLocks noChangeArrowheads="1"/>
          </p:cNvSpPr>
          <p:nvPr/>
        </p:nvSpPr>
        <p:spPr bwMode="auto">
          <a:xfrm>
            <a:off x="5795963" y="5589588"/>
            <a:ext cx="695325" cy="290512"/>
          </a:xfrm>
          <a:prstGeom prst="homePlate">
            <a:avLst>
              <a:gd name="adj" fmla="val 7014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Review</a:t>
            </a:r>
          </a:p>
        </p:txBody>
      </p:sp>
      <p:sp>
        <p:nvSpPr>
          <p:cNvPr id="396316" name="Oval 6"/>
          <p:cNvSpPr>
            <a:spLocks noChangeArrowheads="1"/>
          </p:cNvSpPr>
          <p:nvPr/>
        </p:nvSpPr>
        <p:spPr bwMode="auto">
          <a:xfrm>
            <a:off x="6516688" y="5589588"/>
            <a:ext cx="354012" cy="360362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200">
                <a:solidFill>
                  <a:srgbClr val="FFFFFF"/>
                </a:solidFill>
                <a:latin typeface="Calibri" pitchFamily="34" charset="0"/>
              </a:rPr>
              <a:t>3/12</a:t>
            </a:r>
          </a:p>
        </p:txBody>
      </p:sp>
      <p:sp>
        <p:nvSpPr>
          <p:cNvPr id="396317" name="AutoShape 27"/>
          <p:cNvSpPr>
            <a:spLocks noChangeArrowheads="1"/>
          </p:cNvSpPr>
          <p:nvPr/>
        </p:nvSpPr>
        <p:spPr bwMode="auto">
          <a:xfrm>
            <a:off x="5867400" y="5084763"/>
            <a:ext cx="1143000" cy="433387"/>
          </a:xfrm>
          <a:prstGeom prst="homePlate">
            <a:avLst>
              <a:gd name="adj" fmla="val 7045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Implement new Arrangements</a:t>
            </a:r>
          </a:p>
        </p:txBody>
      </p:sp>
      <p:sp>
        <p:nvSpPr>
          <p:cNvPr id="396318" name="AutoShape 27"/>
          <p:cNvSpPr>
            <a:spLocks noChangeArrowheads="1"/>
          </p:cNvSpPr>
          <p:nvPr/>
        </p:nvSpPr>
        <p:spPr bwMode="auto">
          <a:xfrm>
            <a:off x="7524750" y="5443538"/>
            <a:ext cx="1079500" cy="433387"/>
          </a:xfrm>
          <a:prstGeom prst="homePlate">
            <a:avLst>
              <a:gd name="adj" fmla="val 7034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Window 3 Qualification</a:t>
            </a:r>
          </a:p>
        </p:txBody>
      </p:sp>
      <p:sp>
        <p:nvSpPr>
          <p:cNvPr id="396319" name="AutoShape 27"/>
          <p:cNvSpPr>
            <a:spLocks noChangeArrowheads="1"/>
          </p:cNvSpPr>
          <p:nvPr/>
        </p:nvSpPr>
        <p:spPr bwMode="auto">
          <a:xfrm>
            <a:off x="468313" y="4221163"/>
            <a:ext cx="1584325" cy="334962"/>
          </a:xfrm>
          <a:prstGeom prst="homePlate">
            <a:avLst>
              <a:gd name="adj" fmla="val 1962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Develop local prices</a:t>
            </a:r>
          </a:p>
        </p:txBody>
      </p:sp>
      <p:pic>
        <p:nvPicPr>
          <p:cNvPr id="396320" name="Picture 59" descr="Midlands and East SHACOL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349250"/>
            <a:ext cx="21907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5256212" cy="90805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GB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AQP Timelines – Window 3</a:t>
            </a:r>
          </a:p>
        </p:txBody>
      </p:sp>
      <p:grpSp>
        <p:nvGrpSpPr>
          <p:cNvPr id="398338" name="Group 31"/>
          <p:cNvGrpSpPr>
            <a:grpSpLocks/>
          </p:cNvGrpSpPr>
          <p:nvPr/>
        </p:nvGrpSpPr>
        <p:grpSpPr bwMode="auto">
          <a:xfrm>
            <a:off x="323850" y="1196975"/>
            <a:ext cx="8329613" cy="4752975"/>
            <a:chOff x="389" y="663"/>
            <a:chExt cx="5247" cy="3130"/>
          </a:xfrm>
        </p:grpSpPr>
        <p:sp>
          <p:nvSpPr>
            <p:cNvPr id="6" name="Rectangle 2"/>
            <p:cNvSpPr>
              <a:spLocks noChangeArrowheads="1"/>
            </p:cNvSpPr>
            <p:nvPr/>
          </p:nvSpPr>
          <p:spPr bwMode="auto">
            <a:xfrm>
              <a:off x="3433" y="887"/>
              <a:ext cx="320" cy="290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" name="Rectangle 3"/>
            <p:cNvSpPr>
              <a:spLocks noChangeArrowheads="1"/>
            </p:cNvSpPr>
            <p:nvPr/>
          </p:nvSpPr>
          <p:spPr bwMode="auto">
            <a:xfrm>
              <a:off x="2943" y="887"/>
              <a:ext cx="369" cy="290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98370" name="Text Box 5"/>
            <p:cNvSpPr txBox="1">
              <a:spLocks noChangeArrowheads="1"/>
            </p:cNvSpPr>
            <p:nvPr/>
          </p:nvSpPr>
          <p:spPr bwMode="auto">
            <a:xfrm>
              <a:off x="1662" y="668"/>
              <a:ext cx="399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Aug</a:t>
              </a:r>
            </a:p>
          </p:txBody>
        </p:sp>
        <p:sp>
          <p:nvSpPr>
            <p:cNvPr id="398371" name="Text Box 6"/>
            <p:cNvSpPr txBox="1">
              <a:spLocks noChangeArrowheads="1"/>
            </p:cNvSpPr>
            <p:nvPr/>
          </p:nvSpPr>
          <p:spPr bwMode="auto">
            <a:xfrm>
              <a:off x="2142" y="668"/>
              <a:ext cx="482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Sep</a:t>
              </a:r>
            </a:p>
          </p:txBody>
        </p:sp>
        <p:sp>
          <p:nvSpPr>
            <p:cNvPr id="398372" name="Text Box 7"/>
            <p:cNvSpPr txBox="1">
              <a:spLocks noChangeArrowheads="1"/>
            </p:cNvSpPr>
            <p:nvPr/>
          </p:nvSpPr>
          <p:spPr bwMode="auto">
            <a:xfrm>
              <a:off x="2564" y="668"/>
              <a:ext cx="54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Oct</a:t>
              </a:r>
            </a:p>
          </p:txBody>
        </p:sp>
        <p:sp>
          <p:nvSpPr>
            <p:cNvPr id="398373" name="Text Box 8"/>
            <p:cNvSpPr txBox="1">
              <a:spLocks noChangeArrowheads="1"/>
            </p:cNvSpPr>
            <p:nvPr/>
          </p:nvSpPr>
          <p:spPr bwMode="auto">
            <a:xfrm>
              <a:off x="2986" y="668"/>
              <a:ext cx="482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Nov</a:t>
              </a:r>
            </a:p>
          </p:txBody>
        </p:sp>
        <p:sp>
          <p:nvSpPr>
            <p:cNvPr id="398374" name="Text Box 9"/>
            <p:cNvSpPr txBox="1">
              <a:spLocks noChangeArrowheads="1"/>
            </p:cNvSpPr>
            <p:nvPr/>
          </p:nvSpPr>
          <p:spPr bwMode="auto">
            <a:xfrm>
              <a:off x="3416" y="668"/>
              <a:ext cx="482" cy="2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Dec</a:t>
              </a:r>
            </a:p>
          </p:txBody>
        </p:sp>
        <p:sp>
          <p:nvSpPr>
            <p:cNvPr id="398375" name="Text Box 10"/>
            <p:cNvSpPr txBox="1">
              <a:spLocks noChangeArrowheads="1"/>
            </p:cNvSpPr>
            <p:nvPr/>
          </p:nvSpPr>
          <p:spPr bwMode="auto">
            <a:xfrm>
              <a:off x="3882" y="668"/>
              <a:ext cx="422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Jan</a:t>
              </a:r>
            </a:p>
          </p:txBody>
        </p:sp>
        <p:sp>
          <p:nvSpPr>
            <p:cNvPr id="398376" name="Text Box 11"/>
            <p:cNvSpPr txBox="1">
              <a:spLocks noChangeArrowheads="1"/>
            </p:cNvSpPr>
            <p:nvPr/>
          </p:nvSpPr>
          <p:spPr bwMode="auto">
            <a:xfrm>
              <a:off x="4290" y="668"/>
              <a:ext cx="542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Feb</a:t>
              </a: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404" y="887"/>
              <a:ext cx="320" cy="290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831" y="887"/>
              <a:ext cx="314" cy="290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1251" y="887"/>
              <a:ext cx="315" cy="290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1673" y="887"/>
              <a:ext cx="315" cy="290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2097" y="887"/>
              <a:ext cx="313" cy="290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2515" y="887"/>
              <a:ext cx="316" cy="290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98383" name="Text Box 24"/>
            <p:cNvSpPr txBox="1">
              <a:spLocks noChangeArrowheads="1"/>
            </p:cNvSpPr>
            <p:nvPr/>
          </p:nvSpPr>
          <p:spPr bwMode="auto">
            <a:xfrm>
              <a:off x="4672" y="663"/>
              <a:ext cx="542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Mar</a:t>
              </a:r>
            </a:p>
          </p:txBody>
        </p:sp>
        <p:sp>
          <p:nvSpPr>
            <p:cNvPr id="22" name="Rectangle 47"/>
            <p:cNvSpPr>
              <a:spLocks noChangeArrowheads="1"/>
            </p:cNvSpPr>
            <p:nvPr/>
          </p:nvSpPr>
          <p:spPr bwMode="auto">
            <a:xfrm>
              <a:off x="3855" y="887"/>
              <a:ext cx="320" cy="290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98385" name="Text Box 48"/>
            <p:cNvSpPr txBox="1">
              <a:spLocks noChangeArrowheads="1"/>
            </p:cNvSpPr>
            <p:nvPr/>
          </p:nvSpPr>
          <p:spPr bwMode="auto">
            <a:xfrm>
              <a:off x="5094" y="663"/>
              <a:ext cx="542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Apr</a:t>
              </a:r>
            </a:p>
          </p:txBody>
        </p:sp>
        <p:sp>
          <p:nvSpPr>
            <p:cNvPr id="24" name="Rectangle 49"/>
            <p:cNvSpPr>
              <a:spLocks noChangeArrowheads="1"/>
            </p:cNvSpPr>
            <p:nvPr/>
          </p:nvSpPr>
          <p:spPr bwMode="auto">
            <a:xfrm>
              <a:off x="4276" y="887"/>
              <a:ext cx="320" cy="290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98387" name="Text Box 50"/>
            <p:cNvSpPr txBox="1">
              <a:spLocks noChangeArrowheads="1"/>
            </p:cNvSpPr>
            <p:nvPr/>
          </p:nvSpPr>
          <p:spPr bwMode="auto">
            <a:xfrm>
              <a:off x="389" y="663"/>
              <a:ext cx="542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endParaRPr lang="en-GB" sz="1600">
                <a:solidFill>
                  <a:srgbClr val="000000"/>
                </a:solidFill>
              </a:endParaRPr>
            </a:p>
          </p:txBody>
        </p:sp>
        <p:sp>
          <p:nvSpPr>
            <p:cNvPr id="26" name="Rectangle 51"/>
            <p:cNvSpPr>
              <a:spLocks noChangeArrowheads="1"/>
            </p:cNvSpPr>
            <p:nvPr/>
          </p:nvSpPr>
          <p:spPr bwMode="auto">
            <a:xfrm>
              <a:off x="4698" y="887"/>
              <a:ext cx="320" cy="290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98389" name="Text Box 52"/>
            <p:cNvSpPr txBox="1">
              <a:spLocks noChangeArrowheads="1"/>
            </p:cNvSpPr>
            <p:nvPr/>
          </p:nvSpPr>
          <p:spPr bwMode="auto">
            <a:xfrm>
              <a:off x="843" y="668"/>
              <a:ext cx="542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Jun</a:t>
              </a:r>
            </a:p>
          </p:txBody>
        </p:sp>
        <p:sp>
          <p:nvSpPr>
            <p:cNvPr id="28" name="Rectangle 53"/>
            <p:cNvSpPr>
              <a:spLocks noChangeArrowheads="1"/>
            </p:cNvSpPr>
            <p:nvPr/>
          </p:nvSpPr>
          <p:spPr bwMode="auto">
            <a:xfrm>
              <a:off x="5120" y="887"/>
              <a:ext cx="320" cy="290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2700">
              <a:solidFill>
                <a:srgbClr val="00279F"/>
              </a:solidFill>
              <a:miter lim="800000"/>
              <a:headEnd/>
              <a:tailEnd/>
            </a:ln>
          </p:spPr>
          <p:txBody>
            <a:bodyPr wrap="none" lIns="54000" tIns="54000" rIns="54000" bIns="54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98391" name="Text Box 54"/>
            <p:cNvSpPr txBox="1">
              <a:spLocks noChangeArrowheads="1"/>
            </p:cNvSpPr>
            <p:nvPr/>
          </p:nvSpPr>
          <p:spPr bwMode="auto">
            <a:xfrm>
              <a:off x="1265" y="668"/>
              <a:ext cx="542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54000" tIns="54000" rIns="54000" bIns="54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600">
                  <a:solidFill>
                    <a:srgbClr val="000000"/>
                  </a:solidFill>
                </a:rPr>
                <a:t>Jul</a:t>
              </a:r>
            </a:p>
          </p:txBody>
        </p:sp>
      </p:grpSp>
      <p:sp>
        <p:nvSpPr>
          <p:cNvPr id="398339" name="Text Box 276"/>
          <p:cNvSpPr txBox="1">
            <a:spLocks noChangeArrowheads="1"/>
          </p:cNvSpPr>
          <p:nvPr/>
        </p:nvSpPr>
        <p:spPr bwMode="auto">
          <a:xfrm>
            <a:off x="1077913" y="5948363"/>
            <a:ext cx="18383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600">
                <a:solidFill>
                  <a:srgbClr val="009966"/>
                </a:solidFill>
              </a:rPr>
              <a:t>Pre Procurement</a:t>
            </a:r>
          </a:p>
          <a:p>
            <a:pPr algn="ctr"/>
            <a:r>
              <a:rPr lang="en-GB" sz="1600">
                <a:solidFill>
                  <a:srgbClr val="009966"/>
                </a:solidFill>
              </a:rPr>
              <a:t>Planning</a:t>
            </a:r>
          </a:p>
        </p:txBody>
      </p:sp>
      <p:sp>
        <p:nvSpPr>
          <p:cNvPr id="398340" name="Text Box 276"/>
          <p:cNvSpPr txBox="1">
            <a:spLocks noChangeArrowheads="1"/>
          </p:cNvSpPr>
          <p:nvPr/>
        </p:nvSpPr>
        <p:spPr bwMode="auto">
          <a:xfrm>
            <a:off x="4716463" y="5972175"/>
            <a:ext cx="150653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>
                <a:solidFill>
                  <a:srgbClr val="009966"/>
                </a:solidFill>
              </a:rPr>
              <a:t>Procurement </a:t>
            </a:r>
          </a:p>
          <a:p>
            <a:r>
              <a:rPr lang="en-GB" sz="1600">
                <a:solidFill>
                  <a:srgbClr val="009966"/>
                </a:solidFill>
              </a:rPr>
              <a:t>&amp; Evaluation</a:t>
            </a:r>
          </a:p>
        </p:txBody>
      </p:sp>
      <p:sp>
        <p:nvSpPr>
          <p:cNvPr id="398341" name="Text Box 276"/>
          <p:cNvSpPr txBox="1">
            <a:spLocks noChangeArrowheads="1"/>
          </p:cNvSpPr>
          <p:nvPr/>
        </p:nvSpPr>
        <p:spPr bwMode="auto">
          <a:xfrm>
            <a:off x="7050088" y="5948363"/>
            <a:ext cx="15986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600">
                <a:solidFill>
                  <a:srgbClr val="009966"/>
                </a:solidFill>
              </a:rPr>
              <a:t>Implement </a:t>
            </a:r>
          </a:p>
          <a:p>
            <a:pPr algn="ctr"/>
            <a:r>
              <a:rPr lang="en-GB" sz="1600">
                <a:solidFill>
                  <a:srgbClr val="009966"/>
                </a:solidFill>
              </a:rPr>
              <a:t>Local Solution</a:t>
            </a:r>
          </a:p>
        </p:txBody>
      </p:sp>
      <p:sp>
        <p:nvSpPr>
          <p:cNvPr id="398342" name="AutoShape 27"/>
          <p:cNvSpPr>
            <a:spLocks noChangeArrowheads="1"/>
          </p:cNvSpPr>
          <p:nvPr/>
        </p:nvSpPr>
        <p:spPr bwMode="auto">
          <a:xfrm>
            <a:off x="2339975" y="5445125"/>
            <a:ext cx="719138" cy="420688"/>
          </a:xfrm>
          <a:prstGeom prst="homePlate">
            <a:avLst>
              <a:gd name="adj" fmla="val 702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Place Advert</a:t>
            </a:r>
          </a:p>
        </p:txBody>
      </p:sp>
      <p:sp>
        <p:nvSpPr>
          <p:cNvPr id="398343" name="AutoShape 27"/>
          <p:cNvSpPr>
            <a:spLocks noChangeArrowheads="1"/>
          </p:cNvSpPr>
          <p:nvPr/>
        </p:nvSpPr>
        <p:spPr bwMode="auto">
          <a:xfrm>
            <a:off x="468313" y="1484313"/>
            <a:ext cx="1079500" cy="431800"/>
          </a:xfrm>
          <a:prstGeom prst="homePlate">
            <a:avLst>
              <a:gd name="adj" fmla="val 2936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All partners engaged</a:t>
            </a:r>
          </a:p>
        </p:txBody>
      </p:sp>
      <p:sp>
        <p:nvSpPr>
          <p:cNvPr id="398344" name="AutoShape 27"/>
          <p:cNvSpPr>
            <a:spLocks noChangeArrowheads="1"/>
          </p:cNvSpPr>
          <p:nvPr/>
        </p:nvSpPr>
        <p:spPr bwMode="auto">
          <a:xfrm>
            <a:off x="468313" y="2492375"/>
            <a:ext cx="1798637" cy="360363"/>
          </a:xfrm>
          <a:prstGeom prst="homePlate">
            <a:avLst>
              <a:gd name="adj" fmla="val 19572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Provide Toolkit and Support </a:t>
            </a:r>
          </a:p>
        </p:txBody>
      </p:sp>
      <p:sp>
        <p:nvSpPr>
          <p:cNvPr id="398345" name="AutoShape 27"/>
          <p:cNvSpPr>
            <a:spLocks noChangeArrowheads="1"/>
          </p:cNvSpPr>
          <p:nvPr/>
        </p:nvSpPr>
        <p:spPr bwMode="auto">
          <a:xfrm>
            <a:off x="468313" y="1989138"/>
            <a:ext cx="720725" cy="431800"/>
          </a:xfrm>
          <a:prstGeom prst="homePlate">
            <a:avLst>
              <a:gd name="adj" fmla="val 2007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Initiate Project</a:t>
            </a:r>
          </a:p>
        </p:txBody>
      </p:sp>
      <p:sp>
        <p:nvSpPr>
          <p:cNvPr id="398346" name="AutoShape 27"/>
          <p:cNvSpPr>
            <a:spLocks noChangeArrowheads="1"/>
          </p:cNvSpPr>
          <p:nvPr/>
        </p:nvSpPr>
        <p:spPr bwMode="auto">
          <a:xfrm>
            <a:off x="468313" y="2924175"/>
            <a:ext cx="1150937" cy="528638"/>
          </a:xfrm>
          <a:prstGeom prst="homePlate">
            <a:avLst>
              <a:gd name="adj" fmla="val 20048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Identify local amendments to specs</a:t>
            </a:r>
          </a:p>
        </p:txBody>
      </p:sp>
      <p:sp>
        <p:nvSpPr>
          <p:cNvPr id="398347" name="AutoShape 27"/>
          <p:cNvSpPr>
            <a:spLocks noChangeArrowheads="1"/>
          </p:cNvSpPr>
          <p:nvPr/>
        </p:nvSpPr>
        <p:spPr bwMode="auto">
          <a:xfrm>
            <a:off x="468313" y="3573463"/>
            <a:ext cx="1150937" cy="479425"/>
          </a:xfrm>
          <a:prstGeom prst="homePlate">
            <a:avLst>
              <a:gd name="adj" fmla="val 20094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Identify local qualifying criteria</a:t>
            </a:r>
          </a:p>
        </p:txBody>
      </p:sp>
      <p:sp>
        <p:nvSpPr>
          <p:cNvPr id="398348" name="Oval 6"/>
          <p:cNvSpPr>
            <a:spLocks noChangeArrowheads="1"/>
          </p:cNvSpPr>
          <p:nvPr/>
        </p:nvSpPr>
        <p:spPr bwMode="auto">
          <a:xfrm>
            <a:off x="2987675" y="5445125"/>
            <a:ext cx="354013" cy="360363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200">
                <a:solidFill>
                  <a:srgbClr val="FFFFFF"/>
                </a:solidFill>
                <a:latin typeface="Calibri" pitchFamily="34" charset="0"/>
              </a:rPr>
              <a:t>7/9</a:t>
            </a:r>
          </a:p>
        </p:txBody>
      </p:sp>
      <p:sp>
        <p:nvSpPr>
          <p:cNvPr id="398349" name="AutoShape 27"/>
          <p:cNvSpPr>
            <a:spLocks noChangeArrowheads="1"/>
          </p:cNvSpPr>
          <p:nvPr/>
        </p:nvSpPr>
        <p:spPr bwMode="auto">
          <a:xfrm>
            <a:off x="468313" y="4724400"/>
            <a:ext cx="1944687" cy="334963"/>
          </a:xfrm>
          <a:prstGeom prst="homePlate">
            <a:avLst>
              <a:gd name="adj" fmla="val 19621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Research Market</a:t>
            </a:r>
          </a:p>
        </p:txBody>
      </p:sp>
      <p:sp>
        <p:nvSpPr>
          <p:cNvPr id="398350" name="AutoShape 27"/>
          <p:cNvSpPr>
            <a:spLocks noChangeArrowheads="1"/>
          </p:cNvSpPr>
          <p:nvPr/>
        </p:nvSpPr>
        <p:spPr bwMode="auto">
          <a:xfrm>
            <a:off x="468313" y="5157788"/>
            <a:ext cx="1657350" cy="323850"/>
          </a:xfrm>
          <a:prstGeom prst="homePlate">
            <a:avLst>
              <a:gd name="adj" fmla="val 1957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Engage and consult with Providers</a:t>
            </a:r>
          </a:p>
        </p:txBody>
      </p:sp>
      <p:sp>
        <p:nvSpPr>
          <p:cNvPr id="398351" name="AutoShape 27"/>
          <p:cNvSpPr>
            <a:spLocks noChangeArrowheads="1"/>
          </p:cNvSpPr>
          <p:nvPr/>
        </p:nvSpPr>
        <p:spPr bwMode="auto">
          <a:xfrm>
            <a:off x="2700338" y="1484313"/>
            <a:ext cx="863600" cy="504825"/>
          </a:xfrm>
          <a:prstGeom prst="homePlate">
            <a:avLst>
              <a:gd name="adj" fmla="val 37968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Providers Respond</a:t>
            </a:r>
          </a:p>
        </p:txBody>
      </p:sp>
      <p:sp>
        <p:nvSpPr>
          <p:cNvPr id="398352" name="Oval 6"/>
          <p:cNvSpPr>
            <a:spLocks noChangeArrowheads="1"/>
          </p:cNvSpPr>
          <p:nvPr/>
        </p:nvSpPr>
        <p:spPr bwMode="auto">
          <a:xfrm>
            <a:off x="3492500" y="1557338"/>
            <a:ext cx="354013" cy="360362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200">
                <a:solidFill>
                  <a:srgbClr val="FFFFFF"/>
                </a:solidFill>
                <a:latin typeface="Calibri" pitchFamily="34" charset="0"/>
              </a:rPr>
              <a:t>5/10</a:t>
            </a:r>
          </a:p>
        </p:txBody>
      </p:sp>
      <p:sp>
        <p:nvSpPr>
          <p:cNvPr id="398353" name="AutoShape 27"/>
          <p:cNvSpPr>
            <a:spLocks noChangeArrowheads="1"/>
          </p:cNvSpPr>
          <p:nvPr/>
        </p:nvSpPr>
        <p:spPr bwMode="auto">
          <a:xfrm>
            <a:off x="2916238" y="2060575"/>
            <a:ext cx="1074737" cy="647700"/>
          </a:xfrm>
          <a:prstGeom prst="homePlate">
            <a:avLst>
              <a:gd name="adj" fmla="val 22739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Stage 1 Qualification Process</a:t>
            </a:r>
          </a:p>
        </p:txBody>
      </p:sp>
      <p:sp>
        <p:nvSpPr>
          <p:cNvPr id="398354" name="AutoShape 27"/>
          <p:cNvSpPr>
            <a:spLocks noChangeArrowheads="1"/>
          </p:cNvSpPr>
          <p:nvPr/>
        </p:nvSpPr>
        <p:spPr bwMode="auto">
          <a:xfrm>
            <a:off x="3995738" y="2781300"/>
            <a:ext cx="1368425" cy="647700"/>
          </a:xfrm>
          <a:prstGeom prst="homePlate">
            <a:avLst>
              <a:gd name="adj" fmla="val 22722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Stage 2 Qualification Process</a:t>
            </a:r>
          </a:p>
        </p:txBody>
      </p:sp>
      <p:sp>
        <p:nvSpPr>
          <p:cNvPr id="398355" name="Oval 6"/>
          <p:cNvSpPr>
            <a:spLocks noChangeArrowheads="1"/>
          </p:cNvSpPr>
          <p:nvPr/>
        </p:nvSpPr>
        <p:spPr bwMode="auto">
          <a:xfrm flipH="1">
            <a:off x="3924300" y="2205038"/>
            <a:ext cx="360363" cy="360362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200">
                <a:solidFill>
                  <a:srgbClr val="FFFFFF"/>
                </a:solidFill>
                <a:latin typeface="Calibri" pitchFamily="34" charset="0"/>
              </a:rPr>
              <a:t>19/10</a:t>
            </a:r>
          </a:p>
        </p:txBody>
      </p:sp>
      <p:sp>
        <p:nvSpPr>
          <p:cNvPr id="398356" name="Oval 6"/>
          <p:cNvSpPr>
            <a:spLocks noChangeArrowheads="1"/>
          </p:cNvSpPr>
          <p:nvPr/>
        </p:nvSpPr>
        <p:spPr bwMode="auto">
          <a:xfrm>
            <a:off x="5364163" y="2924175"/>
            <a:ext cx="354012" cy="360363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200">
                <a:solidFill>
                  <a:srgbClr val="FFFFFF"/>
                </a:solidFill>
                <a:latin typeface="Calibri" pitchFamily="34" charset="0"/>
              </a:rPr>
              <a:t>14/12</a:t>
            </a:r>
          </a:p>
        </p:txBody>
      </p:sp>
      <p:sp>
        <p:nvSpPr>
          <p:cNvPr id="398357" name="AutoShape 27"/>
          <p:cNvSpPr>
            <a:spLocks noChangeArrowheads="1"/>
          </p:cNvSpPr>
          <p:nvPr/>
        </p:nvSpPr>
        <p:spPr bwMode="auto">
          <a:xfrm>
            <a:off x="5292725" y="3500438"/>
            <a:ext cx="574675" cy="433387"/>
          </a:xfrm>
          <a:prstGeom prst="homePlate">
            <a:avLst>
              <a:gd name="adj" fmla="val 22579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Stage </a:t>
            </a:r>
          </a:p>
          <a:p>
            <a:pPr algn="ctr"/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3</a:t>
            </a:r>
          </a:p>
        </p:txBody>
      </p:sp>
      <p:sp>
        <p:nvSpPr>
          <p:cNvPr id="398358" name="Oval 6"/>
          <p:cNvSpPr>
            <a:spLocks noChangeArrowheads="1"/>
          </p:cNvSpPr>
          <p:nvPr/>
        </p:nvSpPr>
        <p:spPr bwMode="auto">
          <a:xfrm>
            <a:off x="5867400" y="3573463"/>
            <a:ext cx="354013" cy="360362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200">
                <a:solidFill>
                  <a:srgbClr val="FFFFFF"/>
                </a:solidFill>
                <a:latin typeface="Calibri" pitchFamily="34" charset="0"/>
              </a:rPr>
              <a:t>07/1</a:t>
            </a:r>
          </a:p>
        </p:txBody>
      </p:sp>
      <p:sp>
        <p:nvSpPr>
          <p:cNvPr id="398359" name="AutoShape 27"/>
          <p:cNvSpPr>
            <a:spLocks noChangeArrowheads="1"/>
          </p:cNvSpPr>
          <p:nvPr/>
        </p:nvSpPr>
        <p:spPr bwMode="auto">
          <a:xfrm>
            <a:off x="5651500" y="4076700"/>
            <a:ext cx="576263" cy="433388"/>
          </a:xfrm>
          <a:prstGeom prst="homePlate">
            <a:avLst>
              <a:gd name="adj" fmla="val 7048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Award Notice</a:t>
            </a:r>
          </a:p>
        </p:txBody>
      </p:sp>
      <p:sp>
        <p:nvSpPr>
          <p:cNvPr id="398360" name="Oval 6"/>
          <p:cNvSpPr>
            <a:spLocks noChangeArrowheads="1"/>
          </p:cNvSpPr>
          <p:nvPr/>
        </p:nvSpPr>
        <p:spPr bwMode="auto">
          <a:xfrm>
            <a:off x="6227763" y="4076700"/>
            <a:ext cx="354012" cy="360363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200">
                <a:solidFill>
                  <a:srgbClr val="FFFFFF"/>
                </a:solidFill>
                <a:latin typeface="Calibri" pitchFamily="34" charset="0"/>
              </a:rPr>
              <a:t>21/1</a:t>
            </a:r>
          </a:p>
        </p:txBody>
      </p:sp>
      <p:sp>
        <p:nvSpPr>
          <p:cNvPr id="398361" name="AutoShape 27"/>
          <p:cNvSpPr>
            <a:spLocks noChangeArrowheads="1"/>
          </p:cNvSpPr>
          <p:nvPr/>
        </p:nvSpPr>
        <p:spPr bwMode="auto">
          <a:xfrm>
            <a:off x="5724525" y="4581525"/>
            <a:ext cx="865188" cy="433388"/>
          </a:xfrm>
          <a:prstGeom prst="homePlate">
            <a:avLst>
              <a:gd name="adj" fmla="val 7052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Sign Contracts</a:t>
            </a:r>
          </a:p>
        </p:txBody>
      </p:sp>
      <p:sp>
        <p:nvSpPr>
          <p:cNvPr id="398362" name="Oval 6"/>
          <p:cNvSpPr>
            <a:spLocks noChangeArrowheads="1"/>
          </p:cNvSpPr>
          <p:nvPr/>
        </p:nvSpPr>
        <p:spPr bwMode="auto">
          <a:xfrm>
            <a:off x="6588125" y="4581525"/>
            <a:ext cx="354013" cy="360363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200">
                <a:solidFill>
                  <a:srgbClr val="FFFFFF"/>
                </a:solidFill>
                <a:latin typeface="Calibri" pitchFamily="34" charset="0"/>
              </a:rPr>
              <a:t>4/2</a:t>
            </a:r>
          </a:p>
        </p:txBody>
      </p:sp>
      <p:sp>
        <p:nvSpPr>
          <p:cNvPr id="398363" name="AutoShape 27"/>
          <p:cNvSpPr>
            <a:spLocks noChangeArrowheads="1"/>
          </p:cNvSpPr>
          <p:nvPr/>
        </p:nvSpPr>
        <p:spPr bwMode="auto">
          <a:xfrm>
            <a:off x="7308850" y="5589588"/>
            <a:ext cx="695325" cy="290512"/>
          </a:xfrm>
          <a:prstGeom prst="homePlate">
            <a:avLst>
              <a:gd name="adj" fmla="val 7014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Review</a:t>
            </a:r>
          </a:p>
        </p:txBody>
      </p:sp>
      <p:sp>
        <p:nvSpPr>
          <p:cNvPr id="398364" name="Oval 6"/>
          <p:cNvSpPr>
            <a:spLocks noChangeArrowheads="1"/>
          </p:cNvSpPr>
          <p:nvPr/>
        </p:nvSpPr>
        <p:spPr bwMode="auto">
          <a:xfrm>
            <a:off x="8027988" y="5589588"/>
            <a:ext cx="354012" cy="360362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1200">
                <a:solidFill>
                  <a:srgbClr val="FFFFFF"/>
                </a:solidFill>
                <a:latin typeface="Calibri" pitchFamily="34" charset="0"/>
              </a:rPr>
              <a:t>18/2</a:t>
            </a:r>
          </a:p>
        </p:txBody>
      </p:sp>
      <p:sp>
        <p:nvSpPr>
          <p:cNvPr id="398365" name="AutoShape 27"/>
          <p:cNvSpPr>
            <a:spLocks noChangeArrowheads="1"/>
          </p:cNvSpPr>
          <p:nvPr/>
        </p:nvSpPr>
        <p:spPr bwMode="auto">
          <a:xfrm>
            <a:off x="6516688" y="5084763"/>
            <a:ext cx="1141412" cy="433387"/>
          </a:xfrm>
          <a:prstGeom prst="homePlate">
            <a:avLst>
              <a:gd name="adj" fmla="val 7035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Implement new Arrangements</a:t>
            </a:r>
          </a:p>
        </p:txBody>
      </p:sp>
      <p:sp>
        <p:nvSpPr>
          <p:cNvPr id="398366" name="AutoShape 27"/>
          <p:cNvSpPr>
            <a:spLocks noChangeArrowheads="1"/>
          </p:cNvSpPr>
          <p:nvPr/>
        </p:nvSpPr>
        <p:spPr bwMode="auto">
          <a:xfrm>
            <a:off x="468313" y="4221163"/>
            <a:ext cx="1584325" cy="334962"/>
          </a:xfrm>
          <a:prstGeom prst="homePlate">
            <a:avLst>
              <a:gd name="adj" fmla="val 1962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GB" sz="900">
                <a:solidFill>
                  <a:srgbClr val="000000"/>
                </a:solidFill>
                <a:latin typeface="Helvetica" pitchFamily="34" charset="0"/>
              </a:rPr>
              <a:t>Develop local prices</a:t>
            </a:r>
          </a:p>
        </p:txBody>
      </p:sp>
      <p:pic>
        <p:nvPicPr>
          <p:cNvPr id="398367" name="Picture 59" descr="Midlands and East SHACOL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349250"/>
            <a:ext cx="21907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755650" y="2492375"/>
            <a:ext cx="7416800" cy="316865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1600" dirty="0" smtClean="0"/>
              <a:t>Memorandum of Understanding between, DH, QCE and Commissioners</a:t>
            </a:r>
          </a:p>
          <a:p>
            <a:pPr algn="ctr" fontAlgn="auto">
              <a:spcAft>
                <a:spcPts val="0"/>
              </a:spcAft>
              <a:defRPr/>
            </a:pPr>
            <a:endParaRPr lang="en-GB" sz="1600" dirty="0" smtClean="0"/>
          </a:p>
          <a:p>
            <a:pPr algn="ctr" fontAlgn="auto">
              <a:spcAft>
                <a:spcPts val="0"/>
              </a:spcAft>
              <a:defRPr/>
            </a:pPr>
            <a:r>
              <a:rPr lang="en-GB" sz="1600" dirty="0" smtClean="0"/>
              <a:t>Development of all party relationships</a:t>
            </a:r>
          </a:p>
          <a:p>
            <a:pPr algn="ctr" fontAlgn="auto">
              <a:spcAft>
                <a:spcPts val="0"/>
              </a:spcAft>
              <a:defRPr/>
            </a:pPr>
            <a:endParaRPr lang="en-GB" sz="1600" dirty="0" smtClean="0"/>
          </a:p>
          <a:p>
            <a:pPr algn="ctr" fontAlgn="auto">
              <a:spcAft>
                <a:spcPts val="0"/>
              </a:spcAft>
              <a:defRPr/>
            </a:pPr>
            <a:r>
              <a:rPr lang="en-GB" sz="1600" dirty="0" smtClean="0"/>
              <a:t>Adverts, Tariff, Qualification Assessment Tool and Specifications finalised</a:t>
            </a:r>
          </a:p>
          <a:p>
            <a:pPr algn="ctr" fontAlgn="auto">
              <a:spcAft>
                <a:spcPts val="0"/>
              </a:spcAft>
              <a:defRPr/>
            </a:pPr>
            <a:endParaRPr lang="en-GB" sz="1600" dirty="0" smtClean="0"/>
          </a:p>
          <a:p>
            <a:pPr algn="ctr" fontAlgn="auto">
              <a:spcAft>
                <a:spcPts val="0"/>
              </a:spcAft>
              <a:defRPr/>
            </a:pPr>
            <a:r>
              <a:rPr lang="en-GB" sz="1600" dirty="0" smtClean="0"/>
              <a:t>Support/progress contract mobilisation for window 1</a:t>
            </a:r>
          </a:p>
          <a:p>
            <a:pPr algn="ctr" fontAlgn="auto">
              <a:spcAft>
                <a:spcPts val="0"/>
              </a:spcAft>
              <a:defRPr/>
            </a:pPr>
            <a:endParaRPr lang="en-GB" sz="1600" dirty="0" smtClean="0"/>
          </a:p>
          <a:p>
            <a:pPr algn="ctr" fontAlgn="auto">
              <a:spcAft>
                <a:spcPts val="0"/>
              </a:spcAft>
              <a:defRPr/>
            </a:pPr>
            <a:r>
              <a:rPr lang="en-GB" sz="1600" dirty="0" smtClean="0"/>
              <a:t>Undertake review of AQP process and define learning</a:t>
            </a:r>
          </a:p>
        </p:txBody>
      </p:sp>
      <p:sp>
        <p:nvSpPr>
          <p:cNvPr id="400386" name="Title 2"/>
          <p:cNvSpPr>
            <a:spLocks noGrp="1"/>
          </p:cNvSpPr>
          <p:nvPr>
            <p:ph type="title"/>
          </p:nvPr>
        </p:nvSpPr>
        <p:spPr>
          <a:xfrm>
            <a:off x="539750" y="1125538"/>
            <a:ext cx="7848600" cy="854075"/>
          </a:xfrm>
        </p:spPr>
        <p:txBody>
          <a:bodyPr/>
          <a:lstStyle/>
          <a:p>
            <a:pPr algn="ctr"/>
            <a:r>
              <a:rPr lang="en-GB" smtClean="0"/>
              <a:t>What Next ?</a:t>
            </a:r>
            <a:endParaRPr lang="en-GB" smtClean="0">
              <a:solidFill>
                <a:srgbClr val="0070C0"/>
              </a:solidFill>
            </a:endParaRPr>
          </a:p>
        </p:txBody>
      </p:sp>
      <p:sp>
        <p:nvSpPr>
          <p:cNvPr id="400387" name="Text Placeholder 10"/>
          <p:cNvSpPr txBox="1">
            <a:spLocks/>
          </p:cNvSpPr>
          <p:nvPr/>
        </p:nvSpPr>
        <p:spPr bwMode="auto">
          <a:xfrm>
            <a:off x="1476375" y="6092825"/>
            <a:ext cx="69135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GB" sz="1600">
                <a:solidFill>
                  <a:srgbClr val="0072C6"/>
                </a:solidFill>
                <a:cs typeface="Arial" pitchFamily="34" charset="0"/>
              </a:rPr>
              <a:t>NHS Midlands and East is a cluster of SHAs comprising </a:t>
            </a: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NHS East Midlands 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East of England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 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West Midlands</a:t>
            </a:r>
          </a:p>
        </p:txBody>
      </p:sp>
      <p:pic>
        <p:nvPicPr>
          <p:cNvPr id="400388" name="Picture 7" descr="Midlands and East SHACO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333375"/>
            <a:ext cx="2192338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900113" y="4724400"/>
            <a:ext cx="7416800" cy="144145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600" dirty="0" smtClean="0"/>
              <a:t>Barry Day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600" dirty="0" smtClean="0"/>
              <a:t>NHS Midlands and East AQP QCE Lead</a:t>
            </a:r>
          </a:p>
          <a:p>
            <a:pPr marL="174625" indent="-174625" algn="ctr" eaLnBrk="0" hangingPunct="0">
              <a:spcBef>
                <a:spcPct val="0"/>
              </a:spcBef>
              <a:buClr>
                <a:srgbClr val="339966"/>
              </a:buClr>
              <a:buFontTx/>
              <a:buChar char="•"/>
              <a:defRPr/>
            </a:pPr>
            <a:endParaRPr lang="en-GB" sz="1600" dirty="0" smtClean="0"/>
          </a:p>
        </p:txBody>
      </p:sp>
      <p:sp>
        <p:nvSpPr>
          <p:cNvPr id="401410" name="Title 2"/>
          <p:cNvSpPr>
            <a:spLocks noGrp="1"/>
          </p:cNvSpPr>
          <p:nvPr>
            <p:ph type="title"/>
          </p:nvPr>
        </p:nvSpPr>
        <p:spPr>
          <a:xfrm>
            <a:off x="468313" y="2492375"/>
            <a:ext cx="7848600" cy="854075"/>
          </a:xfrm>
        </p:spPr>
        <p:txBody>
          <a:bodyPr/>
          <a:lstStyle/>
          <a:p>
            <a:pPr algn="ctr"/>
            <a:r>
              <a:rPr lang="en-GB" smtClean="0"/>
              <a:t>Any Qualified Provider (AQP)</a:t>
            </a:r>
            <a:br>
              <a:rPr lang="en-GB" smtClean="0"/>
            </a:br>
            <a:r>
              <a:rPr lang="en-GB" smtClean="0"/>
              <a:t>Provider Engagement Event</a:t>
            </a:r>
            <a:br>
              <a:rPr lang="en-GB" smtClean="0"/>
            </a:br>
            <a:r>
              <a:rPr lang="en-GB" smtClean="0"/>
              <a:t>3</a:t>
            </a:r>
            <a:r>
              <a:rPr lang="en-GB" baseline="30000" smtClean="0"/>
              <a:t>rd</a:t>
            </a:r>
            <a:r>
              <a:rPr lang="en-GB" smtClean="0"/>
              <a:t> April 2012 – Birmingham</a:t>
            </a:r>
            <a:br>
              <a:rPr lang="en-GB" smtClean="0"/>
            </a:br>
            <a:r>
              <a:rPr lang="en-GB" smtClean="0"/>
              <a:t/>
            </a:r>
            <a:br>
              <a:rPr lang="en-GB" smtClean="0"/>
            </a:br>
            <a:r>
              <a:rPr lang="en-GB" smtClean="0"/>
              <a:t>Thank you for listening</a:t>
            </a:r>
            <a:endParaRPr lang="en-GB" smtClean="0">
              <a:solidFill>
                <a:srgbClr val="0070C0"/>
              </a:solidFill>
            </a:endParaRPr>
          </a:p>
        </p:txBody>
      </p:sp>
      <p:sp>
        <p:nvSpPr>
          <p:cNvPr id="401411" name="Text Placeholder 10"/>
          <p:cNvSpPr txBox="1">
            <a:spLocks/>
          </p:cNvSpPr>
          <p:nvPr/>
        </p:nvSpPr>
        <p:spPr bwMode="auto">
          <a:xfrm>
            <a:off x="1476375" y="6092825"/>
            <a:ext cx="69135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GB" sz="1600">
                <a:solidFill>
                  <a:srgbClr val="0072C6"/>
                </a:solidFill>
                <a:cs typeface="Arial" pitchFamily="34" charset="0"/>
              </a:rPr>
              <a:t>NHS Midlands and East is a cluster of SHAs comprising </a:t>
            </a: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NHS East Midlands 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East of England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 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West Midlands</a:t>
            </a:r>
          </a:p>
        </p:txBody>
      </p:sp>
      <p:pic>
        <p:nvPicPr>
          <p:cNvPr id="401412" name="Picture 7" descr="Midlands and East SHACO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333375"/>
            <a:ext cx="2192338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89" name="Rectangle 2"/>
          <p:cNvSpPr>
            <a:spLocks noChangeArrowheads="1"/>
          </p:cNvSpPr>
          <p:nvPr/>
        </p:nvSpPr>
        <p:spPr bwMode="auto">
          <a:xfrm>
            <a:off x="0" y="4238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GB" sz="2400" b="1">
              <a:solidFill>
                <a:srgbClr val="000000"/>
              </a:solidFill>
            </a:endParaRPr>
          </a:p>
        </p:txBody>
      </p:sp>
      <p:sp>
        <p:nvSpPr>
          <p:cNvPr id="370690" name="Rectangle 3"/>
          <p:cNvSpPr>
            <a:spLocks noChangeArrowheads="1"/>
          </p:cNvSpPr>
          <p:nvPr/>
        </p:nvSpPr>
        <p:spPr bwMode="auto">
          <a:xfrm>
            <a:off x="0" y="5702300"/>
            <a:ext cx="18415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 sz="1200">
              <a:solidFill>
                <a:srgbClr val="000000"/>
              </a:solidFill>
              <a:cs typeface="Times New Roman" pitchFamily="18" charset="0"/>
            </a:endParaRPr>
          </a:p>
          <a:p>
            <a:pPr eaLnBrk="0" hangingPunct="0"/>
            <a:r>
              <a:rPr lang="en-GB" sz="120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GB" sz="1200">
                <a:solidFill>
                  <a:srgbClr val="000000"/>
                </a:solidFill>
                <a:cs typeface="Times New Roman" pitchFamily="18" charset="0"/>
              </a:rPr>
            </a:br>
            <a:endParaRPr lang="en-GB">
              <a:solidFill>
                <a:srgbClr val="000000"/>
              </a:solidFill>
            </a:endParaRPr>
          </a:p>
        </p:txBody>
      </p:sp>
      <p:sp>
        <p:nvSpPr>
          <p:cNvPr id="370691" name="Text Box 4"/>
          <p:cNvSpPr txBox="1">
            <a:spLocks noChangeArrowheads="1"/>
          </p:cNvSpPr>
          <p:nvPr/>
        </p:nvSpPr>
        <p:spPr bwMode="auto">
          <a:xfrm>
            <a:off x="468313" y="1052513"/>
            <a:ext cx="3671887" cy="2057400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600" b="1">
                <a:solidFill>
                  <a:srgbClr val="000000"/>
                </a:solidFill>
              </a:rPr>
              <a:t>List of  8 services selected for AQP implementation from April 2012 e.g.</a:t>
            </a:r>
          </a:p>
          <a:p>
            <a:pPr eaLnBrk="0" hangingPunct="0">
              <a:spcBef>
                <a:spcPct val="50000"/>
              </a:spcBef>
            </a:pPr>
            <a:r>
              <a:rPr lang="en-GB" sz="1600" b="1">
                <a:solidFill>
                  <a:srgbClr val="000000"/>
                </a:solidFill>
              </a:rPr>
              <a:t>Adult Hearing</a:t>
            </a:r>
          </a:p>
          <a:p>
            <a:pPr eaLnBrk="0" hangingPunct="0">
              <a:spcBef>
                <a:spcPct val="50000"/>
              </a:spcBef>
            </a:pPr>
            <a:r>
              <a:rPr lang="en-GB" sz="1600" b="1">
                <a:solidFill>
                  <a:srgbClr val="000000"/>
                </a:solidFill>
              </a:rPr>
              <a:t>Podiatry</a:t>
            </a:r>
          </a:p>
          <a:p>
            <a:pPr eaLnBrk="0" hangingPunct="0">
              <a:spcBef>
                <a:spcPct val="50000"/>
              </a:spcBef>
            </a:pPr>
            <a:r>
              <a:rPr lang="en-GB" sz="1600" b="1">
                <a:solidFill>
                  <a:srgbClr val="000000"/>
                </a:solidFill>
              </a:rPr>
              <a:t>MSK</a:t>
            </a:r>
          </a:p>
          <a:p>
            <a:pPr eaLnBrk="0" hangingPunct="0">
              <a:spcBef>
                <a:spcPct val="50000"/>
              </a:spcBef>
            </a:pPr>
            <a:r>
              <a:rPr lang="en-GB" sz="1600" b="1">
                <a:solidFill>
                  <a:srgbClr val="000000"/>
                </a:solidFill>
              </a:rPr>
              <a:t>Etc</a:t>
            </a:r>
          </a:p>
        </p:txBody>
      </p:sp>
      <p:sp>
        <p:nvSpPr>
          <p:cNvPr id="370692" name="AutoShape 5"/>
          <p:cNvSpPr>
            <a:spLocks/>
          </p:cNvSpPr>
          <p:nvPr/>
        </p:nvSpPr>
        <p:spPr bwMode="auto">
          <a:xfrm>
            <a:off x="1908175" y="1700213"/>
            <a:ext cx="1008063" cy="1584325"/>
          </a:xfrm>
          <a:prstGeom prst="rightBrace">
            <a:avLst>
              <a:gd name="adj1" fmla="val 13097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sz="2400" b="1">
              <a:solidFill>
                <a:srgbClr val="000000"/>
              </a:solidFill>
            </a:endParaRPr>
          </a:p>
        </p:txBody>
      </p:sp>
      <p:sp>
        <p:nvSpPr>
          <p:cNvPr id="370693" name="Text Box 6"/>
          <p:cNvSpPr txBox="1">
            <a:spLocks noChangeArrowheads="1"/>
          </p:cNvSpPr>
          <p:nvPr/>
        </p:nvSpPr>
        <p:spPr bwMode="auto">
          <a:xfrm>
            <a:off x="2916238" y="1916113"/>
            <a:ext cx="3600450" cy="1304925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2238" tIns="36119" rIns="72238" bIns="36119">
            <a:spAutoFit/>
          </a:bodyPr>
          <a:lstStyle/>
          <a:p>
            <a:pPr algn="ctr"/>
            <a:r>
              <a:rPr lang="en-GB" sz="1600" b="1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Qualification Centres of Excellence identified to undertake majority of qualification process for these services for all commissioners in England</a:t>
            </a:r>
            <a:endParaRPr lang="en-GB" sz="160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70694" name="Text Box 7"/>
          <p:cNvSpPr txBox="1">
            <a:spLocks noChangeArrowheads="1"/>
          </p:cNvSpPr>
          <p:nvPr/>
        </p:nvSpPr>
        <p:spPr bwMode="auto">
          <a:xfrm>
            <a:off x="468313" y="5321300"/>
            <a:ext cx="2879725" cy="106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2238" tIns="36119" rIns="72238" bIns="36119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Central team</a:t>
            </a:r>
            <a:endParaRPr lang="en-GB" sz="160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eaLnBrk="0" hangingPunct="0"/>
            <a:r>
              <a:rPr lang="en-GB" sz="160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Routine elements of all services plus support / oversight</a:t>
            </a:r>
          </a:p>
        </p:txBody>
      </p:sp>
      <p:sp>
        <p:nvSpPr>
          <p:cNvPr id="370695" name="Text Box 8"/>
          <p:cNvSpPr txBox="1">
            <a:spLocks noChangeArrowheads="1"/>
          </p:cNvSpPr>
          <p:nvPr/>
        </p:nvSpPr>
        <p:spPr bwMode="auto">
          <a:xfrm>
            <a:off x="468313" y="3500438"/>
            <a:ext cx="2879725" cy="1304925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2238" tIns="36119" rIns="72238" bIns="36119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Central AQP Team</a:t>
            </a:r>
            <a:endParaRPr lang="en-GB" sz="160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eaLnBrk="0" hangingPunct="0"/>
            <a:r>
              <a:rPr lang="en-GB" sz="160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supporting generic / routine elements (E.g. CQC licence, regulatory &amp; qualifications) and overseeing process</a:t>
            </a:r>
          </a:p>
        </p:txBody>
      </p:sp>
      <p:sp>
        <p:nvSpPr>
          <p:cNvPr id="370696" name="Text Box 9"/>
          <p:cNvSpPr txBox="1">
            <a:spLocks noChangeArrowheads="1"/>
          </p:cNvSpPr>
          <p:nvPr/>
        </p:nvSpPr>
        <p:spPr bwMode="auto">
          <a:xfrm>
            <a:off x="3492500" y="3500438"/>
            <a:ext cx="3168650" cy="1304925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2238" tIns="36119" rIns="72238" bIns="36119">
            <a:spAutoFit/>
          </a:bodyPr>
          <a:lstStyle/>
          <a:p>
            <a:pPr eaLnBrk="0" hangingPunct="0"/>
            <a:r>
              <a:rPr lang="en-GB" sz="1600" b="1">
                <a:solidFill>
                  <a:srgbClr val="000000"/>
                </a:solidFill>
              </a:rPr>
              <a:t>Qualification team</a:t>
            </a:r>
            <a:endParaRPr lang="en-GB" sz="1600">
              <a:solidFill>
                <a:srgbClr val="000000"/>
              </a:solidFill>
            </a:endParaRPr>
          </a:p>
          <a:p>
            <a:pPr eaLnBrk="0" hangingPunct="0"/>
            <a:r>
              <a:rPr lang="en-GB" sz="1600">
                <a:solidFill>
                  <a:srgbClr val="000000"/>
                </a:solidFill>
              </a:rPr>
              <a:t>lead the service specific elements of qualification for each service (e.g. clinical review, clinical specific assurance etc)</a:t>
            </a:r>
          </a:p>
        </p:txBody>
      </p:sp>
      <p:sp>
        <p:nvSpPr>
          <p:cNvPr id="370697" name="Text Box 10"/>
          <p:cNvSpPr txBox="1">
            <a:spLocks noChangeArrowheads="1"/>
          </p:cNvSpPr>
          <p:nvPr/>
        </p:nvSpPr>
        <p:spPr bwMode="auto">
          <a:xfrm>
            <a:off x="6804025" y="3500438"/>
            <a:ext cx="2232025" cy="1304925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2238" tIns="36119" rIns="72238" bIns="36119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Local / Joint commissioners</a:t>
            </a:r>
            <a:endParaRPr lang="en-GB" sz="160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eaLnBrk="0" hangingPunct="0"/>
            <a:r>
              <a:rPr lang="en-GB" sz="160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completes process (e.g. price and local referral protocols)</a:t>
            </a:r>
          </a:p>
        </p:txBody>
      </p:sp>
      <p:sp>
        <p:nvSpPr>
          <p:cNvPr id="370698" name="AutoShape 11"/>
          <p:cNvSpPr>
            <a:spLocks noChangeArrowheads="1"/>
          </p:cNvSpPr>
          <p:nvPr/>
        </p:nvSpPr>
        <p:spPr bwMode="auto">
          <a:xfrm>
            <a:off x="6948488" y="5181600"/>
            <a:ext cx="190500" cy="192088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sz="2400" b="1">
              <a:solidFill>
                <a:srgbClr val="000000"/>
              </a:solidFill>
            </a:endParaRPr>
          </a:p>
        </p:txBody>
      </p:sp>
      <p:sp>
        <p:nvSpPr>
          <p:cNvPr id="370699" name="AutoShape 12"/>
          <p:cNvSpPr>
            <a:spLocks noChangeArrowheads="1"/>
          </p:cNvSpPr>
          <p:nvPr/>
        </p:nvSpPr>
        <p:spPr bwMode="auto">
          <a:xfrm>
            <a:off x="7308850" y="5468938"/>
            <a:ext cx="190500" cy="192087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sz="2400" b="1">
              <a:solidFill>
                <a:srgbClr val="000000"/>
              </a:solidFill>
            </a:endParaRPr>
          </a:p>
        </p:txBody>
      </p:sp>
      <p:sp>
        <p:nvSpPr>
          <p:cNvPr id="370700" name="AutoShape 13"/>
          <p:cNvSpPr>
            <a:spLocks noChangeArrowheads="1"/>
          </p:cNvSpPr>
          <p:nvPr/>
        </p:nvSpPr>
        <p:spPr bwMode="auto">
          <a:xfrm>
            <a:off x="7380288" y="5181600"/>
            <a:ext cx="190500" cy="192088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sz="2400" b="1">
              <a:solidFill>
                <a:srgbClr val="000000"/>
              </a:solidFill>
            </a:endParaRPr>
          </a:p>
        </p:txBody>
      </p:sp>
      <p:sp>
        <p:nvSpPr>
          <p:cNvPr id="370701" name="AutoShape 14"/>
          <p:cNvSpPr>
            <a:spLocks noChangeArrowheads="1"/>
          </p:cNvSpPr>
          <p:nvPr/>
        </p:nvSpPr>
        <p:spPr bwMode="auto">
          <a:xfrm>
            <a:off x="7740650" y="5324475"/>
            <a:ext cx="190500" cy="192088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sz="2400" b="1">
              <a:solidFill>
                <a:srgbClr val="000000"/>
              </a:solidFill>
            </a:endParaRPr>
          </a:p>
        </p:txBody>
      </p:sp>
      <p:sp>
        <p:nvSpPr>
          <p:cNvPr id="370702" name="AutoShape 15"/>
          <p:cNvSpPr>
            <a:spLocks noChangeArrowheads="1"/>
          </p:cNvSpPr>
          <p:nvPr/>
        </p:nvSpPr>
        <p:spPr bwMode="auto">
          <a:xfrm>
            <a:off x="7669213" y="5613400"/>
            <a:ext cx="190500" cy="192088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sz="2400" b="1">
              <a:solidFill>
                <a:srgbClr val="000000"/>
              </a:solidFill>
            </a:endParaRPr>
          </a:p>
        </p:txBody>
      </p:sp>
      <p:sp>
        <p:nvSpPr>
          <p:cNvPr id="370703" name="AutoShape 16"/>
          <p:cNvSpPr>
            <a:spLocks noChangeArrowheads="1"/>
          </p:cNvSpPr>
          <p:nvPr/>
        </p:nvSpPr>
        <p:spPr bwMode="auto">
          <a:xfrm>
            <a:off x="7883525" y="5108575"/>
            <a:ext cx="190500" cy="192088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sz="2400" b="1">
              <a:solidFill>
                <a:srgbClr val="000000"/>
              </a:solidFill>
            </a:endParaRPr>
          </a:p>
        </p:txBody>
      </p:sp>
      <p:sp>
        <p:nvSpPr>
          <p:cNvPr id="370704" name="AutoShape 17"/>
          <p:cNvSpPr>
            <a:spLocks noChangeArrowheads="1"/>
          </p:cNvSpPr>
          <p:nvPr/>
        </p:nvSpPr>
        <p:spPr bwMode="auto">
          <a:xfrm>
            <a:off x="8243888" y="5395913"/>
            <a:ext cx="190500" cy="192087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sz="2400" b="1">
              <a:solidFill>
                <a:srgbClr val="000000"/>
              </a:solidFill>
            </a:endParaRPr>
          </a:p>
        </p:txBody>
      </p:sp>
      <p:sp>
        <p:nvSpPr>
          <p:cNvPr id="370705" name="AutoShape 18"/>
          <p:cNvSpPr>
            <a:spLocks noChangeArrowheads="1"/>
          </p:cNvSpPr>
          <p:nvPr/>
        </p:nvSpPr>
        <p:spPr bwMode="auto">
          <a:xfrm>
            <a:off x="8315325" y="5108575"/>
            <a:ext cx="190500" cy="192088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sz="2400" b="1">
              <a:solidFill>
                <a:srgbClr val="000000"/>
              </a:solidFill>
            </a:endParaRPr>
          </a:p>
        </p:txBody>
      </p:sp>
      <p:sp>
        <p:nvSpPr>
          <p:cNvPr id="370706" name="AutoShape 19"/>
          <p:cNvSpPr>
            <a:spLocks noChangeArrowheads="1"/>
          </p:cNvSpPr>
          <p:nvPr/>
        </p:nvSpPr>
        <p:spPr bwMode="auto">
          <a:xfrm>
            <a:off x="8675688" y="5251450"/>
            <a:ext cx="190500" cy="192088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sz="2400" b="1">
              <a:solidFill>
                <a:srgbClr val="000000"/>
              </a:solidFill>
            </a:endParaRPr>
          </a:p>
        </p:txBody>
      </p:sp>
      <p:sp>
        <p:nvSpPr>
          <p:cNvPr id="370707" name="AutoShape 20"/>
          <p:cNvSpPr>
            <a:spLocks noChangeArrowheads="1"/>
          </p:cNvSpPr>
          <p:nvPr/>
        </p:nvSpPr>
        <p:spPr bwMode="auto">
          <a:xfrm>
            <a:off x="8604250" y="5540375"/>
            <a:ext cx="190500" cy="192088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sz="2400" b="1">
              <a:solidFill>
                <a:srgbClr val="000000"/>
              </a:solidFill>
            </a:endParaRPr>
          </a:p>
        </p:txBody>
      </p:sp>
      <p:sp>
        <p:nvSpPr>
          <p:cNvPr id="370708" name="Text Box 21"/>
          <p:cNvSpPr txBox="1">
            <a:spLocks noChangeArrowheads="1"/>
          </p:cNvSpPr>
          <p:nvPr/>
        </p:nvSpPr>
        <p:spPr bwMode="auto">
          <a:xfrm>
            <a:off x="3492500" y="4941888"/>
            <a:ext cx="1585913" cy="815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2238" tIns="36119" rIns="72238" bIns="36119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North</a:t>
            </a:r>
          </a:p>
          <a:p>
            <a:pPr eaLnBrk="0" hangingPunct="0"/>
            <a:r>
              <a:rPr lang="en-GB" sz="160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Adult Hearing  </a:t>
            </a:r>
          </a:p>
          <a:p>
            <a:pPr eaLnBrk="0" hangingPunct="0"/>
            <a:r>
              <a:rPr lang="en-GB" sz="160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continence</a:t>
            </a:r>
          </a:p>
        </p:txBody>
      </p:sp>
      <p:sp>
        <p:nvSpPr>
          <p:cNvPr id="370709" name="Text Box 22"/>
          <p:cNvSpPr txBox="1">
            <a:spLocks noChangeArrowheads="1"/>
          </p:cNvSpPr>
          <p:nvPr/>
        </p:nvSpPr>
        <p:spPr bwMode="auto">
          <a:xfrm>
            <a:off x="5221288" y="6170613"/>
            <a:ext cx="1439862" cy="571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2238" tIns="36119" rIns="72238" bIns="36119">
            <a:spAutoFit/>
          </a:bodyPr>
          <a:lstStyle/>
          <a:p>
            <a:pPr eaLnBrk="0" hangingPunct="0"/>
            <a:r>
              <a:rPr lang="en-GB" sz="1600" b="1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London</a:t>
            </a:r>
          </a:p>
          <a:p>
            <a:pPr eaLnBrk="0" hangingPunct="0"/>
            <a:r>
              <a:rPr lang="en-GB" sz="160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Wound Hea’g</a:t>
            </a:r>
          </a:p>
        </p:txBody>
      </p:sp>
      <p:sp>
        <p:nvSpPr>
          <p:cNvPr id="370710" name="Text Box 23"/>
          <p:cNvSpPr txBox="1">
            <a:spLocks noChangeArrowheads="1"/>
          </p:cNvSpPr>
          <p:nvPr/>
        </p:nvSpPr>
        <p:spPr bwMode="auto">
          <a:xfrm>
            <a:off x="3492500" y="5926138"/>
            <a:ext cx="1584325" cy="815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2238" tIns="36119" rIns="72238" bIns="36119">
            <a:spAutoFit/>
          </a:bodyPr>
          <a:lstStyle/>
          <a:p>
            <a:pPr eaLnBrk="0" hangingPunct="0"/>
            <a:r>
              <a:rPr lang="en-GB" sz="1600" b="1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South</a:t>
            </a:r>
          </a:p>
          <a:p>
            <a:pPr eaLnBrk="0" hangingPunct="0"/>
            <a:r>
              <a:rPr lang="en-GB" sz="160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Diagnostics</a:t>
            </a:r>
          </a:p>
          <a:p>
            <a:pPr eaLnBrk="0" hangingPunct="0"/>
            <a:r>
              <a:rPr lang="en-GB" sz="160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Psc. Therapy</a:t>
            </a:r>
          </a:p>
        </p:txBody>
      </p:sp>
      <p:sp>
        <p:nvSpPr>
          <p:cNvPr id="370711" name="Text Box 24"/>
          <p:cNvSpPr txBox="1">
            <a:spLocks noChangeArrowheads="1"/>
          </p:cNvSpPr>
          <p:nvPr/>
        </p:nvSpPr>
        <p:spPr bwMode="auto">
          <a:xfrm>
            <a:off x="5221288" y="4941888"/>
            <a:ext cx="1439862" cy="106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2238" tIns="36119" rIns="72238" bIns="36119">
            <a:spAutoFit/>
          </a:bodyPr>
          <a:lstStyle/>
          <a:p>
            <a:r>
              <a:rPr lang="en-GB" sz="1600" b="1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Mid / East</a:t>
            </a:r>
            <a:endParaRPr lang="en-GB" sz="160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eaLnBrk="0" hangingPunct="0"/>
            <a:r>
              <a:rPr lang="en-GB" sz="160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Podiatry</a:t>
            </a:r>
          </a:p>
          <a:p>
            <a:pPr eaLnBrk="0" hangingPunct="0"/>
            <a:r>
              <a:rPr lang="en-GB" sz="160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MSK</a:t>
            </a:r>
          </a:p>
          <a:p>
            <a:pPr eaLnBrk="0" hangingPunct="0"/>
            <a:r>
              <a:rPr lang="en-GB" sz="160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Wheelchairs</a:t>
            </a:r>
          </a:p>
        </p:txBody>
      </p:sp>
      <p:sp>
        <p:nvSpPr>
          <p:cNvPr id="370712" name="Rectangle 25"/>
          <p:cNvSpPr>
            <a:spLocks noChangeArrowheads="1"/>
          </p:cNvSpPr>
          <p:nvPr/>
        </p:nvSpPr>
        <p:spPr bwMode="auto">
          <a:xfrm>
            <a:off x="236538" y="0"/>
            <a:ext cx="64960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GB" sz="3600">
                <a:solidFill>
                  <a:srgbClr val="009966"/>
                </a:solidFill>
              </a:rPr>
              <a:t>Qualification Framework</a:t>
            </a:r>
          </a:p>
        </p:txBody>
      </p:sp>
      <p:sp>
        <p:nvSpPr>
          <p:cNvPr id="370713" name="AutoShape 26"/>
          <p:cNvSpPr>
            <a:spLocks noChangeArrowheads="1"/>
          </p:cNvSpPr>
          <p:nvPr/>
        </p:nvSpPr>
        <p:spPr bwMode="auto">
          <a:xfrm>
            <a:off x="6948488" y="5973763"/>
            <a:ext cx="190500" cy="192087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sz="2400" b="1">
              <a:solidFill>
                <a:srgbClr val="000000"/>
              </a:solidFill>
            </a:endParaRPr>
          </a:p>
        </p:txBody>
      </p:sp>
      <p:sp>
        <p:nvSpPr>
          <p:cNvPr id="370714" name="AutoShape 27"/>
          <p:cNvSpPr>
            <a:spLocks noChangeArrowheads="1"/>
          </p:cNvSpPr>
          <p:nvPr/>
        </p:nvSpPr>
        <p:spPr bwMode="auto">
          <a:xfrm>
            <a:off x="7308850" y="6261100"/>
            <a:ext cx="190500" cy="192088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sz="2400" b="1">
              <a:solidFill>
                <a:srgbClr val="000000"/>
              </a:solidFill>
            </a:endParaRPr>
          </a:p>
        </p:txBody>
      </p:sp>
      <p:sp>
        <p:nvSpPr>
          <p:cNvPr id="370715" name="AutoShape 28"/>
          <p:cNvSpPr>
            <a:spLocks noChangeArrowheads="1"/>
          </p:cNvSpPr>
          <p:nvPr/>
        </p:nvSpPr>
        <p:spPr bwMode="auto">
          <a:xfrm>
            <a:off x="7019925" y="5661025"/>
            <a:ext cx="190500" cy="192088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sz="2400" b="1">
              <a:solidFill>
                <a:srgbClr val="000000"/>
              </a:solidFill>
            </a:endParaRPr>
          </a:p>
        </p:txBody>
      </p:sp>
      <p:sp>
        <p:nvSpPr>
          <p:cNvPr id="370716" name="AutoShape 29"/>
          <p:cNvSpPr>
            <a:spLocks noChangeArrowheads="1"/>
          </p:cNvSpPr>
          <p:nvPr/>
        </p:nvSpPr>
        <p:spPr bwMode="auto">
          <a:xfrm>
            <a:off x="7740650" y="6116638"/>
            <a:ext cx="190500" cy="192087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sz="2400" b="1">
              <a:solidFill>
                <a:srgbClr val="000000"/>
              </a:solidFill>
            </a:endParaRPr>
          </a:p>
        </p:txBody>
      </p:sp>
      <p:sp>
        <p:nvSpPr>
          <p:cNvPr id="370717" name="AutoShape 30"/>
          <p:cNvSpPr>
            <a:spLocks noChangeArrowheads="1"/>
          </p:cNvSpPr>
          <p:nvPr/>
        </p:nvSpPr>
        <p:spPr bwMode="auto">
          <a:xfrm>
            <a:off x="8316913" y="5876925"/>
            <a:ext cx="190500" cy="192088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sz="2400" b="1">
              <a:solidFill>
                <a:srgbClr val="000000"/>
              </a:solidFill>
            </a:endParaRPr>
          </a:p>
        </p:txBody>
      </p:sp>
      <p:sp>
        <p:nvSpPr>
          <p:cNvPr id="370718" name="AutoShape 31"/>
          <p:cNvSpPr>
            <a:spLocks noChangeArrowheads="1"/>
          </p:cNvSpPr>
          <p:nvPr/>
        </p:nvSpPr>
        <p:spPr bwMode="auto">
          <a:xfrm>
            <a:off x="8027988" y="5734050"/>
            <a:ext cx="190500" cy="192088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sz="2400" b="1">
              <a:solidFill>
                <a:srgbClr val="000000"/>
              </a:solidFill>
            </a:endParaRPr>
          </a:p>
        </p:txBody>
      </p:sp>
      <p:sp>
        <p:nvSpPr>
          <p:cNvPr id="370719" name="AutoShape 32"/>
          <p:cNvSpPr>
            <a:spLocks noChangeArrowheads="1"/>
          </p:cNvSpPr>
          <p:nvPr/>
        </p:nvSpPr>
        <p:spPr bwMode="auto">
          <a:xfrm>
            <a:off x="7380288" y="5876925"/>
            <a:ext cx="190500" cy="192088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sz="2400" b="1">
              <a:solidFill>
                <a:srgbClr val="000000"/>
              </a:solidFill>
            </a:endParaRPr>
          </a:p>
        </p:txBody>
      </p:sp>
      <p:sp>
        <p:nvSpPr>
          <p:cNvPr id="370720" name="AutoShape 33"/>
          <p:cNvSpPr>
            <a:spLocks noChangeArrowheads="1"/>
          </p:cNvSpPr>
          <p:nvPr/>
        </p:nvSpPr>
        <p:spPr bwMode="auto">
          <a:xfrm>
            <a:off x="8101013" y="6237288"/>
            <a:ext cx="190500" cy="192087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sz="2400" b="1">
              <a:solidFill>
                <a:srgbClr val="000000"/>
              </a:solidFill>
            </a:endParaRPr>
          </a:p>
        </p:txBody>
      </p:sp>
      <p:sp>
        <p:nvSpPr>
          <p:cNvPr id="370721" name="AutoShape 34"/>
          <p:cNvSpPr>
            <a:spLocks noChangeArrowheads="1"/>
          </p:cNvSpPr>
          <p:nvPr/>
        </p:nvSpPr>
        <p:spPr bwMode="auto">
          <a:xfrm>
            <a:off x="8675688" y="6043613"/>
            <a:ext cx="190500" cy="192087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sz="2400" b="1">
              <a:solidFill>
                <a:srgbClr val="000000"/>
              </a:solidFill>
            </a:endParaRPr>
          </a:p>
        </p:txBody>
      </p:sp>
      <p:sp>
        <p:nvSpPr>
          <p:cNvPr id="370722" name="AutoShape 35"/>
          <p:cNvSpPr>
            <a:spLocks noChangeArrowheads="1"/>
          </p:cNvSpPr>
          <p:nvPr/>
        </p:nvSpPr>
        <p:spPr bwMode="auto">
          <a:xfrm>
            <a:off x="8604250" y="6332538"/>
            <a:ext cx="190500" cy="192087"/>
          </a:xfrm>
          <a:prstGeom prst="flowChartConnector">
            <a:avLst/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sz="2400" b="1">
              <a:solidFill>
                <a:srgbClr val="000000"/>
              </a:solidFill>
            </a:endParaRPr>
          </a:p>
        </p:txBody>
      </p:sp>
      <p:cxnSp>
        <p:nvCxnSpPr>
          <p:cNvPr id="370723" name="AutoShape 36"/>
          <p:cNvCxnSpPr>
            <a:cxnSpLocks noChangeShapeType="1"/>
            <a:stCxn id="370698" idx="7"/>
            <a:endCxn id="370700" idx="0"/>
          </p:cNvCxnSpPr>
          <p:nvPr/>
        </p:nvCxnSpPr>
        <p:spPr bwMode="auto">
          <a:xfrm rot="-5400000">
            <a:off x="7278688" y="5013325"/>
            <a:ext cx="28575" cy="365125"/>
          </a:xfrm>
          <a:prstGeom prst="curvedConnector3">
            <a:avLst>
              <a:gd name="adj1" fmla="val 366662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0724" name="AutoShape 37"/>
          <p:cNvCxnSpPr>
            <a:cxnSpLocks noChangeShapeType="1"/>
            <a:stCxn id="370699" idx="4"/>
            <a:endCxn id="370715" idx="6"/>
          </p:cNvCxnSpPr>
          <p:nvPr/>
        </p:nvCxnSpPr>
        <p:spPr bwMode="auto">
          <a:xfrm rot="5400000">
            <a:off x="7258844" y="5612606"/>
            <a:ext cx="96838" cy="1936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0725" name="AutoShape 38"/>
          <p:cNvCxnSpPr>
            <a:cxnSpLocks noChangeShapeType="1"/>
            <a:stCxn id="370715" idx="2"/>
            <a:endCxn id="370698" idx="2"/>
          </p:cNvCxnSpPr>
          <p:nvPr/>
        </p:nvCxnSpPr>
        <p:spPr bwMode="auto">
          <a:xfrm rot="10800000">
            <a:off x="6948488" y="5278438"/>
            <a:ext cx="71437" cy="479425"/>
          </a:xfrm>
          <a:prstGeom prst="curvedConnector3">
            <a:avLst>
              <a:gd name="adj1" fmla="val 24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0726" name="AutoShape 39"/>
          <p:cNvCxnSpPr>
            <a:cxnSpLocks noChangeShapeType="1"/>
            <a:stCxn id="370699" idx="6"/>
            <a:endCxn id="370700" idx="6"/>
          </p:cNvCxnSpPr>
          <p:nvPr/>
        </p:nvCxnSpPr>
        <p:spPr bwMode="auto">
          <a:xfrm flipV="1">
            <a:off x="7499350" y="5278438"/>
            <a:ext cx="71438" cy="287337"/>
          </a:xfrm>
          <a:prstGeom prst="curvedConnector3">
            <a:avLst>
              <a:gd name="adj1" fmla="val 135556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0727" name="AutoShape 40"/>
          <p:cNvCxnSpPr>
            <a:cxnSpLocks noChangeShapeType="1"/>
            <a:stCxn id="370705" idx="0"/>
            <a:endCxn id="370706" idx="7"/>
          </p:cNvCxnSpPr>
          <p:nvPr/>
        </p:nvCxnSpPr>
        <p:spPr bwMode="auto">
          <a:xfrm rot="5400000" flipV="1">
            <a:off x="8538369" y="4980781"/>
            <a:ext cx="171450" cy="427038"/>
          </a:xfrm>
          <a:prstGeom prst="curvedConnector3">
            <a:avLst>
              <a:gd name="adj1" fmla="val -2870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0728" name="AutoShape 41"/>
          <p:cNvCxnSpPr>
            <a:cxnSpLocks noChangeShapeType="1"/>
            <a:stCxn id="370705" idx="2"/>
            <a:endCxn id="370704" idx="2"/>
          </p:cNvCxnSpPr>
          <p:nvPr/>
        </p:nvCxnSpPr>
        <p:spPr bwMode="auto">
          <a:xfrm rot="10800000" flipV="1">
            <a:off x="8243888" y="5205413"/>
            <a:ext cx="71437" cy="287337"/>
          </a:xfrm>
          <a:prstGeom prst="curvedConnector3">
            <a:avLst>
              <a:gd name="adj1" fmla="val 17777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0729" name="AutoShape 42"/>
          <p:cNvCxnSpPr>
            <a:cxnSpLocks noChangeShapeType="1"/>
            <a:stCxn id="370704" idx="3"/>
            <a:endCxn id="370707" idx="3"/>
          </p:cNvCxnSpPr>
          <p:nvPr/>
        </p:nvCxnSpPr>
        <p:spPr bwMode="auto">
          <a:xfrm rot="16200000" flipH="1">
            <a:off x="8380412" y="5451476"/>
            <a:ext cx="144463" cy="360362"/>
          </a:xfrm>
          <a:prstGeom prst="curvedConnector3">
            <a:avLst>
              <a:gd name="adj1" fmla="val 12527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0730" name="AutoShape 43"/>
          <p:cNvCxnSpPr>
            <a:cxnSpLocks noChangeShapeType="1"/>
            <a:stCxn id="370707" idx="6"/>
            <a:endCxn id="370706" idx="5"/>
          </p:cNvCxnSpPr>
          <p:nvPr/>
        </p:nvCxnSpPr>
        <p:spPr bwMode="auto">
          <a:xfrm flipV="1">
            <a:off x="8794750" y="5414963"/>
            <a:ext cx="42863" cy="22225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0731" name="AutoShape 44"/>
          <p:cNvCxnSpPr>
            <a:cxnSpLocks noChangeShapeType="1"/>
            <a:stCxn id="370714" idx="1"/>
            <a:endCxn id="370719" idx="2"/>
          </p:cNvCxnSpPr>
          <p:nvPr/>
        </p:nvCxnSpPr>
        <p:spPr bwMode="auto">
          <a:xfrm rot="-5400000">
            <a:off x="7200901" y="6110287"/>
            <a:ext cx="315912" cy="4286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0732" name="AutoShape 45"/>
          <p:cNvCxnSpPr>
            <a:cxnSpLocks noChangeShapeType="1"/>
            <a:stCxn id="370719" idx="6"/>
            <a:endCxn id="370716" idx="0"/>
          </p:cNvCxnSpPr>
          <p:nvPr/>
        </p:nvCxnSpPr>
        <p:spPr bwMode="auto">
          <a:xfrm>
            <a:off x="7570788" y="5973763"/>
            <a:ext cx="265112" cy="1428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0733" name="AutoShape 46"/>
          <p:cNvCxnSpPr>
            <a:cxnSpLocks noChangeShapeType="1"/>
            <a:stCxn id="370714" idx="6"/>
            <a:endCxn id="370716" idx="3"/>
          </p:cNvCxnSpPr>
          <p:nvPr/>
        </p:nvCxnSpPr>
        <p:spPr bwMode="auto">
          <a:xfrm flipV="1">
            <a:off x="7499350" y="6280150"/>
            <a:ext cx="269875" cy="777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3" name="Rectangle 66"/>
          <p:cNvSpPr>
            <a:spLocks noGrp="1" noChangeArrowheads="1"/>
          </p:cNvSpPr>
          <p:nvPr>
            <p:ph type="title"/>
          </p:nvPr>
        </p:nvSpPr>
        <p:spPr>
          <a:xfrm>
            <a:off x="0" y="-26988"/>
            <a:ext cx="6948488" cy="1143001"/>
          </a:xfrm>
        </p:spPr>
        <p:txBody>
          <a:bodyPr/>
          <a:lstStyle/>
          <a:p>
            <a:pPr algn="l"/>
            <a:r>
              <a:rPr lang="en-GB" sz="3600" b="1" smtClean="0"/>
              <a:t>Qualification Centres of Excellence</a:t>
            </a:r>
          </a:p>
        </p:txBody>
      </p:sp>
      <p:sp>
        <p:nvSpPr>
          <p:cNvPr id="37171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557338"/>
            <a:ext cx="9145588" cy="457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GB" sz="2200" i="1" smtClean="0"/>
              <a:t>The following regions will host Qualification Centres of Excellence:</a:t>
            </a:r>
            <a:endParaRPr lang="en-GB" sz="2200" b="1" i="1" smtClean="0"/>
          </a:p>
        </p:txBody>
      </p:sp>
      <p:graphicFrame>
        <p:nvGraphicFramePr>
          <p:cNvPr id="476228" name="Group 68"/>
          <p:cNvGraphicFramePr>
            <a:graphicFrameLocks noGrp="1"/>
          </p:cNvGraphicFramePr>
          <p:nvPr>
            <p:ph sz="half" idx="2"/>
          </p:nvPr>
        </p:nvGraphicFramePr>
        <p:xfrm>
          <a:off x="395288" y="2349500"/>
          <a:ext cx="8496300" cy="4291330"/>
        </p:xfrm>
        <a:graphic>
          <a:graphicData uri="http://schemas.openxmlformats.org/drawingml/2006/table">
            <a:tbl>
              <a:tblPr/>
              <a:tblGrid>
                <a:gridCol w="2489200"/>
                <a:gridCol w="6007100"/>
              </a:tblGrid>
              <a:tr h="51435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SHA cluster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Services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407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North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Adult Hearing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Continence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697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Midlands and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Musculoskeletal Services for back and neck pain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Podiatry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Wheelchairs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407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South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Psychological Therapies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Diagnostic care closer to home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London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Venous leg ulcers and Wound Healing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6172200" cy="1143000"/>
          </a:xfrm>
        </p:spPr>
        <p:txBody>
          <a:bodyPr/>
          <a:lstStyle/>
          <a:p>
            <a:pPr algn="l"/>
            <a:r>
              <a:rPr lang="en-GB" sz="3600" b="1" smtClean="0"/>
              <a:t>Contracts and Qualification </a:t>
            </a:r>
          </a:p>
        </p:txBody>
      </p:sp>
      <p:sp>
        <p:nvSpPr>
          <p:cNvPr id="372738" name="Text Box 4"/>
          <p:cNvSpPr txBox="1">
            <a:spLocks noChangeArrowheads="1"/>
          </p:cNvSpPr>
          <p:nvPr/>
        </p:nvSpPr>
        <p:spPr bwMode="auto">
          <a:xfrm>
            <a:off x="395288" y="1484313"/>
            <a:ext cx="8353425" cy="4311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339966"/>
              </a:buClr>
              <a:buFontTx/>
              <a:buChar char="•"/>
            </a:pPr>
            <a:r>
              <a:rPr lang="en-GB" sz="2200">
                <a:solidFill>
                  <a:srgbClr val="000000"/>
                </a:solidFill>
              </a:rPr>
              <a:t>Commissioners should state the duration of qualification for providers in the offer documentation. We expect this duration to be 3 – 4 years. </a:t>
            </a:r>
          </a:p>
          <a:p>
            <a:pPr eaLnBrk="0" hangingPunct="0">
              <a:spcBef>
                <a:spcPct val="50000"/>
              </a:spcBef>
              <a:buClr>
                <a:srgbClr val="339966"/>
              </a:buClr>
              <a:buFontTx/>
              <a:buChar char="•"/>
            </a:pPr>
            <a:r>
              <a:rPr lang="en-GB" sz="2200">
                <a:solidFill>
                  <a:srgbClr val="000000"/>
                </a:solidFill>
              </a:rPr>
              <a:t>When this qualification period expires, providers will no longer be qualified to deliver this service. Commissioners can then decide the most appropriate way to commission this service in the future. </a:t>
            </a:r>
          </a:p>
          <a:p>
            <a:pPr eaLnBrk="0" hangingPunct="0">
              <a:spcBef>
                <a:spcPct val="50000"/>
              </a:spcBef>
              <a:buClr>
                <a:srgbClr val="339966"/>
              </a:buClr>
              <a:buFontTx/>
              <a:buChar char="•"/>
            </a:pPr>
            <a:r>
              <a:rPr lang="en-GB" sz="2200">
                <a:solidFill>
                  <a:srgbClr val="000000"/>
                </a:solidFill>
              </a:rPr>
              <a:t>Contract duration will be in line with the NHS standard contract duration. As this year is a transition year, providers will need to re-sign the contract next year. </a:t>
            </a:r>
          </a:p>
          <a:p>
            <a:pPr eaLnBrk="0" hangingPunct="0">
              <a:spcBef>
                <a:spcPct val="50000"/>
              </a:spcBef>
              <a:buClr>
                <a:srgbClr val="339966"/>
              </a:buClr>
              <a:buFontTx/>
              <a:buChar char="•"/>
            </a:pPr>
            <a:r>
              <a:rPr lang="en-GB" sz="2200">
                <a:solidFill>
                  <a:srgbClr val="000000"/>
                </a:solidFill>
              </a:rPr>
              <a:t>They will not need to re-qualify, but their contract status will be subject to their signing the NHS Standard Contract.</a:t>
            </a:r>
            <a:r>
              <a:rPr lang="en-GB" sz="2400" b="1">
                <a:solidFill>
                  <a:srgbClr val="000000"/>
                </a:solidFill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900113" y="4724400"/>
            <a:ext cx="7416800" cy="144145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600" dirty="0" smtClean="0"/>
              <a:t>Barry Day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600" dirty="0" smtClean="0"/>
              <a:t>NHS Midlands and East AQP QCE Lead</a:t>
            </a:r>
          </a:p>
          <a:p>
            <a:pPr marL="174625" indent="-174625" algn="ctr" eaLnBrk="0" hangingPunct="0">
              <a:spcBef>
                <a:spcPct val="0"/>
              </a:spcBef>
              <a:buClr>
                <a:srgbClr val="339966"/>
              </a:buClr>
              <a:buFontTx/>
              <a:buChar char="•"/>
              <a:defRPr/>
            </a:pPr>
            <a:endParaRPr lang="en-GB" sz="1600" dirty="0" smtClean="0"/>
          </a:p>
        </p:txBody>
      </p:sp>
      <p:sp>
        <p:nvSpPr>
          <p:cNvPr id="373762" name="Title 2"/>
          <p:cNvSpPr>
            <a:spLocks noGrp="1"/>
          </p:cNvSpPr>
          <p:nvPr>
            <p:ph type="title"/>
          </p:nvPr>
        </p:nvSpPr>
        <p:spPr>
          <a:xfrm>
            <a:off x="468313" y="2492375"/>
            <a:ext cx="7848600" cy="854075"/>
          </a:xfrm>
        </p:spPr>
        <p:txBody>
          <a:bodyPr/>
          <a:lstStyle/>
          <a:p>
            <a:pPr algn="ctr"/>
            <a:r>
              <a:rPr lang="en-GB" smtClean="0"/>
              <a:t>Any Qualified Provider (AQP)</a:t>
            </a:r>
            <a:br>
              <a:rPr lang="en-GB" smtClean="0"/>
            </a:br>
            <a:r>
              <a:rPr lang="en-GB" smtClean="0"/>
              <a:t>Provider Engagement Event</a:t>
            </a:r>
            <a:br>
              <a:rPr lang="en-GB" smtClean="0"/>
            </a:br>
            <a:r>
              <a:rPr lang="en-GB" smtClean="0"/>
              <a:t>3</a:t>
            </a:r>
            <a:r>
              <a:rPr lang="en-GB" baseline="30000" smtClean="0"/>
              <a:t>rd</a:t>
            </a:r>
            <a:r>
              <a:rPr lang="en-GB" smtClean="0"/>
              <a:t> April 2012 – Birmingham</a:t>
            </a:r>
            <a:br>
              <a:rPr lang="en-GB" smtClean="0"/>
            </a:br>
            <a:r>
              <a:rPr lang="en-GB" smtClean="0"/>
              <a:t/>
            </a:r>
            <a:br>
              <a:rPr lang="en-GB" smtClean="0"/>
            </a:br>
            <a:r>
              <a:rPr lang="en-GB" smtClean="0"/>
              <a:t>QCE Process &amp; Timescales</a:t>
            </a:r>
            <a:endParaRPr lang="en-GB" smtClean="0">
              <a:solidFill>
                <a:srgbClr val="0070C0"/>
              </a:solidFill>
            </a:endParaRPr>
          </a:p>
        </p:txBody>
      </p:sp>
      <p:sp>
        <p:nvSpPr>
          <p:cNvPr id="373763" name="Text Placeholder 10"/>
          <p:cNvSpPr txBox="1">
            <a:spLocks/>
          </p:cNvSpPr>
          <p:nvPr/>
        </p:nvSpPr>
        <p:spPr bwMode="auto">
          <a:xfrm>
            <a:off x="1476375" y="6092825"/>
            <a:ext cx="69135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GB" sz="1600">
                <a:solidFill>
                  <a:srgbClr val="0072C6"/>
                </a:solidFill>
                <a:cs typeface="Arial" pitchFamily="34" charset="0"/>
              </a:rPr>
              <a:t>NHS Midlands and East is a cluster of SHAs comprising </a:t>
            </a: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NHS East Midlands 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East of England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 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West Midlands</a:t>
            </a:r>
          </a:p>
        </p:txBody>
      </p:sp>
      <p:pic>
        <p:nvPicPr>
          <p:cNvPr id="373764" name="Picture 7" descr="Midlands and East SHACO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333375"/>
            <a:ext cx="2192338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5" name="Title 2"/>
          <p:cNvSpPr>
            <a:spLocks noGrp="1"/>
          </p:cNvSpPr>
          <p:nvPr>
            <p:ph type="title"/>
          </p:nvPr>
        </p:nvSpPr>
        <p:spPr>
          <a:xfrm>
            <a:off x="611188" y="981075"/>
            <a:ext cx="7848600" cy="854075"/>
          </a:xfrm>
        </p:spPr>
        <p:txBody>
          <a:bodyPr/>
          <a:lstStyle/>
          <a:p>
            <a:pPr algn="ctr"/>
            <a:r>
              <a:rPr lang="en-GB" smtClean="0"/>
              <a:t>The Ambition for Service Users</a:t>
            </a:r>
            <a:endParaRPr lang="en-GB" smtClean="0">
              <a:solidFill>
                <a:srgbClr val="0070C0"/>
              </a:solidFill>
            </a:endParaRPr>
          </a:p>
        </p:txBody>
      </p:sp>
      <p:pic>
        <p:nvPicPr>
          <p:cNvPr id="374786" name="Picture 7" descr="Midlands and East SHACO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59563" y="404813"/>
            <a:ext cx="2192337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4787" name="Text Placeholder 10"/>
          <p:cNvSpPr txBox="1">
            <a:spLocks/>
          </p:cNvSpPr>
          <p:nvPr/>
        </p:nvSpPr>
        <p:spPr bwMode="auto">
          <a:xfrm>
            <a:off x="1476375" y="6092825"/>
            <a:ext cx="69135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GB" sz="1600">
                <a:solidFill>
                  <a:srgbClr val="0072C6"/>
                </a:solidFill>
                <a:cs typeface="Arial" pitchFamily="34" charset="0"/>
              </a:rPr>
              <a:t>NHS Midlands and East is a cluster of SHAs comprising </a:t>
            </a: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NHS East Midlands 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East of England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 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West Midlands</a:t>
            </a:r>
          </a:p>
        </p:txBody>
      </p:sp>
      <p:pic>
        <p:nvPicPr>
          <p:cNvPr id="374788" name="Picture 2" descr="AQP WS Mode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1773238"/>
            <a:ext cx="7058025" cy="399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900113" y="1484313"/>
            <a:ext cx="7416800" cy="4392612"/>
          </a:xfrm>
        </p:spPr>
        <p:txBody>
          <a:bodyPr rtlCol="0">
            <a:noAutofit/>
          </a:bodyPr>
          <a:lstStyle/>
          <a:p>
            <a:pPr marL="174625" indent="-174625" eaLnBrk="0" hangingPunct="0">
              <a:spcBef>
                <a:spcPct val="0"/>
              </a:spcBef>
              <a:buClr>
                <a:srgbClr val="339966"/>
              </a:buClr>
              <a:buFontTx/>
              <a:buChar char="•"/>
              <a:defRPr/>
            </a:pPr>
            <a:r>
              <a:rPr lang="en-GB" sz="1600" dirty="0" smtClean="0">
                <a:solidFill>
                  <a:srgbClr val="000000"/>
                </a:solidFill>
              </a:rPr>
              <a:t>The approach to introducing AQP would put patient safety and service quality first.</a:t>
            </a:r>
            <a:r>
              <a:rPr lang="en-GB" sz="1600" b="1" dirty="0" smtClean="0">
                <a:solidFill>
                  <a:srgbClr val="000000"/>
                </a:solidFill>
              </a:rPr>
              <a:t> </a:t>
            </a:r>
            <a:r>
              <a:rPr lang="en-GB" sz="1600" dirty="0" smtClean="0">
                <a:solidFill>
                  <a:srgbClr val="000000"/>
                </a:solidFill>
              </a:rPr>
              <a:t>All providers would have to meet NHS quality requirements. </a:t>
            </a:r>
            <a:br>
              <a:rPr lang="en-GB" sz="1600" dirty="0" smtClean="0">
                <a:solidFill>
                  <a:srgbClr val="000000"/>
                </a:solidFill>
              </a:rPr>
            </a:br>
            <a:endParaRPr lang="en-GB" sz="1600" dirty="0" smtClean="0">
              <a:solidFill>
                <a:srgbClr val="000000"/>
              </a:solidFill>
            </a:endParaRPr>
          </a:p>
          <a:p>
            <a:pPr marL="174625" indent="-174625" eaLnBrk="0" hangingPunct="0">
              <a:spcBef>
                <a:spcPct val="0"/>
              </a:spcBef>
              <a:buClr>
                <a:srgbClr val="339966"/>
              </a:buClr>
              <a:buFontTx/>
              <a:buChar char="•"/>
              <a:defRPr/>
            </a:pPr>
            <a:r>
              <a:rPr lang="en-GB" sz="1600" dirty="0" smtClean="0">
                <a:solidFill>
                  <a:srgbClr val="000000"/>
                </a:solidFill>
              </a:rPr>
              <a:t>The Department of Health has developed a national qualification process that is rigorous, transparent, consistent and proportionate to clinical risk. </a:t>
            </a:r>
            <a:br>
              <a:rPr lang="en-GB" sz="1600" dirty="0" smtClean="0">
                <a:solidFill>
                  <a:srgbClr val="000000"/>
                </a:solidFill>
              </a:rPr>
            </a:br>
            <a:endParaRPr lang="en-GB" sz="1600" dirty="0" smtClean="0">
              <a:solidFill>
                <a:srgbClr val="000000"/>
              </a:solidFill>
            </a:endParaRPr>
          </a:p>
          <a:p>
            <a:pPr marL="174625" indent="-174625" eaLnBrk="0" hangingPunct="0">
              <a:spcBef>
                <a:spcPct val="0"/>
              </a:spcBef>
              <a:buClr>
                <a:srgbClr val="339966"/>
              </a:buClr>
              <a:buFontTx/>
              <a:buChar char="•"/>
              <a:defRPr/>
            </a:pPr>
            <a:r>
              <a:rPr lang="en-GB" sz="1600" dirty="0" smtClean="0">
                <a:solidFill>
                  <a:srgbClr val="000000"/>
                </a:solidFill>
              </a:rPr>
              <a:t>Compared to competitive tendering, AQP reduces the bureaucracy of pre-qualification questionnaires. </a:t>
            </a:r>
            <a:br>
              <a:rPr lang="en-GB" sz="1600" dirty="0" smtClean="0">
                <a:solidFill>
                  <a:srgbClr val="000000"/>
                </a:solidFill>
              </a:rPr>
            </a:br>
            <a:endParaRPr lang="en-GB" sz="1600" dirty="0" smtClean="0">
              <a:solidFill>
                <a:srgbClr val="000000"/>
              </a:solidFill>
            </a:endParaRPr>
          </a:p>
          <a:p>
            <a:pPr marL="174625" indent="-174625" eaLnBrk="0" hangingPunct="0">
              <a:spcBef>
                <a:spcPct val="0"/>
              </a:spcBef>
              <a:buClr>
                <a:srgbClr val="339966"/>
              </a:buClr>
              <a:buFontTx/>
              <a:buChar char="•"/>
              <a:defRPr/>
            </a:pPr>
            <a:r>
              <a:rPr lang="en-GB" sz="1600" dirty="0" smtClean="0">
                <a:solidFill>
                  <a:srgbClr val="000000"/>
                </a:solidFill>
              </a:rPr>
              <a:t>The process is simpler for all providers and as such should be more accessible for smaller providers.</a:t>
            </a:r>
            <a:br>
              <a:rPr lang="en-GB" sz="1600" dirty="0" smtClean="0">
                <a:solidFill>
                  <a:srgbClr val="000000"/>
                </a:solidFill>
              </a:rPr>
            </a:br>
            <a:endParaRPr lang="en-GB" sz="1600" dirty="0" smtClean="0">
              <a:solidFill>
                <a:srgbClr val="000000"/>
              </a:solidFill>
            </a:endParaRPr>
          </a:p>
          <a:p>
            <a:pPr marL="174625" indent="-174625" eaLnBrk="0" hangingPunct="0">
              <a:spcBef>
                <a:spcPct val="0"/>
              </a:spcBef>
              <a:buClr>
                <a:srgbClr val="339966"/>
              </a:buClr>
              <a:buFontTx/>
              <a:buChar char="•"/>
              <a:defRPr/>
            </a:pPr>
            <a:r>
              <a:rPr lang="en-GB" sz="1600" dirty="0" smtClean="0">
                <a:solidFill>
                  <a:srgbClr val="000000"/>
                </a:solidFill>
              </a:rPr>
              <a:t>Once a provider has successfully completed the questionnaire and has been qualified to provide a service for the first time, their details will be recorded in a national directory of qualified providers. </a:t>
            </a:r>
            <a:br>
              <a:rPr lang="en-GB" sz="1600" dirty="0" smtClean="0">
                <a:solidFill>
                  <a:srgbClr val="000000"/>
                </a:solidFill>
              </a:rPr>
            </a:br>
            <a:endParaRPr lang="en-GB" sz="1600" dirty="0" smtClean="0">
              <a:solidFill>
                <a:srgbClr val="000000"/>
              </a:solidFill>
            </a:endParaRPr>
          </a:p>
          <a:p>
            <a:pPr marL="174625" indent="-174625" eaLnBrk="0" hangingPunct="0">
              <a:spcBef>
                <a:spcPct val="0"/>
              </a:spcBef>
              <a:buClr>
                <a:srgbClr val="339966"/>
              </a:buClr>
              <a:buFontTx/>
              <a:buChar char="•"/>
              <a:defRPr/>
            </a:pPr>
            <a:r>
              <a:rPr lang="en-GB" sz="1600" dirty="0" smtClean="0">
                <a:solidFill>
                  <a:srgbClr val="000000"/>
                </a:solidFill>
              </a:rPr>
              <a:t>The directory allows the nationwide sharing of qualification information, and lets commissioners and the public see where AQP contracts exist.</a:t>
            </a:r>
            <a:endParaRPr lang="en-GB" sz="1600" dirty="0" smtClean="0"/>
          </a:p>
        </p:txBody>
      </p:sp>
      <p:sp>
        <p:nvSpPr>
          <p:cNvPr id="375810" name="Title 2"/>
          <p:cNvSpPr>
            <a:spLocks noGrp="1"/>
          </p:cNvSpPr>
          <p:nvPr>
            <p:ph type="title"/>
          </p:nvPr>
        </p:nvSpPr>
        <p:spPr>
          <a:xfrm>
            <a:off x="539750" y="836613"/>
            <a:ext cx="7848600" cy="854075"/>
          </a:xfrm>
        </p:spPr>
        <p:txBody>
          <a:bodyPr/>
          <a:lstStyle/>
          <a:p>
            <a:pPr algn="ctr"/>
            <a:r>
              <a:rPr lang="en-GB" sz="3200" smtClean="0">
                <a:solidFill>
                  <a:srgbClr val="0070C0"/>
                </a:solidFill>
              </a:rPr>
              <a:t>Qualification Process for Providers</a:t>
            </a:r>
          </a:p>
        </p:txBody>
      </p:sp>
      <p:pic>
        <p:nvPicPr>
          <p:cNvPr id="375811" name="Picture 7" descr="Midlands and East SHACO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333375"/>
            <a:ext cx="2192338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5812" name="Text Placeholder 10"/>
          <p:cNvSpPr txBox="1">
            <a:spLocks/>
          </p:cNvSpPr>
          <p:nvPr/>
        </p:nvSpPr>
        <p:spPr bwMode="auto">
          <a:xfrm>
            <a:off x="1476375" y="6092825"/>
            <a:ext cx="69135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GB" sz="1600">
                <a:solidFill>
                  <a:srgbClr val="0072C6"/>
                </a:solidFill>
                <a:cs typeface="Arial" pitchFamily="34" charset="0"/>
              </a:rPr>
              <a:t>NHS Midlands and East is a cluster of SHAs comprising </a:t>
            </a:r>
          </a:p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NHS East Midlands 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East of England</a:t>
            </a:r>
            <a:r>
              <a:rPr lang="en-US" sz="1200">
                <a:solidFill>
                  <a:srgbClr val="0072C6"/>
                </a:solidFill>
                <a:cs typeface="Arial" pitchFamily="34" charset="0"/>
              </a:rPr>
              <a:t> |</a:t>
            </a:r>
            <a:r>
              <a:rPr lang="en-US" sz="1200">
                <a:solidFill>
                  <a:srgbClr val="404040"/>
                </a:solidFill>
                <a:cs typeface="Arial" pitchFamily="34" charset="0"/>
              </a:rPr>
              <a:t> NHS West Midlands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3" name="Title 1"/>
          <p:cNvSpPr>
            <a:spLocks noGrp="1"/>
          </p:cNvSpPr>
          <p:nvPr>
            <p:ph type="title" idx="4294967295"/>
          </p:nvPr>
        </p:nvSpPr>
        <p:spPr>
          <a:xfrm>
            <a:off x="381000" y="152400"/>
            <a:ext cx="7286625" cy="1143000"/>
          </a:xfrm>
        </p:spPr>
        <p:txBody>
          <a:bodyPr/>
          <a:lstStyle/>
          <a:p>
            <a:pPr algn="l"/>
            <a:r>
              <a:rPr lang="en-GB" sz="3600" smtClean="0"/>
              <a:t>AQP Implementation Packs</a:t>
            </a: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404134" y="5175333"/>
            <a:ext cx="5324245" cy="1250671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00B050"/>
            </a:solidFill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lIns="136525" tIns="92075" rIns="136525" bIns="92075" anchor="ctr" anchorCtr="1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GB" sz="2000" b="1" i="1" dirty="0">
                <a:solidFill>
                  <a:srgbClr val="009966"/>
                </a:solidFill>
                <a:latin typeface="Helvetica" pitchFamily="34" charset="0"/>
              </a:rPr>
              <a:t>The rationale to split assessment from provision is to stimulate providers to offer innovative service solutions therefore improving quality and efficiency</a:t>
            </a:r>
          </a:p>
        </p:txBody>
      </p:sp>
      <p:sp>
        <p:nvSpPr>
          <p:cNvPr id="376837" name="Rectangle 7"/>
          <p:cNvSpPr>
            <a:spLocks noChangeArrowheads="1"/>
          </p:cNvSpPr>
          <p:nvPr/>
        </p:nvSpPr>
        <p:spPr bwMode="auto">
          <a:xfrm>
            <a:off x="395288" y="1330325"/>
            <a:ext cx="2663825" cy="33813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Specification 1</a:t>
            </a:r>
          </a:p>
        </p:txBody>
      </p:sp>
      <p:sp>
        <p:nvSpPr>
          <p:cNvPr id="376838" name="TextBox 10"/>
          <p:cNvSpPr txBox="1">
            <a:spLocks noChangeArrowheads="1"/>
          </p:cNvSpPr>
          <p:nvPr/>
        </p:nvSpPr>
        <p:spPr bwMode="auto">
          <a:xfrm>
            <a:off x="395288" y="1773238"/>
            <a:ext cx="2663825" cy="2546350"/>
          </a:xfrm>
          <a:prstGeom prst="rect">
            <a:avLst/>
          </a:prstGeom>
          <a:noFill/>
          <a:ln w="9525">
            <a:solidFill>
              <a:srgbClr val="0099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Covers the provision of services from </a:t>
            </a:r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referral</a:t>
            </a:r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 to the completion of a holistic </a:t>
            </a:r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assessment</a:t>
            </a:r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. This results in the agreement of the </a:t>
            </a:r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prescription</a:t>
            </a:r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 for individuals with non-complex needs. </a:t>
            </a:r>
          </a:p>
          <a:p>
            <a:pPr eaLnBrk="0" hangingPunct="0"/>
            <a:endParaRPr lang="en-GB" sz="1600">
              <a:solidFill>
                <a:srgbClr val="000000"/>
              </a:solidFill>
              <a:latin typeface="Calibri" pitchFamily="34" charset="0"/>
            </a:endParaRPr>
          </a:p>
          <a:p>
            <a:pPr eaLnBrk="0" hangingPunct="0"/>
            <a:endParaRPr lang="en-GB" sz="16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76839" name="Rectangle 11"/>
          <p:cNvSpPr>
            <a:spLocks noChangeArrowheads="1"/>
          </p:cNvSpPr>
          <p:nvPr/>
        </p:nvSpPr>
        <p:spPr bwMode="auto">
          <a:xfrm>
            <a:off x="3276600" y="1341438"/>
            <a:ext cx="2663825" cy="338137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Specification 2</a:t>
            </a:r>
          </a:p>
        </p:txBody>
      </p:sp>
      <p:sp>
        <p:nvSpPr>
          <p:cNvPr id="376840" name="TextBox 12"/>
          <p:cNvSpPr txBox="1">
            <a:spLocks noChangeArrowheads="1"/>
          </p:cNvSpPr>
          <p:nvPr/>
        </p:nvSpPr>
        <p:spPr bwMode="auto">
          <a:xfrm>
            <a:off x="3276600" y="1697038"/>
            <a:ext cx="2663825" cy="2790825"/>
          </a:xfrm>
          <a:prstGeom prst="rect">
            <a:avLst/>
          </a:prstGeom>
          <a:noFill/>
          <a:ln w="9525">
            <a:solidFill>
              <a:srgbClr val="0099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Covers the fulfilment of the prescription through the provision of </a:t>
            </a:r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equipment solutions</a:t>
            </a:r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 and </a:t>
            </a:r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aftercare services</a:t>
            </a:r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 including maintenance, repair and access to breakdown services to deliver improved mobility outcomes for individuals with non-complex needs</a:t>
            </a:r>
          </a:p>
        </p:txBody>
      </p:sp>
      <p:sp>
        <p:nvSpPr>
          <p:cNvPr id="376841" name="Rectangle 13"/>
          <p:cNvSpPr>
            <a:spLocks noChangeArrowheads="1"/>
          </p:cNvSpPr>
          <p:nvPr/>
        </p:nvSpPr>
        <p:spPr bwMode="auto">
          <a:xfrm>
            <a:off x="6156325" y="1341438"/>
            <a:ext cx="2663825" cy="338137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Specification 3</a:t>
            </a:r>
          </a:p>
        </p:txBody>
      </p:sp>
      <p:sp>
        <p:nvSpPr>
          <p:cNvPr id="376842" name="TextBox 14"/>
          <p:cNvSpPr txBox="1">
            <a:spLocks noChangeArrowheads="1"/>
          </p:cNvSpPr>
          <p:nvPr/>
        </p:nvSpPr>
        <p:spPr bwMode="auto">
          <a:xfrm>
            <a:off x="6156325" y="1697038"/>
            <a:ext cx="2663825" cy="2790825"/>
          </a:xfrm>
          <a:prstGeom prst="rect">
            <a:avLst/>
          </a:prstGeom>
          <a:noFill/>
          <a:ln w="9525">
            <a:solidFill>
              <a:srgbClr val="0099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Covers the entire pathway for providing </a:t>
            </a:r>
            <a:r>
              <a:rPr lang="en-GB" sz="1600" b="1">
                <a:solidFill>
                  <a:srgbClr val="000000"/>
                </a:solidFill>
                <a:latin typeface="Calibri" pitchFamily="34" charset="0"/>
              </a:rPr>
              <a:t>integrated assessment and provision of equipment solutions and aftercare services </a:t>
            </a:r>
            <a:r>
              <a:rPr lang="en-GB" sz="1600">
                <a:solidFill>
                  <a:srgbClr val="000000"/>
                </a:solidFill>
                <a:latin typeface="Calibri" pitchFamily="34" charset="0"/>
              </a:rPr>
              <a:t>to deliver  posture and wheeled mobility outcomes for individuals with more complex needs. </a:t>
            </a:r>
          </a:p>
          <a:p>
            <a:pPr eaLnBrk="0" hangingPunct="0"/>
            <a:endParaRPr lang="en-GB" sz="16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76843" name="AutoShape 13"/>
          <p:cNvSpPr>
            <a:spLocks/>
          </p:cNvSpPr>
          <p:nvPr/>
        </p:nvSpPr>
        <p:spPr bwMode="auto">
          <a:xfrm rot="5400000">
            <a:off x="2501106" y="1828007"/>
            <a:ext cx="1331913" cy="5543550"/>
          </a:xfrm>
          <a:prstGeom prst="rightBrace">
            <a:avLst>
              <a:gd name="adj1" fmla="val 3468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GB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376844" name="Picture 7" descr="Midlands and East SHACOL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125" y="333375"/>
            <a:ext cx="2192338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3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3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3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3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3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3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3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3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3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4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4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4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2.xml><?xml version="1.0" encoding="utf-8"?>
<a:theme xmlns:a="http://schemas.openxmlformats.org/drawingml/2006/main" name="4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4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4.xml><?xml version="1.0" encoding="utf-8"?>
<a:theme xmlns:a="http://schemas.openxmlformats.org/drawingml/2006/main" name="4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5.xml><?xml version="1.0" encoding="utf-8"?>
<a:theme xmlns:a="http://schemas.openxmlformats.org/drawingml/2006/main" name="4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6.xml><?xml version="1.0" encoding="utf-8"?>
<a:theme xmlns:a="http://schemas.openxmlformats.org/drawingml/2006/main" name="4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7.xml><?xml version="1.0" encoding="utf-8"?>
<a:theme xmlns:a="http://schemas.openxmlformats.org/drawingml/2006/main" name="4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8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9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M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3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1644</Words>
  <Application>Microsoft Office PowerPoint</Application>
  <PresentationFormat>On-screen Show (4:3)</PresentationFormat>
  <Paragraphs>433</Paragraphs>
  <Slides>26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29</vt:i4>
      </vt:variant>
      <vt:variant>
        <vt:lpstr>Slide Titles</vt:lpstr>
      </vt:variant>
      <vt:variant>
        <vt:i4>26</vt:i4>
      </vt:variant>
    </vt:vector>
  </HeadingPairs>
  <TitlesOfParts>
    <vt:vector size="69" baseType="lpstr">
      <vt:lpstr>Calibri</vt:lpstr>
      <vt:lpstr>Arial</vt:lpstr>
      <vt:lpstr>Book Antiqua</vt:lpstr>
      <vt:lpstr>Century Gothic</vt:lpstr>
      <vt:lpstr>ＭＳ Ｐゴシック</vt:lpstr>
      <vt:lpstr>ArialMT</vt:lpstr>
      <vt:lpstr>Times New Roman</vt:lpstr>
      <vt:lpstr>Wingdings</vt:lpstr>
      <vt:lpstr>Gill Sans</vt:lpstr>
      <vt:lpstr>Helvetica</vt:lpstr>
      <vt:lpstr>Cambria</vt:lpstr>
      <vt:lpstr>Vani</vt:lpstr>
      <vt:lpstr>Arial Unicode MS</vt:lpstr>
      <vt:lpstr>Times</vt:lpstr>
      <vt:lpstr>1_Apothecary</vt:lpstr>
      <vt:lpstr>2_Apothecary</vt:lpstr>
      <vt:lpstr>3_Apothecary</vt:lpstr>
      <vt:lpstr>4_Apothecary</vt:lpstr>
      <vt:lpstr>5_Apothecary</vt:lpstr>
      <vt:lpstr>6_Apothecary</vt:lpstr>
      <vt:lpstr>7_Apothecary</vt:lpstr>
      <vt:lpstr>Blank Presentation</vt:lpstr>
      <vt:lpstr>30_Office Theme</vt:lpstr>
      <vt:lpstr>31_Office Theme</vt:lpstr>
      <vt:lpstr>32_Office Theme</vt:lpstr>
      <vt:lpstr>33_Office Theme</vt:lpstr>
      <vt:lpstr>34_Office Theme</vt:lpstr>
      <vt:lpstr>35_Office Theme</vt:lpstr>
      <vt:lpstr>36_Office Theme</vt:lpstr>
      <vt:lpstr>37_Office Theme</vt:lpstr>
      <vt:lpstr>38_Office Theme</vt:lpstr>
      <vt:lpstr>39_Office Theme</vt:lpstr>
      <vt:lpstr>40_Office Theme</vt:lpstr>
      <vt:lpstr>41_Office Theme</vt:lpstr>
      <vt:lpstr>42_Office Theme</vt:lpstr>
      <vt:lpstr>43_Office Theme</vt:lpstr>
      <vt:lpstr>44_Office Theme</vt:lpstr>
      <vt:lpstr>45_Office Theme</vt:lpstr>
      <vt:lpstr>46_Office Theme</vt:lpstr>
      <vt:lpstr>47_Office Theme</vt:lpstr>
      <vt:lpstr>48_Office Theme</vt:lpstr>
      <vt:lpstr>1_Custom Design</vt:lpstr>
      <vt:lpstr>2_Custom Design</vt:lpstr>
      <vt:lpstr>Any Qualified Provider  Qualification Process</vt:lpstr>
      <vt:lpstr>Qualification Overview</vt:lpstr>
      <vt:lpstr>Slide 3</vt:lpstr>
      <vt:lpstr>Qualification Centres of Excellence</vt:lpstr>
      <vt:lpstr>Contracts and Qualification </vt:lpstr>
      <vt:lpstr>Any Qualified Provider (AQP) Provider Engagement Event 3rd April 2012 – Birmingham  QCE Process &amp; Timescales</vt:lpstr>
      <vt:lpstr>The Ambition for Service Users</vt:lpstr>
      <vt:lpstr>Qualification Process for Providers</vt:lpstr>
      <vt:lpstr>AQP Implementation Packs</vt:lpstr>
      <vt:lpstr>Complexity of need</vt:lpstr>
      <vt:lpstr>Complexity of need</vt:lpstr>
      <vt:lpstr>Patient Choice of AQP Services to be Offered 2012/2013</vt:lpstr>
      <vt:lpstr>Any Qualified Provider (AQP) </vt:lpstr>
      <vt:lpstr>Qualification</vt:lpstr>
      <vt:lpstr>Slide 15</vt:lpstr>
      <vt:lpstr>Slide 16</vt:lpstr>
      <vt:lpstr>How – process steps</vt:lpstr>
      <vt:lpstr>How – process steps</vt:lpstr>
      <vt:lpstr>How – process steps</vt:lpstr>
      <vt:lpstr>How – process steps</vt:lpstr>
      <vt:lpstr>National Milestones </vt:lpstr>
      <vt:lpstr>AQP Timelines – Window 1</vt:lpstr>
      <vt:lpstr>AQP Timelines – Window 2</vt:lpstr>
      <vt:lpstr>AQP Timelines – Window 3</vt:lpstr>
      <vt:lpstr>What Next ?</vt:lpstr>
      <vt:lpstr>Any Qualified Provider (AQP) Provider Engagement Event 3rd April 2012 – Birmingham  Thank you for listening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Extending Patient Choice of Any Qualified Provider</dc:title>
  <dc:creator>Lesley</dc:creator>
  <cp:lastModifiedBy>James Foy</cp:lastModifiedBy>
  <cp:revision>9</cp:revision>
  <dcterms:created xsi:type="dcterms:W3CDTF">2012-03-29T10:42:54Z</dcterms:created>
  <dcterms:modified xsi:type="dcterms:W3CDTF">2012-04-23T19:09:44Z</dcterms:modified>
</cp:coreProperties>
</file>