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theme/theme5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20" r:id="rId2"/>
    <p:sldMasterId id="2147483722" r:id="rId3"/>
    <p:sldMasterId id="2147483724" r:id="rId4"/>
    <p:sldMasterId id="2147483726" r:id="rId5"/>
    <p:sldMasterId id="2147483728" r:id="rId6"/>
    <p:sldMasterId id="2147483730" r:id="rId7"/>
    <p:sldMasterId id="2147483775" r:id="rId8"/>
    <p:sldMasterId id="2147483777" r:id="rId9"/>
  </p:sldMasterIdLst>
  <p:notesMasterIdLst>
    <p:notesMasterId r:id="rId17"/>
  </p:notesMasterIdLst>
  <p:sldIdLst>
    <p:sldId id="319" r:id="rId10"/>
    <p:sldId id="320" r:id="rId11"/>
    <p:sldId id="321" r:id="rId12"/>
    <p:sldId id="322" r:id="rId13"/>
    <p:sldId id="323" r:id="rId14"/>
    <p:sldId id="324" r:id="rId15"/>
    <p:sldId id="32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5" autoAdjust="0"/>
  </p:normalViewPr>
  <p:slideViewPr>
    <p:cSldViewPr>
      <p:cViewPr varScale="1">
        <p:scale>
          <a:sx n="79" d="100"/>
          <a:sy n="79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20EFE47-B32F-4F48-AE1C-B266D9FE7315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E44D0F-5068-4811-8EB2-8D55292BB9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3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01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85136C88-3E9D-4A43-BF5B-18DF7BBA0979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1723169-E888-45CB-8B43-93D2C718F9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F3F00804-6A54-478F-8C09-B71AB4800384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14A1F111-1AC7-4484-ADE7-821A1391A9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1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C05636AF-B29C-4C08-91AD-6191BABC50F4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CE61C12-F052-41AF-AC5D-9FE4A9DCA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3E74F5E-A2EE-4B01-8310-53DD28E9869E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2BD1D71-598B-4AFD-ADF4-EFF7B20ABC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2BEC5C67-3054-4AE1-BB01-B54F4C647C61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D6DC416D-46B5-4811-9C85-428FD4C7CF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2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3C1D153A-5CEE-4F98-892B-A0DC65E3089E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78D9A2E7-6ED4-48D4-8657-DF6C5BF08F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3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67FABABF-3EB1-4BF3-AD6A-3F9C1E82B321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7A60A0D9-5A6E-477F-94DF-1EC093DBD9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13" descr="cover1"/>
          <p:cNvPicPr>
            <a:picLocks noChangeAspect="1" noChangeArrowheads="1"/>
          </p:cNvPicPr>
          <p:nvPr/>
        </p:nvPicPr>
        <p:blipFill>
          <a:blip r:embed="rId3" cstate="print"/>
          <a:srcRect r="6281"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165350"/>
            <a:ext cx="69707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2997200"/>
            <a:ext cx="6264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101381" name="Picture 8" descr="DH Logo_wh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2300" y="5918200"/>
            <a:ext cx="18002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2" name="Picture 14" descr="NHS_150dp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5113" y="333375"/>
            <a:ext cx="885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230313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38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268413"/>
            <a:ext cx="63357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89138"/>
            <a:ext cx="6335713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endParaRPr lang="en-GB" smtClean="0"/>
          </a:p>
        </p:txBody>
      </p:sp>
      <p:pic>
        <p:nvPicPr>
          <p:cNvPr id="103428" name="Picture 5" descr="NH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6863" y="365125"/>
            <a:ext cx="86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9" name="Picture 6" descr="DH logo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3888" y="5926138"/>
            <a:ext cx="18065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11" descr="pag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96213" y="1989138"/>
            <a:ext cx="13477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ply2health@nhs.u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96975"/>
            <a:ext cx="8280400" cy="2376488"/>
          </a:xfrm>
        </p:spPr>
        <p:txBody>
          <a:bodyPr/>
          <a:lstStyle/>
          <a:p>
            <a:pPr eaLnBrk="1" hangingPunct="1">
              <a:tabLst>
                <a:tab pos="449263" algn="l"/>
              </a:tabLst>
            </a:pPr>
            <a:r>
              <a:rPr lang="en-GB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tabLst>
                <a:tab pos="449263" algn="l"/>
              </a:tabLst>
            </a:pPr>
            <a:r>
              <a:rPr lang="en-GB" b="1" smtClean="0">
                <a:ea typeface="ＭＳ Ｐゴシック" pitchFamily="34" charset="-128"/>
              </a:rPr>
              <a:t>National Wheelchair Services Provider Engagement Event</a:t>
            </a:r>
          </a:p>
          <a:p>
            <a:pPr eaLnBrk="1" hangingPunct="1">
              <a:tabLst>
                <a:tab pos="449263" algn="l"/>
              </a:tabLst>
            </a:pPr>
            <a:r>
              <a:rPr lang="en-GB" b="1" smtClean="0">
                <a:ea typeface="ＭＳ Ｐゴシック" pitchFamily="34" charset="-128"/>
              </a:rPr>
              <a:t>3</a:t>
            </a:r>
            <a:r>
              <a:rPr lang="en-GB" b="1" baseline="30000" smtClean="0">
                <a:ea typeface="ＭＳ Ｐゴシック" pitchFamily="34" charset="-128"/>
              </a:rPr>
              <a:t>rd</a:t>
            </a:r>
            <a:r>
              <a:rPr lang="en-GB" b="1" smtClean="0">
                <a:ea typeface="ＭＳ Ｐゴシック" pitchFamily="34" charset="-128"/>
              </a:rPr>
              <a:t> April 2012</a:t>
            </a:r>
          </a:p>
          <a:p>
            <a:pPr eaLnBrk="1" hangingPunct="1">
              <a:tabLst>
                <a:tab pos="449263" algn="l"/>
              </a:tabLst>
            </a:pPr>
            <a:r>
              <a:rPr lang="en-GB" sz="4000" b="1" smtClean="0">
                <a:ea typeface="ＭＳ Ｐゴシック" pitchFamily="34" charset="-128"/>
              </a:rPr>
              <a:t>NHS IT Requirements To Support AQP</a:t>
            </a:r>
          </a:p>
          <a:p>
            <a:pPr eaLnBrk="1" hangingPunct="1">
              <a:tabLst>
                <a:tab pos="449263" algn="l"/>
              </a:tabLst>
            </a:pPr>
            <a:r>
              <a:rPr lang="en-GB" b="1" smtClean="0">
                <a:ea typeface="ＭＳ Ｐゴシック" pitchFamily="34" charset="-128"/>
              </a:rPr>
              <a:t>Mark Dye – CFH</a:t>
            </a:r>
          </a:p>
          <a:p>
            <a:pPr eaLnBrk="1" hangingPunct="1">
              <a:tabLst>
                <a:tab pos="449263" algn="l"/>
              </a:tabLst>
            </a:pPr>
            <a:r>
              <a:rPr lang="en-GB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tabLst>
                <a:tab pos="449263" algn="l"/>
              </a:tabLst>
            </a:pPr>
            <a:endParaRPr lang="en-GB" sz="3600" b="1" smtClean="0">
              <a:ea typeface="ＭＳ Ｐゴシック" pitchFamily="34" charset="-128"/>
            </a:endParaRPr>
          </a:p>
          <a:p>
            <a:pPr eaLnBrk="1" hangingPunct="1">
              <a:tabLst>
                <a:tab pos="449263" algn="l"/>
              </a:tabLst>
            </a:pPr>
            <a:endParaRPr lang="en-GB" sz="3600" b="1" smtClean="0">
              <a:ea typeface="ＭＳ Ｐゴシック" pitchFamily="34" charset="-128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547813" y="4652963"/>
            <a:ext cx="61928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449263" algn="l"/>
              </a:tabLst>
              <a:defRPr/>
            </a:pPr>
            <a:endParaRPr lang="en-GB" sz="3600" b="1" kern="0" dirty="0">
              <a:solidFill>
                <a:srgbClr val="FFFFFF"/>
              </a:solidFill>
              <a:latin typeface="+mn-lt"/>
              <a:ea typeface="ＭＳ Ｐゴシック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76375" y="4005263"/>
            <a:ext cx="6191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449263" algn="l"/>
              </a:tabLst>
              <a:defRPr/>
            </a:pPr>
            <a:endParaRPr lang="en-GB" sz="3600" b="1" kern="0" dirty="0">
              <a:solidFill>
                <a:srgbClr val="FFFFFF"/>
              </a:solidFill>
              <a:latin typeface="+mn-lt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8913"/>
            <a:ext cx="7812088" cy="6480175"/>
          </a:xfrm>
        </p:spPr>
        <p:txBody>
          <a:bodyPr/>
          <a:lstStyle/>
          <a:p>
            <a:pPr marL="571500" indent="-571500" eaLnBrk="1" hangingPunct="1">
              <a:buClrTx/>
              <a:buFontTx/>
              <a:buNone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  <a:cs typeface="ＭＳ Ｐゴシック"/>
              </a:rPr>
              <a:t>                                </a:t>
            </a:r>
            <a:r>
              <a:rPr lang="en-GB" sz="2800" b="1" dirty="0" smtClean="0">
                <a:solidFill>
                  <a:srgbClr val="5D4198"/>
                </a:solidFill>
                <a:latin typeface="+mj-lt"/>
                <a:ea typeface="ＭＳ Ｐゴシック"/>
                <a:cs typeface="ＭＳ Ｐゴシック"/>
              </a:rPr>
              <a:t>NHS IT Infrastructure</a:t>
            </a:r>
          </a:p>
          <a:p>
            <a:pPr marL="571500" indent="-571500" eaLnBrk="1" hangingPunct="1">
              <a:buClrTx/>
              <a:buFontTx/>
              <a:buNone/>
              <a:defRPr/>
            </a:pPr>
            <a:endParaRPr lang="en-GB" sz="2400" b="1" dirty="0" smtClean="0">
              <a:solidFill>
                <a:srgbClr val="5D4198"/>
              </a:solidFill>
              <a:latin typeface="+mj-lt"/>
              <a:ea typeface="ＭＳ Ｐゴシック"/>
              <a:cs typeface="ＭＳ Ｐゴシック"/>
            </a:endParaRPr>
          </a:p>
          <a:p>
            <a:pPr marL="571500" indent="-57150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  <a:cs typeface="ＭＳ Ｐゴシック"/>
              </a:rPr>
              <a:t>The NHS and organisations supporting the NHS use varying software applications/products to provide NHS services.</a:t>
            </a:r>
          </a:p>
          <a:p>
            <a:pPr marL="571500" indent="-57150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  <a:cs typeface="ＭＳ Ｐゴシック"/>
              </a:rPr>
              <a:t>To support AQP there is a need to connect to the following Connecting for Health services: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Information Governance Toolkit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Organisation Data Service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N3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NHS Mail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Choose and Book</a:t>
            </a:r>
          </a:p>
          <a:p>
            <a:pPr marL="1162050" lvl="2" indent="-361950" eaLnBrk="1" hangingPunct="1">
              <a:buClrTx/>
              <a:defRPr/>
            </a:pPr>
            <a:r>
              <a:rPr lang="en-GB" sz="2400" b="1" dirty="0" smtClean="0">
                <a:solidFill>
                  <a:srgbClr val="5D4198"/>
                </a:solidFill>
                <a:latin typeface="+mj-lt"/>
                <a:ea typeface="ＭＳ Ｐゴシック"/>
              </a:rPr>
              <a:t>Smartcard 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950" y="115888"/>
            <a:ext cx="7704138" cy="6553200"/>
          </a:xfrm>
        </p:spPr>
        <p:txBody>
          <a:bodyPr/>
          <a:lstStyle/>
          <a:p>
            <a:pPr marL="571500" indent="-571500" eaLnBrk="1" hangingPunct="1">
              <a:buClrTx/>
              <a:buFontTx/>
              <a:buNone/>
              <a:defRPr/>
            </a:pPr>
            <a:r>
              <a:rPr lang="en-GB" sz="1800" b="1" dirty="0" smtClean="0"/>
              <a:t>                                     </a:t>
            </a:r>
            <a:r>
              <a:rPr lang="en-GB" sz="2800" b="1" dirty="0" smtClean="0">
                <a:solidFill>
                  <a:srgbClr val="4C00BC"/>
                </a:solidFill>
                <a:latin typeface="ArialMT"/>
              </a:rPr>
              <a:t>What do these do ??</a:t>
            </a:r>
          </a:p>
          <a:p>
            <a:pPr marL="571500" indent="-571500" eaLnBrk="1" hangingPunct="1">
              <a:buClrTx/>
              <a:buFontTx/>
              <a:buNone/>
              <a:defRPr/>
            </a:pPr>
            <a:endParaRPr lang="en-GB" sz="2400" b="1" dirty="0" smtClean="0">
              <a:solidFill>
                <a:srgbClr val="4C00BC"/>
              </a:solidFill>
              <a:latin typeface="ArialMT"/>
            </a:endParaRPr>
          </a:p>
          <a:p>
            <a:pPr>
              <a:defRPr/>
            </a:pP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Information Governance Toolkit - </a:t>
            </a:r>
            <a:r>
              <a:rPr lang="en-GB" sz="2400" dirty="0" smtClean="0">
                <a:solidFill>
                  <a:srgbClr val="4C00BC"/>
                </a:solidFill>
              </a:rPr>
              <a:t>Information Governance ensures that the way organisations ‘process’ or handle electronic information is completed in a secure manner. This is to ensure that NHS data security is not compromised. </a:t>
            </a:r>
          </a:p>
          <a:p>
            <a:pPr>
              <a:defRPr/>
            </a:pPr>
            <a:r>
              <a:rPr lang="en-GB" sz="2400" dirty="0" smtClean="0">
                <a:solidFill>
                  <a:srgbClr val="4C00BC"/>
                </a:solidFill>
              </a:rPr>
              <a:t>Information Governance provides a way for organisations/employees to deal consistently with the many different rules about how information is handled.</a:t>
            </a:r>
          </a:p>
          <a:p>
            <a:pPr marL="355600" indent="-355600" eaLnBrk="1" hangingPunct="1">
              <a:buClrTx/>
              <a:defRPr/>
            </a:pP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Organisation Data Service- </a:t>
            </a:r>
            <a:r>
              <a:rPr lang="en-GB" sz="2400" dirty="0" smtClean="0">
                <a:solidFill>
                  <a:srgbClr val="4C00BC"/>
                </a:solidFill>
              </a:rPr>
              <a:t>Provides a coding structure which identifies Organisation name and address details, this is also used to define messaging, financial transactions, reporting etc.</a:t>
            </a:r>
          </a:p>
          <a:p>
            <a:pPr marL="355600" indent="-355600" eaLnBrk="1" hangingPunct="1">
              <a:buClrTx/>
              <a:buFontTx/>
              <a:buNone/>
              <a:defRPr/>
            </a:pPr>
            <a:r>
              <a:rPr lang="en-GB" sz="2400" dirty="0" smtClean="0">
                <a:solidFill>
                  <a:srgbClr val="4C00BC"/>
                </a:solidFill>
              </a:rPr>
              <a:t> </a:t>
            </a: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 </a:t>
            </a:r>
          </a:p>
          <a:p>
            <a:pPr marL="571500" indent="-571500" eaLnBrk="1" hangingPunct="1">
              <a:buClrTx/>
              <a:buFont typeface="+mj-lt"/>
              <a:buAutoNum type="romanLcPeriod"/>
              <a:defRPr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950" y="115888"/>
            <a:ext cx="7704138" cy="6553200"/>
          </a:xfrm>
        </p:spPr>
        <p:txBody>
          <a:bodyPr/>
          <a:lstStyle/>
          <a:p>
            <a:pPr marL="571500" indent="-571500" eaLnBrk="1" hangingPunct="1">
              <a:buClrTx/>
              <a:buFontTx/>
              <a:buNone/>
              <a:defRPr/>
            </a:pPr>
            <a:r>
              <a:rPr lang="en-GB" sz="1800" b="1" dirty="0" smtClean="0"/>
              <a:t>                                     </a:t>
            </a:r>
            <a:endParaRPr lang="en-GB" sz="2800" b="1" dirty="0" smtClean="0">
              <a:solidFill>
                <a:srgbClr val="4C00BC"/>
              </a:solidFill>
              <a:latin typeface="ArialMT"/>
            </a:endParaRPr>
          </a:p>
          <a:p>
            <a:pPr marL="571500" indent="-571500" eaLnBrk="1" hangingPunct="1">
              <a:buClrTx/>
              <a:buFontTx/>
              <a:buNone/>
              <a:defRPr/>
            </a:pPr>
            <a:endParaRPr lang="en-GB" sz="2400" b="1" dirty="0" smtClean="0">
              <a:solidFill>
                <a:srgbClr val="4C00BC"/>
              </a:solidFill>
              <a:latin typeface="ArialMT"/>
            </a:endParaRPr>
          </a:p>
          <a:p>
            <a:pPr>
              <a:defRPr/>
            </a:pP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N3- </a:t>
            </a:r>
            <a:r>
              <a:rPr lang="en-GB" sz="2400" dirty="0" smtClean="0">
                <a:solidFill>
                  <a:srgbClr val="4C00BC"/>
                </a:solidFill>
              </a:rPr>
              <a:t>N3 access(NHS national network) this allows secured transmission of data, via a secured broadband service and server to support this. </a:t>
            </a:r>
          </a:p>
          <a:p>
            <a:pPr>
              <a:defRPr/>
            </a:pPr>
            <a:r>
              <a:rPr lang="en-GB" sz="2400" b="1" dirty="0" smtClean="0">
                <a:solidFill>
                  <a:srgbClr val="4C00BC"/>
                </a:solidFill>
              </a:rPr>
              <a:t>NHS Mail</a:t>
            </a: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- </a:t>
            </a:r>
            <a:r>
              <a:rPr lang="en-GB" sz="2400" dirty="0" smtClean="0">
                <a:solidFill>
                  <a:srgbClr val="4C00BC"/>
                </a:solidFill>
              </a:rPr>
              <a:t>Allows a secured email account to be set up against an organisation.</a:t>
            </a:r>
          </a:p>
          <a:p>
            <a:pPr>
              <a:defRPr/>
            </a:pPr>
            <a:r>
              <a:rPr lang="en-GB" sz="2400" b="1" dirty="0" smtClean="0">
                <a:solidFill>
                  <a:srgbClr val="4C00BC"/>
                </a:solidFill>
              </a:rPr>
              <a:t>Choose and Book- </a:t>
            </a:r>
            <a:r>
              <a:rPr lang="en-GB" sz="2400" dirty="0" smtClean="0">
                <a:solidFill>
                  <a:srgbClr val="4C00BC"/>
                </a:solidFill>
              </a:rPr>
              <a:t>i</a:t>
            </a:r>
            <a:r>
              <a:rPr lang="en-GB" sz="2400" dirty="0" smtClean="0">
                <a:solidFill>
                  <a:srgbClr val="6600FF"/>
                </a:solidFill>
              </a:rPr>
              <a:t>s a national electronic referral service which gives patients a choice of place, date and time for their outpatient appointment in a hospital or clinic. A directory of services is ‘store front’ to allow equal billing with larger providers.</a:t>
            </a:r>
          </a:p>
          <a:p>
            <a:pPr>
              <a:defRPr/>
            </a:pPr>
            <a:r>
              <a:rPr lang="en-GB" sz="2400" b="1" dirty="0" smtClean="0">
                <a:solidFill>
                  <a:srgbClr val="6600FF"/>
                </a:solidFill>
              </a:rPr>
              <a:t>Smartcard- </a:t>
            </a:r>
            <a:r>
              <a:rPr lang="en-GB" sz="2400" dirty="0" smtClean="0">
                <a:solidFill>
                  <a:srgbClr val="6600FF"/>
                </a:solidFill>
              </a:rPr>
              <a:t>Allowing you access to use NHS systems and services.   </a:t>
            </a:r>
          </a:p>
          <a:p>
            <a:pPr>
              <a:defRPr/>
            </a:pPr>
            <a:endParaRPr lang="en-GB" sz="2400" b="1" dirty="0" smtClean="0">
              <a:solidFill>
                <a:srgbClr val="4C00BC"/>
              </a:solidFill>
            </a:endParaRPr>
          </a:p>
          <a:p>
            <a:pPr>
              <a:defRPr/>
            </a:pPr>
            <a:endParaRPr lang="en-GB" sz="2400" dirty="0" smtClean="0">
              <a:solidFill>
                <a:srgbClr val="4C00BC"/>
              </a:solidFill>
            </a:endParaRPr>
          </a:p>
          <a:p>
            <a:pPr marL="355600" indent="-355600" eaLnBrk="1" hangingPunct="1">
              <a:buClrTx/>
              <a:buFontTx/>
              <a:buNone/>
              <a:defRPr/>
            </a:pPr>
            <a:r>
              <a:rPr lang="en-GB" sz="2400" dirty="0" smtClean="0">
                <a:solidFill>
                  <a:srgbClr val="4C00BC"/>
                </a:solidFill>
              </a:rPr>
              <a:t> </a:t>
            </a:r>
            <a:r>
              <a:rPr lang="en-GB" sz="2400" b="1" dirty="0" smtClean="0">
                <a:solidFill>
                  <a:srgbClr val="4C00BC"/>
                </a:solidFill>
                <a:latin typeface="ArialMT"/>
              </a:rPr>
              <a:t> </a:t>
            </a:r>
          </a:p>
          <a:p>
            <a:pPr marL="571500" indent="-571500" eaLnBrk="1" hangingPunct="1">
              <a:buClrTx/>
              <a:buFont typeface="+mj-lt"/>
              <a:buAutoNum type="romanLcPeriod"/>
              <a:defRPr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3" name="Title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6335713" cy="719138"/>
          </a:xfrm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                              </a:t>
            </a:r>
            <a:r>
              <a:rPr lang="en-GB" sz="2800" b="1" smtClean="0">
                <a:ea typeface="ＭＳ Ｐゴシック" pitchFamily="34" charset="-128"/>
              </a:rPr>
              <a:t>AQP</a:t>
            </a:r>
            <a:r>
              <a:rPr lang="en-GB" b="1" smtClean="0">
                <a:ea typeface="ＭＳ Ｐゴシック" pitchFamily="34" charset="-128"/>
              </a:rPr>
              <a:t> </a:t>
            </a:r>
            <a:r>
              <a:rPr lang="en-GB" sz="2800" b="1" smtClean="0">
                <a:ea typeface="ＭＳ Ｐゴシック" pitchFamily="34" charset="-128"/>
              </a:rPr>
              <a:t>Checklist </a:t>
            </a:r>
          </a:p>
        </p:txBody>
      </p:sp>
      <p:sp>
        <p:nvSpPr>
          <p:cNvPr id="407554" name="Content Placeholder 2"/>
          <p:cNvSpPr>
            <a:spLocks noGrp="1"/>
          </p:cNvSpPr>
          <p:nvPr>
            <p:ph idx="1"/>
          </p:nvPr>
        </p:nvSpPr>
        <p:spPr>
          <a:xfrm>
            <a:off x="755650" y="1412875"/>
            <a:ext cx="6335713" cy="4321175"/>
          </a:xfrm>
        </p:spPr>
        <p:txBody>
          <a:bodyPr/>
          <a:lstStyle/>
          <a:p>
            <a:r>
              <a:rPr lang="en-GB" sz="2400" smtClean="0">
                <a:solidFill>
                  <a:srgbClr val="6600FF"/>
                </a:solidFill>
                <a:ea typeface="ＭＳ Ｐゴシック" pitchFamily="34" charset="-128"/>
              </a:rPr>
              <a:t>There is an understanding that some providers applying for AQP will already be connected to Spine system, a checklist will be provided for you to complete.</a:t>
            </a:r>
          </a:p>
          <a:p>
            <a:r>
              <a:rPr lang="en-GB" sz="2400" smtClean="0">
                <a:solidFill>
                  <a:srgbClr val="6600FF"/>
                </a:solidFill>
                <a:ea typeface="ＭＳ Ｐゴシック" pitchFamily="34" charset="-128"/>
              </a:rPr>
              <a:t>CFH will validate the checklist and inform the AQP policy team that all required IT requirements have been met.</a:t>
            </a:r>
          </a:p>
          <a:p>
            <a:r>
              <a:rPr lang="en-GB" sz="2400" smtClean="0">
                <a:solidFill>
                  <a:srgbClr val="6600FF"/>
                </a:solidFill>
                <a:ea typeface="ＭＳ Ｐゴシック" pitchFamily="34" charset="-128"/>
              </a:rPr>
              <a:t>For organisations that have not met these requirements there will be information on how to connect to these systems at: </a:t>
            </a:r>
            <a:r>
              <a:rPr lang="en-GB" sz="2400" smtClean="0">
                <a:solidFill>
                  <a:srgbClr val="6600FF"/>
                </a:solidFill>
                <a:ea typeface="ＭＳ Ｐゴシック" pitchFamily="34" charset="-128"/>
                <a:hlinkClick r:id="rId2"/>
              </a:rPr>
              <a:t>www.supply2health@nhs.uk</a:t>
            </a:r>
            <a:r>
              <a:rPr lang="en-GB" sz="2400" smtClean="0">
                <a:solidFill>
                  <a:srgbClr val="6600FF"/>
                </a:solidFill>
                <a:ea typeface="ＭＳ Ｐゴシック" pitchFamily="34" charset="-128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7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424863" cy="72072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2800" b="1" smtClean="0">
                <a:ea typeface="ＭＳ Ｐゴシック" pitchFamily="34" charset="-128"/>
              </a:rPr>
              <a:t>          Any Qualified Provider (AQP)</a:t>
            </a:r>
          </a:p>
        </p:txBody>
      </p:sp>
      <p:pic>
        <p:nvPicPr>
          <p:cNvPr id="408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836613"/>
            <a:ext cx="5616575" cy="6121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1" name="Title 1"/>
          <p:cNvSpPr>
            <a:spLocks noGrp="1"/>
          </p:cNvSpPr>
          <p:nvPr>
            <p:ph type="title"/>
          </p:nvPr>
        </p:nvSpPr>
        <p:spPr>
          <a:xfrm>
            <a:off x="323850" y="2565400"/>
            <a:ext cx="8424863" cy="31670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2800" b="1" smtClean="0">
                <a:ea typeface="ＭＳ Ｐゴシック" pitchFamily="34" charset="-128"/>
              </a:rPr>
              <a:t>                                 Questions</a:t>
            </a:r>
          </a:p>
        </p:txBody>
      </p:sp>
      <p:sp>
        <p:nvSpPr>
          <p:cNvPr id="409602" name="Content Placeholder 3"/>
          <p:cNvSpPr>
            <a:spLocks noGrp="1"/>
          </p:cNvSpPr>
          <p:nvPr>
            <p:ph idx="1"/>
          </p:nvPr>
        </p:nvSpPr>
        <p:spPr>
          <a:xfrm>
            <a:off x="755650" y="549275"/>
            <a:ext cx="6335713" cy="5184775"/>
          </a:xfrm>
        </p:spPr>
        <p:txBody>
          <a:bodyPr/>
          <a:lstStyle/>
          <a:p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346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7</vt:i4>
      </vt:variant>
    </vt:vector>
  </HeadingPairs>
  <TitlesOfParts>
    <vt:vector size="30" baseType="lpstr">
      <vt:lpstr>Calibri</vt:lpstr>
      <vt:lpstr>Arial</vt:lpstr>
      <vt:lpstr>Book Antiqua</vt:lpstr>
      <vt:lpstr>Century Gothic</vt:lpstr>
      <vt:lpstr>ＭＳ Ｐゴシック</vt:lpstr>
      <vt:lpstr>ArialMT</vt:lpstr>
      <vt:lpstr>Times New Roman</vt:lpstr>
      <vt:lpstr>Wingdings</vt:lpstr>
      <vt:lpstr>Gill Sans</vt:lpstr>
      <vt:lpstr>Helvetica</vt:lpstr>
      <vt:lpstr>Cambria</vt:lpstr>
      <vt:lpstr>Vani</vt:lpstr>
      <vt:lpstr>Arial Unicode MS</vt:lpstr>
      <vt:lpstr>Times</vt:lpstr>
      <vt:lpstr>1_Apothecary</vt:lpstr>
      <vt:lpstr>2_Apothecary</vt:lpstr>
      <vt:lpstr>3_Apothecary</vt:lpstr>
      <vt:lpstr>4_Apothecary</vt:lpstr>
      <vt:lpstr>5_Apothecary</vt:lpstr>
      <vt:lpstr>6_Apothecary</vt:lpstr>
      <vt:lpstr>7_Apothecary</vt:lpstr>
      <vt:lpstr>1_Custom Design</vt:lpstr>
      <vt:lpstr>2_Custom Design</vt:lpstr>
      <vt:lpstr>Slide 1</vt:lpstr>
      <vt:lpstr>Slide 2</vt:lpstr>
      <vt:lpstr>Slide 3</vt:lpstr>
      <vt:lpstr>Slide 4</vt:lpstr>
      <vt:lpstr>                              AQP Checklist </vt:lpstr>
      <vt:lpstr>          Any Qualified Provider (AQP)</vt:lpstr>
      <vt:lpstr>                                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Patient Choice of Any Qualified Provider</dc:title>
  <dc:creator>Lesley</dc:creator>
  <cp:lastModifiedBy>James Foy</cp:lastModifiedBy>
  <cp:revision>9</cp:revision>
  <dcterms:created xsi:type="dcterms:W3CDTF">2012-03-29T10:42:54Z</dcterms:created>
  <dcterms:modified xsi:type="dcterms:W3CDTF">2012-04-23T19:10:20Z</dcterms:modified>
</cp:coreProperties>
</file>