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70" r:id="rId5"/>
    <p:sldId id="269" r:id="rId6"/>
    <p:sldId id="263" r:id="rId7"/>
    <p:sldId id="264" r:id="rId8"/>
    <p:sldId id="267" r:id="rId9"/>
    <p:sldId id="268" r:id="rId10"/>
    <p:sldId id="266" r:id="rId11"/>
    <p:sldId id="271" r:id="rId12"/>
    <p:sldId id="272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A6F78-184D-474C-ABA3-BCF55C196A8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87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FB50D4-77A2-4C20-AD04-2B3F6B6F507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22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CE185-CDC0-4059-8817-864C5D1F458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622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05C61-4347-4E86-8B8B-943FA8E6FC6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941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62046-0418-4350-AC1B-D3181930ED4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097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BE01C5-4B4B-4C21-A9CA-D077BDEDF8E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8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FA758-4A80-424F-BAF8-0451AB83149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66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815ED-8847-45D1-954B-D5018BCB3BD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36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625965-AAE0-4273-8282-9E6E6161617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672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DA79F-6466-4968-9BD4-341FC326DEA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523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2F143-95AE-4309-A236-B70BFFE9A5C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428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9FB3377-8B3E-4C40-9F59-7A2FD319BA6B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95513" y="260350"/>
            <a:ext cx="6261100" cy="3340100"/>
          </a:xfrm>
        </p:spPr>
        <p:txBody>
          <a:bodyPr/>
          <a:lstStyle/>
          <a:p>
            <a:r>
              <a:rPr lang="en-GB" sz="6000" b="1">
                <a:effectLst>
                  <a:outerShdw blurRad="38100" dist="38100" dir="2700000" algn="tl">
                    <a:srgbClr val="C0C0C0"/>
                  </a:outerShdw>
                </a:effectLst>
                <a:latin typeface="Vani" pitchFamily="34" charset="0"/>
              </a:rPr>
              <a:t>AQP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59113" y="2708275"/>
            <a:ext cx="4713287" cy="3529013"/>
          </a:xfrm>
        </p:spPr>
        <p:txBody>
          <a:bodyPr/>
          <a:lstStyle/>
          <a:p>
            <a:r>
              <a:rPr lang="en-GB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ani" pitchFamily="34" charset="0"/>
              </a:rPr>
              <a:t>A</a:t>
            </a:r>
          </a:p>
          <a:p>
            <a:pPr algn="l"/>
            <a:r>
              <a:rPr lang="en-GB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ani" pitchFamily="34" charset="0"/>
              </a:rPr>
              <a:t>             user</a:t>
            </a:r>
          </a:p>
          <a:p>
            <a:pPr algn="l"/>
            <a:r>
              <a:rPr lang="en-GB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ani" pitchFamily="34" charset="0"/>
              </a:rPr>
              <a:t>       perspective</a:t>
            </a:r>
          </a:p>
        </p:txBody>
      </p:sp>
      <p:pic>
        <p:nvPicPr>
          <p:cNvPr id="2053" name="Picture 5" descr="wheelchair 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25538"/>
            <a:ext cx="2900363" cy="427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8913"/>
            <a:ext cx="8993187" cy="648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7" name="Picture 7" descr="wheelchair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260350"/>
            <a:ext cx="4465637" cy="624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611188" y="1052513"/>
            <a:ext cx="341630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en-GB" sz="4000" b="1">
              <a:effectLst>
                <a:outerShdw blurRad="38100" dist="38100" dir="2700000" algn="tl">
                  <a:srgbClr val="C0C0C0"/>
                </a:outerShdw>
              </a:effectLst>
              <a:latin typeface="Vani" pitchFamily="34" charset="0"/>
            </a:endParaRPr>
          </a:p>
          <a:p>
            <a:pPr algn="ctr"/>
            <a:r>
              <a:rPr lang="en-GB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ani" pitchFamily="34" charset="0"/>
              </a:rPr>
              <a:t>Sometimes</a:t>
            </a:r>
          </a:p>
          <a:p>
            <a:pPr algn="ctr"/>
            <a:r>
              <a:rPr lang="en-GB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ani" pitchFamily="34" charset="0"/>
              </a:rPr>
              <a:t>Change </a:t>
            </a:r>
          </a:p>
          <a:p>
            <a:pPr algn="ctr"/>
            <a:r>
              <a:rPr lang="en-GB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ani" pitchFamily="34" charset="0"/>
              </a:rPr>
              <a:t>Is </a:t>
            </a:r>
          </a:p>
          <a:p>
            <a:pPr algn="ctr"/>
            <a:r>
              <a:rPr lang="en-GB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ani" pitchFamily="34" charset="0"/>
              </a:rPr>
              <a:t>An </a:t>
            </a:r>
          </a:p>
          <a:p>
            <a:pPr algn="ctr"/>
            <a:r>
              <a:rPr lang="en-GB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ani" pitchFamily="34" charset="0"/>
              </a:rPr>
              <a:t>Opportunity</a:t>
            </a:r>
          </a:p>
          <a:p>
            <a:pPr algn="ctr"/>
            <a:endParaRPr lang="en-GB" sz="4000" b="1">
              <a:effectLst>
                <a:outerShdw blurRad="38100" dist="38100" dir="2700000" algn="tl">
                  <a:srgbClr val="C0C0C0"/>
                </a:outerShdw>
              </a:effectLst>
              <a:latin typeface="Van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wheelchair-crocodile-400x5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404813"/>
            <a:ext cx="4573587" cy="596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900113" y="1773238"/>
            <a:ext cx="2879725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ani" pitchFamily="34" charset="0"/>
              </a:rPr>
              <a:t>And</a:t>
            </a:r>
          </a:p>
          <a:p>
            <a:pPr algn="ctr"/>
            <a:r>
              <a:rPr lang="en-GB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ani" pitchFamily="34" charset="0"/>
              </a:rPr>
              <a:t>Best </a:t>
            </a:r>
          </a:p>
          <a:p>
            <a:pPr algn="ctr"/>
            <a:r>
              <a:rPr lang="en-GB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ani" pitchFamily="34" charset="0"/>
              </a:rPr>
              <a:t> To get</a:t>
            </a:r>
          </a:p>
          <a:p>
            <a:pPr algn="ctr"/>
            <a:r>
              <a:rPr lang="en-GB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ani" pitchFamily="34" charset="0"/>
              </a:rPr>
              <a:t>Right</a:t>
            </a:r>
          </a:p>
          <a:p>
            <a:pPr algn="ctr"/>
            <a:r>
              <a:rPr lang="en-GB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ani" pitchFamily="34" charset="0"/>
              </a:rPr>
              <a:t>First</a:t>
            </a:r>
          </a:p>
          <a:p>
            <a:pPr algn="ctr"/>
            <a:r>
              <a:rPr lang="en-GB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ani" pitchFamily="34" charset="0"/>
              </a:rPr>
              <a:t>Time!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5" name="WordArt 13"/>
          <p:cNvSpPr>
            <a:spLocks noChangeArrowheads="1" noChangeShapeType="1" noTextEdit="1"/>
          </p:cNvSpPr>
          <p:nvPr/>
        </p:nvSpPr>
        <p:spPr bwMode="auto">
          <a:xfrm>
            <a:off x="1763713" y="1412875"/>
            <a:ext cx="5324475" cy="1079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Timely &amp; Appropriate</a:t>
            </a:r>
          </a:p>
          <a:p>
            <a:pPr algn="ctr"/>
            <a:r>
              <a:rPr lang="en-GB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Provision of Service</a:t>
            </a:r>
          </a:p>
        </p:txBody>
      </p:sp>
      <p:pic>
        <p:nvPicPr>
          <p:cNvPr id="3086" name="Picture 14" descr="wheelchair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00" y="3429000"/>
            <a:ext cx="1962150" cy="2333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latin typeface="Vani" pitchFamily="34" charset="0"/>
              </a:rPr>
              <a:t/>
            </a:r>
            <a:br>
              <a:rPr lang="en-GB" sz="4000">
                <a:latin typeface="Vani" pitchFamily="34" charset="0"/>
              </a:rPr>
            </a:br>
            <a:r>
              <a:rPr lang="en-GB" sz="4000">
                <a:latin typeface="Vani" pitchFamily="34" charset="0"/>
              </a:rPr>
              <a:t>What is needed from a wheelchair service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2800"/>
              <a:t> </a:t>
            </a:r>
          </a:p>
          <a:p>
            <a:pPr>
              <a:lnSpc>
                <a:spcPct val="80000"/>
              </a:lnSpc>
            </a:pPr>
            <a:r>
              <a:rPr lang="en-GB" sz="2800">
                <a:latin typeface="Vani" pitchFamily="34" charset="0"/>
              </a:rPr>
              <a:t>Able to access independent, expert assessment when needed </a:t>
            </a:r>
          </a:p>
          <a:p>
            <a:pPr>
              <a:lnSpc>
                <a:spcPct val="80000"/>
              </a:lnSpc>
            </a:pPr>
            <a:r>
              <a:rPr lang="en-GB" sz="2800">
                <a:latin typeface="Vani" pitchFamily="34" charset="0"/>
              </a:rPr>
              <a:t>Criteria set on clinical need not financial resource</a:t>
            </a:r>
          </a:p>
          <a:p>
            <a:pPr>
              <a:lnSpc>
                <a:spcPct val="80000"/>
              </a:lnSpc>
            </a:pPr>
            <a:r>
              <a:rPr lang="en-GB" sz="2800">
                <a:latin typeface="Vani" pitchFamily="34" charset="0"/>
              </a:rPr>
              <a:t>If rationing criteria upheld , then access to assessment should still be available for all &amp; recommended chairs should be available at same prices as those charged to NHS.</a:t>
            </a:r>
          </a:p>
          <a:p>
            <a:pPr>
              <a:lnSpc>
                <a:spcPct val="80000"/>
              </a:lnSpc>
            </a:pPr>
            <a:r>
              <a:rPr lang="en-GB" sz="2800">
                <a:latin typeface="Vani" pitchFamily="34" charset="0"/>
              </a:rPr>
              <a:t>End to postcode lottery.</a:t>
            </a:r>
          </a:p>
          <a:p>
            <a:pPr>
              <a:lnSpc>
                <a:spcPct val="80000"/>
              </a:lnSpc>
            </a:pPr>
            <a:r>
              <a:rPr lang="en-GB" sz="2800">
                <a:latin typeface="Vani" pitchFamily="34" charset="0"/>
              </a:rPr>
              <a:t>Speedy assessment and clear guidance as to what is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574992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GB" sz="2800">
              <a:latin typeface="Vani" pitchFamily="34" charset="0"/>
            </a:endParaRPr>
          </a:p>
          <a:p>
            <a:pPr>
              <a:lnSpc>
                <a:spcPct val="90000"/>
              </a:lnSpc>
            </a:pPr>
            <a:r>
              <a:rPr lang="en-GB" sz="2800">
                <a:latin typeface="Vani" pitchFamily="34" charset="0"/>
              </a:rPr>
              <a:t>Close working between therapist and engineers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Vani" pitchFamily="34" charset="0"/>
              </a:rPr>
              <a:t>Continuity of care/ easy access to advice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Vani" pitchFamily="34" charset="0"/>
              </a:rPr>
              <a:t>Regular review and ability to adapt/ change provision when needs change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Vani" pitchFamily="34" charset="0"/>
              </a:rPr>
              <a:t>Regular maintenance 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Vani" pitchFamily="34" charset="0"/>
              </a:rPr>
              <a:t>Emergency call out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Vani" pitchFamily="34" charset="0"/>
              </a:rPr>
              <a:t>Replacement chair when problems arise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Vani" pitchFamily="34" charset="0"/>
              </a:rPr>
              <a:t>Easy transition from service supplying simple requirements to service supplying complex needs.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Vani" pitchFamily="34" charset="0"/>
              </a:rPr>
              <a:t>National service framework standards</a:t>
            </a:r>
          </a:p>
          <a:p>
            <a:pPr>
              <a:lnSpc>
                <a:spcPct val="90000"/>
              </a:lnSpc>
            </a:pPr>
            <a:endParaRPr lang="en-GB" sz="2800">
              <a:latin typeface="Van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260350"/>
            <a:ext cx="8229600" cy="5894388"/>
          </a:xfrm>
        </p:spPr>
        <p:txBody>
          <a:bodyPr/>
          <a:lstStyle/>
          <a:p>
            <a:pPr lvl="2">
              <a:buFontTx/>
              <a:buNone/>
            </a:pPr>
            <a:r>
              <a:rPr lang="en-GB"/>
              <a:t>                              </a:t>
            </a:r>
          </a:p>
          <a:p>
            <a:pPr lvl="2">
              <a:buFontTx/>
              <a:buNone/>
            </a:pPr>
            <a:r>
              <a:rPr lang="en-GB"/>
              <a:t>                                  </a:t>
            </a:r>
            <a:r>
              <a:rPr lang="en-GB" sz="12000" b="1">
                <a:effectLst>
                  <a:outerShdw blurRad="38100" dist="38100" dir="2700000" algn="tl">
                    <a:srgbClr val="C0C0C0"/>
                  </a:outerShdw>
                </a:effectLst>
                <a:latin typeface="Vani" pitchFamily="34" charset="0"/>
              </a:rPr>
              <a:t>?</a:t>
            </a:r>
            <a:endParaRPr lang="en-GB">
              <a:latin typeface="Vani" pitchFamily="34" charset="0"/>
            </a:endParaRPr>
          </a:p>
          <a:p>
            <a:pPr lvl="2" algn="ctr">
              <a:buFontTx/>
              <a:buNone/>
            </a:pPr>
            <a:r>
              <a:rPr lang="en-GB" sz="3600">
                <a:latin typeface="Vani" pitchFamily="34" charset="0"/>
              </a:rPr>
              <a:t>Is the devil you know </a:t>
            </a:r>
          </a:p>
          <a:p>
            <a:pPr lvl="2" algn="ctr">
              <a:buFontTx/>
              <a:buNone/>
            </a:pPr>
            <a:r>
              <a:rPr lang="en-GB" sz="3600">
                <a:latin typeface="Vani" pitchFamily="34" charset="0"/>
              </a:rPr>
              <a:t>better than </a:t>
            </a:r>
          </a:p>
          <a:p>
            <a:pPr lvl="2" algn="ctr">
              <a:buFontTx/>
              <a:buNone/>
            </a:pPr>
            <a:r>
              <a:rPr lang="en-GB" sz="3600">
                <a:latin typeface="Vani" pitchFamily="34" charset="0"/>
              </a:rPr>
              <a:t>the devil you don’t?</a:t>
            </a:r>
            <a:endParaRPr lang="en-GB" sz="3600" b="1">
              <a:effectLst>
                <a:outerShdw blurRad="38100" dist="38100" dir="2700000" algn="tl">
                  <a:srgbClr val="C0C0C0"/>
                </a:outerShdw>
              </a:effectLst>
              <a:latin typeface="Van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5" name="Rectangle 115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836613"/>
          </a:xfrm>
        </p:spPr>
        <p:txBody>
          <a:bodyPr/>
          <a:lstStyle/>
          <a:p>
            <a:r>
              <a:rPr lang="en-GB" sz="4000">
                <a:latin typeface="Vani" pitchFamily="34" charset="0"/>
              </a:rPr>
              <a:t>Wheelchair user group concerns</a:t>
            </a:r>
            <a:br>
              <a:rPr lang="en-GB" sz="4000">
                <a:latin typeface="Vani" pitchFamily="34" charset="0"/>
              </a:rPr>
            </a:br>
            <a:endParaRPr lang="en-GB" sz="4000">
              <a:latin typeface="Vani" pitchFamily="34" charset="0"/>
            </a:endParaRPr>
          </a:p>
        </p:txBody>
      </p:sp>
      <p:sp>
        <p:nvSpPr>
          <p:cNvPr id="10356" name="Rectangle 116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052513"/>
            <a:ext cx="4316412" cy="5073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>
                <a:latin typeface="Vani" pitchFamily="34" charset="0"/>
              </a:rPr>
              <a:t>Will experienced NHS staff move to other providers? </a:t>
            </a:r>
          </a:p>
          <a:p>
            <a:pPr>
              <a:lnSpc>
                <a:spcPct val="80000"/>
              </a:lnSpc>
            </a:pPr>
            <a:r>
              <a:rPr lang="en-GB" sz="2400">
                <a:latin typeface="Vani" pitchFamily="34" charset="0"/>
              </a:rPr>
              <a:t>Will all providers have the same duty of care as the NHS? </a:t>
            </a:r>
          </a:p>
          <a:p>
            <a:pPr>
              <a:lnSpc>
                <a:spcPct val="80000"/>
              </a:lnSpc>
            </a:pPr>
            <a:r>
              <a:rPr lang="en-GB" sz="2400">
                <a:latin typeface="Vani" pitchFamily="34" charset="0"/>
              </a:rPr>
              <a:t>Will all providers be as ethical as the NHS?</a:t>
            </a:r>
          </a:p>
          <a:p>
            <a:pPr>
              <a:lnSpc>
                <a:spcPct val="80000"/>
              </a:lnSpc>
            </a:pPr>
            <a:r>
              <a:rPr lang="en-GB" sz="2400">
                <a:latin typeface="Vani" pitchFamily="34" charset="0"/>
              </a:rPr>
              <a:t>Will all providers have the same level of scrutiny? </a:t>
            </a:r>
          </a:p>
          <a:p>
            <a:pPr>
              <a:lnSpc>
                <a:spcPct val="80000"/>
              </a:lnSpc>
            </a:pPr>
            <a:r>
              <a:rPr lang="en-GB" sz="2400">
                <a:latin typeface="Vani" pitchFamily="34" charset="0"/>
              </a:rPr>
              <a:t>How will AQP be funded? </a:t>
            </a:r>
          </a:p>
          <a:p>
            <a:pPr>
              <a:lnSpc>
                <a:spcPct val="80000"/>
              </a:lnSpc>
            </a:pPr>
            <a:r>
              <a:rPr lang="en-GB" sz="2400">
                <a:latin typeface="Vani" pitchFamily="34" charset="0"/>
              </a:rPr>
              <a:t>NHS is impartial and will use any equipment to meet a clinical need. This may not happen with other providers</a:t>
            </a:r>
          </a:p>
          <a:p>
            <a:pPr>
              <a:lnSpc>
                <a:spcPct val="80000"/>
              </a:lnSpc>
            </a:pPr>
            <a:endParaRPr lang="en-GB" sz="2400">
              <a:latin typeface="Vani" pitchFamily="34" charset="0"/>
            </a:endParaRPr>
          </a:p>
        </p:txBody>
      </p:sp>
      <p:sp>
        <p:nvSpPr>
          <p:cNvPr id="10357" name="Rectangle 117"/>
          <p:cNvSpPr>
            <a:spLocks noGrp="1" noChangeArrowheads="1"/>
          </p:cNvSpPr>
          <p:nvPr>
            <p:ph type="body" sz="half" idx="2"/>
          </p:nvPr>
        </p:nvSpPr>
        <p:spPr>
          <a:xfrm>
            <a:off x="4822825" y="1125538"/>
            <a:ext cx="4321175" cy="51022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>
                <a:latin typeface="Vani" pitchFamily="34" charset="0"/>
              </a:rPr>
              <a:t>Waiting lists may increase </a:t>
            </a:r>
          </a:p>
          <a:p>
            <a:pPr>
              <a:lnSpc>
                <a:spcPct val="80000"/>
              </a:lnSpc>
            </a:pPr>
            <a:r>
              <a:rPr lang="en-GB" sz="2400">
                <a:latin typeface="Vani" pitchFamily="34" charset="0"/>
              </a:rPr>
              <a:t>Why change a service that is working well and continuing to improve? </a:t>
            </a:r>
          </a:p>
          <a:p>
            <a:pPr>
              <a:lnSpc>
                <a:spcPct val="80000"/>
              </a:lnSpc>
            </a:pPr>
            <a:r>
              <a:rPr lang="en-GB" sz="2400">
                <a:latin typeface="Vani" pitchFamily="34" charset="0"/>
              </a:rPr>
              <a:t>Client may move from one provider to another depending on what is offered </a:t>
            </a:r>
          </a:p>
          <a:p>
            <a:pPr>
              <a:lnSpc>
                <a:spcPct val="80000"/>
              </a:lnSpc>
            </a:pPr>
            <a:r>
              <a:rPr lang="en-GB" sz="2400">
                <a:latin typeface="Vani" pitchFamily="34" charset="0"/>
              </a:rPr>
              <a:t>Will my records still be confidential – how will they be shared with other providers? </a:t>
            </a:r>
          </a:p>
          <a:p>
            <a:pPr>
              <a:lnSpc>
                <a:spcPct val="80000"/>
              </a:lnSpc>
            </a:pPr>
            <a:r>
              <a:rPr lang="en-GB" sz="2400">
                <a:latin typeface="Vani" pitchFamily="34" charset="0"/>
              </a:rPr>
              <a:t>NHS has clinical expertise, that may  not be found in other providers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88913"/>
            <a:ext cx="4038600" cy="596582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GB" sz="2200">
              <a:latin typeface="Vani" pitchFamily="34" charset="0"/>
            </a:endParaRPr>
          </a:p>
          <a:p>
            <a:pPr>
              <a:lnSpc>
                <a:spcPct val="90000"/>
              </a:lnSpc>
            </a:pPr>
            <a:r>
              <a:rPr lang="en-GB" sz="2200">
                <a:latin typeface="Vani" pitchFamily="34" charset="0"/>
              </a:rPr>
              <a:t>Will charities be able to apply? They may be able to top up funds. </a:t>
            </a:r>
          </a:p>
          <a:p>
            <a:pPr>
              <a:lnSpc>
                <a:spcPct val="90000"/>
              </a:lnSpc>
            </a:pPr>
            <a:r>
              <a:rPr lang="en-GB" sz="2200">
                <a:latin typeface="Vani" pitchFamily="34" charset="0"/>
              </a:rPr>
              <a:t> Vulnerable clients may not be supported in choices </a:t>
            </a:r>
          </a:p>
          <a:p>
            <a:pPr>
              <a:lnSpc>
                <a:spcPct val="90000"/>
              </a:lnSpc>
            </a:pPr>
            <a:r>
              <a:rPr lang="en-GB" sz="2200">
                <a:latin typeface="Vani" pitchFamily="34" charset="0"/>
              </a:rPr>
              <a:t>Will clients be ‘sold’ equipment rather than meeting a clinical need?</a:t>
            </a:r>
          </a:p>
          <a:p>
            <a:pPr>
              <a:lnSpc>
                <a:spcPct val="90000"/>
              </a:lnSpc>
            </a:pPr>
            <a:r>
              <a:rPr lang="en-GB" sz="2200">
                <a:latin typeface="Vani" pitchFamily="34" charset="0"/>
              </a:rPr>
              <a:t>Providers may ‘cherry-pick’ the easy &amp; ‘profitable’ clients, leaving the NHS with those who have complex needs</a:t>
            </a:r>
          </a:p>
          <a:p>
            <a:pPr>
              <a:lnSpc>
                <a:spcPct val="90000"/>
              </a:lnSpc>
            </a:pPr>
            <a:r>
              <a:rPr lang="en-GB" sz="2200">
                <a:latin typeface="Vani" pitchFamily="34" charset="0"/>
              </a:rPr>
              <a:t>AQP is penalising good services – better to learn and make improvements</a:t>
            </a:r>
          </a:p>
          <a:p>
            <a:pPr>
              <a:lnSpc>
                <a:spcPct val="90000"/>
              </a:lnSpc>
            </a:pPr>
            <a:endParaRPr lang="en-GB" sz="2200">
              <a:latin typeface="Vani" pitchFamily="34" charset="0"/>
            </a:endParaRPr>
          </a:p>
          <a:p>
            <a:pPr>
              <a:lnSpc>
                <a:spcPct val="90000"/>
              </a:lnSpc>
            </a:pPr>
            <a:endParaRPr lang="en-GB" sz="200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260350"/>
            <a:ext cx="4038600" cy="5894388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GB" sz="2000"/>
          </a:p>
          <a:p>
            <a:pPr>
              <a:lnSpc>
                <a:spcPct val="80000"/>
              </a:lnSpc>
            </a:pPr>
            <a:r>
              <a:rPr lang="en-GB" sz="2200">
                <a:latin typeface="Vani" pitchFamily="34" charset="0"/>
              </a:rPr>
              <a:t>There is confidence and trust in the NHS – why change this? </a:t>
            </a:r>
          </a:p>
          <a:p>
            <a:pPr>
              <a:lnSpc>
                <a:spcPct val="80000"/>
              </a:lnSpc>
            </a:pPr>
            <a:r>
              <a:rPr lang="en-GB" sz="2200">
                <a:latin typeface="Vani" pitchFamily="34" charset="0"/>
              </a:rPr>
              <a:t>NHS has clinical expertise, that may  not be found in other providers</a:t>
            </a:r>
          </a:p>
          <a:p>
            <a:pPr>
              <a:lnSpc>
                <a:spcPct val="80000"/>
              </a:lnSpc>
            </a:pPr>
            <a:r>
              <a:rPr lang="en-GB" sz="2200">
                <a:latin typeface="Vani" pitchFamily="34" charset="0"/>
              </a:rPr>
              <a:t>May lead to a change in client/therapist relationships as a business model may be assumed</a:t>
            </a:r>
          </a:p>
          <a:p>
            <a:pPr>
              <a:lnSpc>
                <a:spcPct val="80000"/>
              </a:lnSpc>
            </a:pPr>
            <a:endParaRPr lang="en-GB" sz="2200">
              <a:latin typeface="Vani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2200">
                <a:latin typeface="Vani" pitchFamily="34" charset="0"/>
              </a:rPr>
              <a:t>If the only the purchasing contract goes to AQP, how will this fit with the repair service?</a:t>
            </a:r>
          </a:p>
          <a:p>
            <a:pPr>
              <a:lnSpc>
                <a:spcPct val="80000"/>
              </a:lnSpc>
            </a:pPr>
            <a:r>
              <a:rPr lang="en-GB" sz="2200">
                <a:latin typeface="Vani" pitchFamily="34" charset="0"/>
              </a:rPr>
              <a:t>Will the Repair service be just as responsive as it currently is? </a:t>
            </a:r>
          </a:p>
          <a:p>
            <a:pPr>
              <a:lnSpc>
                <a:spcPct val="80000"/>
              </a:lnSpc>
            </a:pPr>
            <a:endParaRPr lang="en-GB" sz="2200">
              <a:latin typeface="Vani" pitchFamily="34" charset="0"/>
            </a:endParaRPr>
          </a:p>
          <a:p>
            <a:pPr>
              <a:lnSpc>
                <a:spcPct val="80000"/>
              </a:lnSpc>
            </a:pPr>
            <a:endParaRPr lang="en-GB" sz="2200">
              <a:latin typeface="Vani" pitchFamily="34" charset="0"/>
            </a:endParaRPr>
          </a:p>
          <a:p>
            <a:pPr>
              <a:lnSpc>
                <a:spcPct val="80000"/>
              </a:lnSpc>
            </a:pP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03350"/>
          </a:xfrm>
        </p:spPr>
        <p:txBody>
          <a:bodyPr/>
          <a:lstStyle/>
          <a:p>
            <a:r>
              <a:rPr lang="en-GB">
                <a:effectLst>
                  <a:outerShdw blurRad="38100" dist="38100" dir="2700000" algn="tl">
                    <a:srgbClr val="C0C0C0"/>
                  </a:outerShdw>
                </a:effectLst>
                <a:latin typeface="Vani" pitchFamily="34" charset="0"/>
              </a:rPr>
              <a:t>AQP v NHS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125538"/>
            <a:ext cx="4038600" cy="546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3600" b="1">
                <a:latin typeface="Vani" pitchFamily="34" charset="0"/>
              </a:rPr>
              <a:t>NHS alone</a:t>
            </a:r>
          </a:p>
          <a:p>
            <a:pPr>
              <a:lnSpc>
                <a:spcPct val="90000"/>
              </a:lnSpc>
            </a:pPr>
            <a:r>
              <a:rPr lang="en-GB" sz="2600">
                <a:latin typeface="Vani" pitchFamily="34" charset="0"/>
              </a:rPr>
              <a:t>Skilled staff</a:t>
            </a:r>
          </a:p>
          <a:p>
            <a:pPr>
              <a:lnSpc>
                <a:spcPct val="90000"/>
              </a:lnSpc>
            </a:pPr>
            <a:r>
              <a:rPr lang="en-GB" sz="2600">
                <a:latin typeface="Vani" pitchFamily="34" charset="0"/>
              </a:rPr>
              <a:t>Integrated service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600" b="1">
                <a:latin typeface="Vani" pitchFamily="34" charset="0"/>
              </a:rPr>
              <a:t>But</a:t>
            </a:r>
          </a:p>
          <a:p>
            <a:pPr>
              <a:lnSpc>
                <a:spcPct val="90000"/>
              </a:lnSpc>
            </a:pPr>
            <a:r>
              <a:rPr lang="en-GB" sz="2600">
                <a:latin typeface="Vani" pitchFamily="34" charset="0"/>
              </a:rPr>
              <a:t>Under-resourced</a:t>
            </a:r>
          </a:p>
          <a:p>
            <a:pPr>
              <a:lnSpc>
                <a:spcPct val="90000"/>
              </a:lnSpc>
            </a:pPr>
            <a:r>
              <a:rPr lang="en-GB" sz="2600">
                <a:latin typeface="Vani" pitchFamily="34" charset="0"/>
              </a:rPr>
              <a:t>Rationing criteria/postcode lottery</a:t>
            </a:r>
          </a:p>
          <a:p>
            <a:pPr>
              <a:lnSpc>
                <a:spcPct val="90000"/>
              </a:lnSpc>
            </a:pPr>
            <a:r>
              <a:rPr lang="en-GB" sz="2600">
                <a:latin typeface="Vani" pitchFamily="34" charset="0"/>
              </a:rPr>
              <a:t>Wasteful on occasions</a:t>
            </a:r>
          </a:p>
          <a:p>
            <a:pPr>
              <a:lnSpc>
                <a:spcPct val="90000"/>
              </a:lnSpc>
            </a:pPr>
            <a:r>
              <a:rPr lang="en-GB" sz="2600">
                <a:latin typeface="Vani" pitchFamily="34" charset="0"/>
              </a:rPr>
              <a:t>Does it always get best prices for equipment?</a:t>
            </a:r>
          </a:p>
          <a:p>
            <a:pPr>
              <a:lnSpc>
                <a:spcPct val="90000"/>
              </a:lnSpc>
            </a:pPr>
            <a:r>
              <a:rPr lang="en-GB" sz="2600">
                <a:latin typeface="Vani" pitchFamily="34" charset="0"/>
              </a:rPr>
              <a:t>Can be slow responding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600">
              <a:latin typeface="Vani" pitchFamily="34" charset="0"/>
            </a:endParaRP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716463" y="1125538"/>
            <a:ext cx="4038600" cy="5360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3600" b="1">
                <a:latin typeface="Vani" pitchFamily="34" charset="0"/>
              </a:rPr>
              <a:t>AQP alone</a:t>
            </a:r>
          </a:p>
          <a:p>
            <a:pPr>
              <a:lnSpc>
                <a:spcPct val="90000"/>
              </a:lnSpc>
            </a:pPr>
            <a:r>
              <a:rPr lang="en-GB" sz="2400">
                <a:latin typeface="Vani" pitchFamily="34" charset="0"/>
              </a:rPr>
              <a:t>Who will provide service?</a:t>
            </a:r>
          </a:p>
          <a:p>
            <a:pPr>
              <a:lnSpc>
                <a:spcPct val="90000"/>
              </a:lnSpc>
            </a:pPr>
            <a:r>
              <a:rPr lang="en-GB" sz="2400">
                <a:latin typeface="Vani" pitchFamily="34" charset="0"/>
              </a:rPr>
              <a:t>Will it be piecemeal and not integrated?</a:t>
            </a:r>
          </a:p>
          <a:p>
            <a:pPr>
              <a:lnSpc>
                <a:spcPct val="90000"/>
              </a:lnSpc>
            </a:pPr>
            <a:r>
              <a:rPr lang="en-GB" sz="2400">
                <a:latin typeface="Vani" pitchFamily="34" charset="0"/>
              </a:rPr>
              <a:t>Will it be profit based and not needs based?</a:t>
            </a:r>
          </a:p>
          <a:p>
            <a:pPr>
              <a:lnSpc>
                <a:spcPct val="90000"/>
              </a:lnSpc>
            </a:pPr>
            <a:r>
              <a:rPr lang="en-GB" sz="2400">
                <a:latin typeface="Vani" pitchFamily="34" charset="0"/>
              </a:rPr>
              <a:t>Who will guide patient choice?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b="1">
                <a:latin typeface="Vani" pitchFamily="34" charset="0"/>
              </a:rPr>
              <a:t>But :</a:t>
            </a:r>
          </a:p>
          <a:p>
            <a:pPr>
              <a:lnSpc>
                <a:spcPct val="90000"/>
              </a:lnSpc>
            </a:pPr>
            <a:r>
              <a:rPr lang="en-GB" sz="2400">
                <a:latin typeface="Vani" pitchFamily="34" charset="0"/>
              </a:rPr>
              <a:t>Could provide for disease specific need</a:t>
            </a:r>
          </a:p>
          <a:p>
            <a:pPr>
              <a:lnSpc>
                <a:spcPct val="90000"/>
              </a:lnSpc>
            </a:pPr>
            <a:r>
              <a:rPr lang="en-GB" sz="2400">
                <a:latin typeface="Vani" pitchFamily="34" charset="0"/>
              </a:rPr>
              <a:t>Could do complex cases</a:t>
            </a:r>
          </a:p>
          <a:p>
            <a:pPr>
              <a:lnSpc>
                <a:spcPct val="90000"/>
              </a:lnSpc>
            </a:pPr>
            <a:r>
              <a:rPr lang="en-GB" sz="2400">
                <a:latin typeface="Vani" pitchFamily="34" charset="0"/>
              </a:rPr>
              <a:t>Might be better resourced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700213"/>
          </a:xfrm>
        </p:spPr>
        <p:txBody>
          <a:bodyPr/>
          <a:lstStyle/>
          <a:p>
            <a:r>
              <a:rPr lang="en-GB" b="1">
                <a:effectLst>
                  <a:outerShdw blurRad="38100" dist="38100" dir="2700000" algn="tl">
                    <a:srgbClr val="C0C0C0"/>
                  </a:outerShdw>
                </a:effectLst>
                <a:latin typeface="Vani" pitchFamily="34" charset="0"/>
              </a:rPr>
              <a:t/>
            </a:r>
            <a:br>
              <a:rPr lang="en-GB" b="1">
                <a:effectLst>
                  <a:outerShdw blurRad="38100" dist="38100" dir="2700000" algn="tl">
                    <a:srgbClr val="C0C0C0"/>
                  </a:outerShdw>
                </a:effectLst>
                <a:latin typeface="Vani" pitchFamily="34" charset="0"/>
              </a:rPr>
            </a:br>
            <a:r>
              <a:rPr lang="en-GB" b="1">
                <a:effectLst>
                  <a:outerShdw blurRad="38100" dist="38100" dir="2700000" algn="tl">
                    <a:srgbClr val="C0C0C0"/>
                  </a:outerShdw>
                </a:effectLst>
                <a:latin typeface="Vani" pitchFamily="34" charset="0"/>
              </a:rPr>
              <a:t>NHS + AQP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endParaRPr lang="en-GB">
              <a:latin typeface="Vani" pitchFamily="34" charset="0"/>
            </a:endParaRPr>
          </a:p>
          <a:p>
            <a:r>
              <a:rPr lang="en-GB">
                <a:latin typeface="Vani" pitchFamily="34" charset="0"/>
              </a:rPr>
              <a:t>Could there be a place for partnerships?</a:t>
            </a:r>
          </a:p>
          <a:p>
            <a:r>
              <a:rPr lang="en-GB">
                <a:latin typeface="Vani" pitchFamily="34" charset="0"/>
              </a:rPr>
              <a:t>Could specialist AQP take some of the load off the local NHS services?</a:t>
            </a:r>
          </a:p>
          <a:p>
            <a:r>
              <a:rPr lang="en-GB">
                <a:latin typeface="Vani" pitchFamily="34" charset="0"/>
              </a:rPr>
              <a:t>Will it drive down prices from manufacturers?</a:t>
            </a:r>
          </a:p>
          <a:p>
            <a:r>
              <a:rPr lang="en-GB">
                <a:latin typeface="Vani" pitchFamily="34" charset="0"/>
              </a:rPr>
              <a:t>Could it provide a more responsive service?</a:t>
            </a:r>
          </a:p>
          <a:p>
            <a:r>
              <a:rPr lang="en-GB">
                <a:latin typeface="Vani" pitchFamily="34" charset="0"/>
              </a:rPr>
              <a:t>Enable better eligibility criteria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554</Words>
  <Application>Microsoft Office PowerPoint</Application>
  <PresentationFormat>On-screen Show (4:3)</PresentationFormat>
  <Paragraphs>91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Vani</vt:lpstr>
      <vt:lpstr>Default Design</vt:lpstr>
      <vt:lpstr>AQP</vt:lpstr>
      <vt:lpstr>PowerPoint Presentation</vt:lpstr>
      <vt:lpstr> What is needed from a wheelchair service</vt:lpstr>
      <vt:lpstr>PowerPoint Presentation</vt:lpstr>
      <vt:lpstr>PowerPoint Presentation</vt:lpstr>
      <vt:lpstr>Wheelchair user group concerns </vt:lpstr>
      <vt:lpstr>PowerPoint Presentation</vt:lpstr>
      <vt:lpstr>AQP v NHS</vt:lpstr>
      <vt:lpstr> NHS + AQP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AQP</dc:title>
  <dc:creator>Ian</dc:creator>
  <cp:lastModifiedBy>Henry Lumley</cp:lastModifiedBy>
  <cp:revision>18</cp:revision>
  <dcterms:created xsi:type="dcterms:W3CDTF">2012-02-14T15:47:05Z</dcterms:created>
  <dcterms:modified xsi:type="dcterms:W3CDTF">2012-02-21T09:43:22Z</dcterms:modified>
</cp:coreProperties>
</file>