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handoutMasterIdLst>
    <p:handoutMasterId r:id="rId25"/>
  </p:handoutMasterIdLst>
  <p:sldIdLst>
    <p:sldId id="265" r:id="rId6"/>
    <p:sldId id="271" r:id="rId7"/>
    <p:sldId id="286" r:id="rId8"/>
    <p:sldId id="273" r:id="rId9"/>
    <p:sldId id="278" r:id="rId10"/>
    <p:sldId id="279" r:id="rId11"/>
    <p:sldId id="280" r:id="rId12"/>
    <p:sldId id="272" r:id="rId13"/>
    <p:sldId id="283" r:id="rId14"/>
    <p:sldId id="274" r:id="rId15"/>
    <p:sldId id="267" r:id="rId16"/>
    <p:sldId id="276" r:id="rId17"/>
    <p:sldId id="268" r:id="rId18"/>
    <p:sldId id="269" r:id="rId19"/>
    <p:sldId id="270" r:id="rId20"/>
    <p:sldId id="277" r:id="rId21"/>
    <p:sldId id="275" r:id="rId22"/>
    <p:sldId id="282" r:id="rId23"/>
  </p:sldIdLst>
  <p:sldSz cx="9144000" cy="6858000" type="screen4x3"/>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265"/>
            <p14:sldId id="271"/>
            <p14:sldId id="286"/>
            <p14:sldId id="273"/>
            <p14:sldId id="278"/>
            <p14:sldId id="279"/>
            <p14:sldId id="280"/>
          </p14:sldIdLst>
        </p14:section>
        <p14:section name="Extra slide elements" id="{66EC97C3-BC0F-9648-AAE8-BA458CD38442}">
          <p14:sldIdLst>
            <p14:sldId id="272"/>
            <p14:sldId id="283"/>
            <p14:sldId id="274"/>
            <p14:sldId id="267"/>
            <p14:sldId id="276"/>
            <p14:sldId id="268"/>
            <p14:sldId id="269"/>
            <p14:sldId id="270"/>
            <p14:sldId id="277"/>
            <p14:sldId id="275"/>
            <p14:sldId id="282"/>
          </p14:sldIdLst>
        </p14:section>
      </p14:sectionLst>
    </p:ext>
    <p:ext uri="{EFAFB233-063F-42B5-8137-9DF3F51BA10A}">
      <p15:sldGuideLst xmlns:p15="http://schemas.microsoft.com/office/powerpoint/2012/main">
        <p15:guide id="1" orient="horz" pos="1204">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9" autoAdjust="0"/>
    <p:restoredTop sz="94682" autoAdjust="0"/>
  </p:normalViewPr>
  <p:slideViewPr>
    <p:cSldViewPr snapToGrid="0" snapToObjects="1">
      <p:cViewPr varScale="1">
        <p:scale>
          <a:sx n="76" d="100"/>
          <a:sy n="76" d="100"/>
        </p:scale>
        <p:origin x="1356" y="96"/>
      </p:cViewPr>
      <p:guideLst>
        <p:guide orient="horz" pos="1204"/>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57177010123097"/>
          <c:y val="0.1671941711762239"/>
          <c:w val="0.85141525542025021"/>
          <c:h val="0.48278890219439857"/>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267-48AC-880A-A9069D494DAD}"/>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267-48AC-880A-A9069D494DAD}"/>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267-48AC-880A-A9069D494DAD}"/>
            </c:ext>
          </c:extLst>
        </c:ser>
        <c:dLbls>
          <c:showLegendKey val="0"/>
          <c:showVal val="0"/>
          <c:showCatName val="0"/>
          <c:showSerName val="0"/>
          <c:showPercent val="0"/>
          <c:showBubbleSize val="0"/>
        </c:dLbls>
        <c:gapWidth val="150"/>
        <c:axId val="108235392"/>
        <c:axId val="108257664"/>
      </c:barChart>
      <c:catAx>
        <c:axId val="108235392"/>
        <c:scaling>
          <c:orientation val="minMax"/>
        </c:scaling>
        <c:delete val="0"/>
        <c:axPos val="b"/>
        <c:numFmt formatCode="General" sourceLinked="0"/>
        <c:majorTickMark val="out"/>
        <c:minorTickMark val="none"/>
        <c:tickLblPos val="nextTo"/>
        <c:crossAx val="108257664"/>
        <c:crosses val="autoZero"/>
        <c:auto val="1"/>
        <c:lblAlgn val="ctr"/>
        <c:lblOffset val="100"/>
        <c:noMultiLvlLbl val="0"/>
      </c:catAx>
      <c:valAx>
        <c:axId val="108257664"/>
        <c:scaling>
          <c:orientation val="minMax"/>
        </c:scaling>
        <c:delete val="0"/>
        <c:axPos val="l"/>
        <c:majorGridlines/>
        <c:numFmt formatCode="General" sourceLinked="1"/>
        <c:majorTickMark val="out"/>
        <c:minorTickMark val="none"/>
        <c:tickLblPos val="nextTo"/>
        <c:crossAx val="108235392"/>
        <c:crosses val="autoZero"/>
        <c:crossBetween val="between"/>
      </c:valAx>
      <c:spPr>
        <a:noFill/>
        <a:ln w="25400">
          <a:noFill/>
        </a:ln>
      </c:spPr>
    </c:plotArea>
    <c:plotVisOnly val="1"/>
    <c:dispBlanksAs val="gap"/>
    <c:showDLblsOverMax val="0"/>
  </c:chart>
  <c:spPr>
    <a:noFill/>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20A196-6834-4611-B6F7-EBE119E1FB0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09A07F7E-2D2E-42A7-BA8C-230243263437}">
      <dgm:prSet custT="1"/>
      <dgm:spPr/>
      <dgm:t>
        <a:bodyPr/>
        <a:lstStyle/>
        <a:p>
          <a:pPr rtl="0"/>
          <a:r>
            <a:rPr lang="en-GB" sz="2000" b="0" u="none" dirty="0">
              <a:solidFill>
                <a:schemeClr val="accent3"/>
              </a:solidFill>
            </a:rPr>
            <a:t>Current voucher system</a:t>
          </a:r>
        </a:p>
      </dgm:t>
    </dgm:pt>
    <dgm:pt modelId="{9C173BB4-25B0-4551-B92B-45C84729C804}" type="parTrans" cxnId="{92488F9D-768D-4528-AAE9-1B62308603B3}">
      <dgm:prSet/>
      <dgm:spPr/>
      <dgm:t>
        <a:bodyPr/>
        <a:lstStyle/>
        <a:p>
          <a:endParaRPr lang="en-GB"/>
        </a:p>
      </dgm:t>
    </dgm:pt>
    <dgm:pt modelId="{CB447016-21F0-4AD5-A86D-B736D82AEC42}" type="sibTrans" cxnId="{92488F9D-768D-4528-AAE9-1B62308603B3}">
      <dgm:prSet/>
      <dgm:spPr/>
      <dgm:t>
        <a:bodyPr/>
        <a:lstStyle/>
        <a:p>
          <a:endParaRPr lang="en-GB"/>
        </a:p>
      </dgm:t>
    </dgm:pt>
    <dgm:pt modelId="{7B9112DB-FAF2-4CA7-8A58-0D319922C907}">
      <dgm:prSet custT="1"/>
      <dgm:spPr/>
      <dgm:t>
        <a:bodyPr/>
        <a:lstStyle/>
        <a:p>
          <a:r>
            <a:rPr lang="en-GB" sz="2000" dirty="0"/>
            <a:t>Questions</a:t>
          </a:r>
        </a:p>
      </dgm:t>
    </dgm:pt>
    <dgm:pt modelId="{A5D85FD7-DCF7-4479-8357-9CBB558BA824}" type="parTrans" cxnId="{71A8B6D0-1BE8-495F-91C2-729A268C460A}">
      <dgm:prSet/>
      <dgm:spPr/>
      <dgm:t>
        <a:bodyPr/>
        <a:lstStyle/>
        <a:p>
          <a:endParaRPr lang="en-GB"/>
        </a:p>
      </dgm:t>
    </dgm:pt>
    <dgm:pt modelId="{7586669B-F8EE-48A9-B2BF-F670CFD4C53C}" type="sibTrans" cxnId="{71A8B6D0-1BE8-495F-91C2-729A268C460A}">
      <dgm:prSet/>
      <dgm:spPr/>
      <dgm:t>
        <a:bodyPr/>
        <a:lstStyle/>
        <a:p>
          <a:endParaRPr lang="en-GB"/>
        </a:p>
      </dgm:t>
    </dgm:pt>
    <dgm:pt modelId="{A5B771B9-2C1A-433D-8128-7DA024D5D101}">
      <dgm:prSet custT="1"/>
      <dgm:spPr/>
      <dgm:t>
        <a:bodyPr/>
        <a:lstStyle/>
        <a:p>
          <a:r>
            <a:rPr lang="en-GB" sz="2000" dirty="0">
              <a:solidFill>
                <a:schemeClr val="accent3"/>
              </a:solidFill>
            </a:rPr>
            <a:t>How and Who sets the amount?</a:t>
          </a:r>
        </a:p>
      </dgm:t>
    </dgm:pt>
    <dgm:pt modelId="{8926E22F-C684-47CD-A5B3-2D9EB4420AF5}" type="parTrans" cxnId="{2017C055-FCA8-47BA-AF17-72FF400832FB}">
      <dgm:prSet/>
      <dgm:spPr/>
      <dgm:t>
        <a:bodyPr/>
        <a:lstStyle/>
        <a:p>
          <a:endParaRPr lang="en-GB"/>
        </a:p>
      </dgm:t>
    </dgm:pt>
    <dgm:pt modelId="{2CD0A175-FC6B-4A2F-8744-506EB04E365F}" type="sibTrans" cxnId="{2017C055-FCA8-47BA-AF17-72FF400832FB}">
      <dgm:prSet/>
      <dgm:spPr/>
      <dgm:t>
        <a:bodyPr/>
        <a:lstStyle/>
        <a:p>
          <a:endParaRPr lang="en-GB"/>
        </a:p>
      </dgm:t>
    </dgm:pt>
    <dgm:pt modelId="{5C065236-1B91-4B41-9F47-1D8F56E0F9D8}">
      <dgm:prSet custT="1"/>
      <dgm:spPr/>
      <dgm:t>
        <a:bodyPr/>
        <a:lstStyle/>
        <a:p>
          <a:r>
            <a:rPr lang="en-GB" sz="2000" dirty="0">
              <a:solidFill>
                <a:schemeClr val="accent3"/>
              </a:solidFill>
            </a:rPr>
            <a:t>Are budgets/amounts shared upfront?</a:t>
          </a:r>
        </a:p>
      </dgm:t>
    </dgm:pt>
    <dgm:pt modelId="{AEFE3646-B8DA-4D83-A5B5-1996B00A6749}" type="parTrans" cxnId="{63B3CE1D-F29C-4886-A858-2225FB708387}">
      <dgm:prSet/>
      <dgm:spPr/>
      <dgm:t>
        <a:bodyPr/>
        <a:lstStyle/>
        <a:p>
          <a:endParaRPr lang="en-GB"/>
        </a:p>
      </dgm:t>
    </dgm:pt>
    <dgm:pt modelId="{EDF16336-8979-48BF-97CE-2CAC9697E01D}" type="sibTrans" cxnId="{63B3CE1D-F29C-4886-A858-2225FB708387}">
      <dgm:prSet/>
      <dgm:spPr/>
      <dgm:t>
        <a:bodyPr/>
        <a:lstStyle/>
        <a:p>
          <a:endParaRPr lang="en-GB"/>
        </a:p>
      </dgm:t>
    </dgm:pt>
    <dgm:pt modelId="{9C145538-E748-4928-89E6-50DF222874CE}">
      <dgm:prSet custT="1"/>
      <dgm:spPr/>
      <dgm:t>
        <a:bodyPr/>
        <a:lstStyle/>
        <a:p>
          <a:r>
            <a:rPr lang="en-GB" sz="2000" dirty="0"/>
            <a:t>Know upfront how much money they have available for their health care and support (wheelchair) </a:t>
          </a:r>
        </a:p>
      </dgm:t>
    </dgm:pt>
    <dgm:pt modelId="{3DA0E0B6-3092-4B8C-A0A6-F91F8A00CA61}" type="parTrans" cxnId="{878FFAEF-F3E1-4FF7-AA28-A386B4C1F432}">
      <dgm:prSet/>
      <dgm:spPr/>
      <dgm:t>
        <a:bodyPr/>
        <a:lstStyle/>
        <a:p>
          <a:endParaRPr lang="en-GB"/>
        </a:p>
      </dgm:t>
    </dgm:pt>
    <dgm:pt modelId="{8ACB9B01-1D20-418C-BBDC-A8E6F4D2656A}" type="sibTrans" cxnId="{878FFAEF-F3E1-4FF7-AA28-A386B4C1F432}">
      <dgm:prSet/>
      <dgm:spPr/>
      <dgm:t>
        <a:bodyPr/>
        <a:lstStyle/>
        <a:p>
          <a:endParaRPr lang="en-GB"/>
        </a:p>
      </dgm:t>
    </dgm:pt>
    <dgm:pt modelId="{8567632C-B055-44EE-B5F5-E754B9BC701C}">
      <dgm:prSet custT="1"/>
      <dgm:spPr/>
      <dgm:t>
        <a:bodyPr/>
        <a:lstStyle/>
        <a:p>
          <a:pPr rtl="0"/>
          <a:r>
            <a:rPr lang="en-GB" sz="2000" b="0" u="none" dirty="0">
              <a:solidFill>
                <a:schemeClr val="accent3"/>
              </a:solidFill>
            </a:rPr>
            <a:t>Maintenance and repair </a:t>
          </a:r>
        </a:p>
      </dgm:t>
    </dgm:pt>
    <dgm:pt modelId="{5FCF2A12-EE01-4F4B-A638-65430AA3CFDD}" type="parTrans" cxnId="{B05BA8C2-1B18-4464-8467-B8A8B8E5E4C5}">
      <dgm:prSet/>
      <dgm:spPr/>
      <dgm:t>
        <a:bodyPr/>
        <a:lstStyle/>
        <a:p>
          <a:endParaRPr lang="en-GB"/>
        </a:p>
      </dgm:t>
    </dgm:pt>
    <dgm:pt modelId="{2FAF538F-D6F5-4D35-83E6-191E4D80E761}" type="sibTrans" cxnId="{B05BA8C2-1B18-4464-8467-B8A8B8E5E4C5}">
      <dgm:prSet/>
      <dgm:spPr/>
      <dgm:t>
        <a:bodyPr/>
        <a:lstStyle/>
        <a:p>
          <a:endParaRPr lang="en-GB"/>
        </a:p>
      </dgm:t>
    </dgm:pt>
    <dgm:pt modelId="{75BB6298-6960-4725-9966-E273A0D9C9EF}">
      <dgm:prSet custT="1"/>
      <dgm:spPr/>
      <dgm:t>
        <a:bodyPr/>
        <a:lstStyle/>
        <a:p>
          <a:r>
            <a:rPr lang="en-GB" sz="2000" dirty="0">
              <a:solidFill>
                <a:schemeClr val="accent3"/>
              </a:solidFill>
            </a:rPr>
            <a:t>How are budgets set for Maintenance and repair? </a:t>
          </a:r>
        </a:p>
      </dgm:t>
    </dgm:pt>
    <dgm:pt modelId="{FA61264F-7A2D-4477-9C50-C59C09C094FB}" type="parTrans" cxnId="{8166378F-2ABB-4221-B45E-C091292001EA}">
      <dgm:prSet/>
      <dgm:spPr/>
      <dgm:t>
        <a:bodyPr/>
        <a:lstStyle/>
        <a:p>
          <a:endParaRPr lang="en-GB"/>
        </a:p>
      </dgm:t>
    </dgm:pt>
    <dgm:pt modelId="{5ADB1D6D-3973-4450-94C9-23B5504F76B1}" type="sibTrans" cxnId="{8166378F-2ABB-4221-B45E-C091292001EA}">
      <dgm:prSet/>
      <dgm:spPr/>
      <dgm:t>
        <a:bodyPr/>
        <a:lstStyle/>
        <a:p>
          <a:endParaRPr lang="en-GB"/>
        </a:p>
      </dgm:t>
    </dgm:pt>
    <dgm:pt modelId="{21182FB9-CC6A-4EF4-9EF0-F2021478666B}">
      <dgm:prSet custT="1"/>
      <dgm:spPr/>
      <dgm:t>
        <a:bodyPr/>
        <a:lstStyle/>
        <a:p>
          <a:r>
            <a:rPr lang="en-GB" sz="2000" dirty="0">
              <a:solidFill>
                <a:schemeClr val="accent3"/>
              </a:solidFill>
            </a:rPr>
            <a:t>Blended budgets across services?</a:t>
          </a:r>
        </a:p>
      </dgm:t>
    </dgm:pt>
    <dgm:pt modelId="{F2931B36-992B-40A7-8053-D836D675FFAB}" type="parTrans" cxnId="{CFE13C42-6778-4A81-A416-5C56F5490B5D}">
      <dgm:prSet/>
      <dgm:spPr/>
      <dgm:t>
        <a:bodyPr/>
        <a:lstStyle/>
        <a:p>
          <a:endParaRPr lang="en-GB"/>
        </a:p>
      </dgm:t>
    </dgm:pt>
    <dgm:pt modelId="{91E30E05-5BEC-41BA-BED3-FEB5A611D432}" type="sibTrans" cxnId="{CFE13C42-6778-4A81-A416-5C56F5490B5D}">
      <dgm:prSet/>
      <dgm:spPr/>
      <dgm:t>
        <a:bodyPr/>
        <a:lstStyle/>
        <a:p>
          <a:endParaRPr lang="en-GB"/>
        </a:p>
      </dgm:t>
    </dgm:pt>
    <dgm:pt modelId="{25026C38-9868-4D47-920E-51B40790C708}" type="pres">
      <dgm:prSet presAssocID="{7920A196-6834-4611-B6F7-EBE119E1FB01}" presName="Name0" presStyleCnt="0">
        <dgm:presLayoutVars>
          <dgm:dir/>
          <dgm:animLvl val="lvl"/>
          <dgm:resizeHandles val="exact"/>
        </dgm:presLayoutVars>
      </dgm:prSet>
      <dgm:spPr/>
    </dgm:pt>
    <dgm:pt modelId="{7A02A928-80E9-4226-8CB2-31D4790442E5}" type="pres">
      <dgm:prSet presAssocID="{9C145538-E748-4928-89E6-50DF222874CE}" presName="linNode" presStyleCnt="0"/>
      <dgm:spPr/>
    </dgm:pt>
    <dgm:pt modelId="{2E551BA3-0700-4CEB-BF6B-4AE2732ED49D}" type="pres">
      <dgm:prSet presAssocID="{9C145538-E748-4928-89E6-50DF222874CE}" presName="parentText" presStyleLbl="node1" presStyleIdx="0" presStyleCnt="2">
        <dgm:presLayoutVars>
          <dgm:chMax val="1"/>
          <dgm:bulletEnabled val="1"/>
        </dgm:presLayoutVars>
      </dgm:prSet>
      <dgm:spPr/>
    </dgm:pt>
    <dgm:pt modelId="{ED12FF2C-2998-41CF-B0ED-A157395A7E9E}" type="pres">
      <dgm:prSet presAssocID="{9C145538-E748-4928-89E6-50DF222874CE}" presName="descendantText" presStyleLbl="alignAccFollowNode1" presStyleIdx="0" presStyleCnt="2" custLinFactNeighborX="0" custLinFactNeighborY="-715">
        <dgm:presLayoutVars>
          <dgm:bulletEnabled val="1"/>
        </dgm:presLayoutVars>
      </dgm:prSet>
      <dgm:spPr/>
    </dgm:pt>
    <dgm:pt modelId="{A30F4309-B31A-493A-BE35-02E0E595C527}" type="pres">
      <dgm:prSet presAssocID="{8ACB9B01-1D20-418C-BBDC-A8E6F4D2656A}" presName="sp" presStyleCnt="0"/>
      <dgm:spPr/>
    </dgm:pt>
    <dgm:pt modelId="{B82B6B21-7D1E-488D-946E-5FF3837B1199}" type="pres">
      <dgm:prSet presAssocID="{7B9112DB-FAF2-4CA7-8A58-0D319922C907}" presName="linNode" presStyleCnt="0"/>
      <dgm:spPr/>
    </dgm:pt>
    <dgm:pt modelId="{85324FCC-A0C6-4704-9806-C162F54A60D1}" type="pres">
      <dgm:prSet presAssocID="{7B9112DB-FAF2-4CA7-8A58-0D319922C907}" presName="parentText" presStyleLbl="node1" presStyleIdx="1" presStyleCnt="2">
        <dgm:presLayoutVars>
          <dgm:chMax val="1"/>
          <dgm:bulletEnabled val="1"/>
        </dgm:presLayoutVars>
      </dgm:prSet>
      <dgm:spPr/>
    </dgm:pt>
    <dgm:pt modelId="{87D27B38-1C79-4437-B5CF-D10232CF3D6F}" type="pres">
      <dgm:prSet presAssocID="{7B9112DB-FAF2-4CA7-8A58-0D319922C907}" presName="descendantText" presStyleLbl="alignAccFollowNode1" presStyleIdx="1" presStyleCnt="2" custScaleY="113850" custLinFactNeighborX="0" custLinFactNeighborY="715">
        <dgm:presLayoutVars>
          <dgm:bulletEnabled val="1"/>
        </dgm:presLayoutVars>
      </dgm:prSet>
      <dgm:spPr/>
    </dgm:pt>
  </dgm:ptLst>
  <dgm:cxnLst>
    <dgm:cxn modelId="{B4E412DE-FCF2-4BC3-AEE4-4FBC29905FC3}" type="presOf" srcId="{9C145538-E748-4928-89E6-50DF222874CE}" destId="{2E551BA3-0700-4CEB-BF6B-4AE2732ED49D}" srcOrd="0" destOrd="0" presId="urn:microsoft.com/office/officeart/2005/8/layout/vList5"/>
    <dgm:cxn modelId="{878FFAEF-F3E1-4FF7-AA28-A386B4C1F432}" srcId="{7920A196-6834-4611-B6F7-EBE119E1FB01}" destId="{9C145538-E748-4928-89E6-50DF222874CE}" srcOrd="0" destOrd="0" parTransId="{3DA0E0B6-3092-4B8C-A0A6-F91F8A00CA61}" sibTransId="{8ACB9B01-1D20-418C-BBDC-A8E6F4D2656A}"/>
    <dgm:cxn modelId="{CFE13C42-6778-4A81-A416-5C56F5490B5D}" srcId="{7B9112DB-FAF2-4CA7-8A58-0D319922C907}" destId="{21182FB9-CC6A-4EF4-9EF0-F2021478666B}" srcOrd="3" destOrd="0" parTransId="{F2931B36-992B-40A7-8053-D836D675FFAB}" sibTransId="{91E30E05-5BEC-41BA-BED3-FEB5A611D432}"/>
    <dgm:cxn modelId="{9884B571-7A27-4E82-82C3-3D78B2889B0F}" type="presOf" srcId="{75BB6298-6960-4725-9966-E273A0D9C9EF}" destId="{87D27B38-1C79-4437-B5CF-D10232CF3D6F}" srcOrd="0" destOrd="2" presId="urn:microsoft.com/office/officeart/2005/8/layout/vList5"/>
    <dgm:cxn modelId="{2E702EEC-4019-47B4-95EE-38BF31385519}" type="presOf" srcId="{A5B771B9-2C1A-433D-8128-7DA024D5D101}" destId="{87D27B38-1C79-4437-B5CF-D10232CF3D6F}" srcOrd="0" destOrd="0" presId="urn:microsoft.com/office/officeart/2005/8/layout/vList5"/>
    <dgm:cxn modelId="{2017C055-FCA8-47BA-AF17-72FF400832FB}" srcId="{7B9112DB-FAF2-4CA7-8A58-0D319922C907}" destId="{A5B771B9-2C1A-433D-8128-7DA024D5D101}" srcOrd="0" destOrd="0" parTransId="{8926E22F-C684-47CD-A5B3-2D9EB4420AF5}" sibTransId="{2CD0A175-FC6B-4A2F-8744-506EB04E365F}"/>
    <dgm:cxn modelId="{8166378F-2ABB-4221-B45E-C091292001EA}" srcId="{7B9112DB-FAF2-4CA7-8A58-0D319922C907}" destId="{75BB6298-6960-4725-9966-E273A0D9C9EF}" srcOrd="2" destOrd="0" parTransId="{FA61264F-7A2D-4477-9C50-C59C09C094FB}" sibTransId="{5ADB1D6D-3973-4450-94C9-23B5504F76B1}"/>
    <dgm:cxn modelId="{63B3CE1D-F29C-4886-A858-2225FB708387}" srcId="{7B9112DB-FAF2-4CA7-8A58-0D319922C907}" destId="{5C065236-1B91-4B41-9F47-1D8F56E0F9D8}" srcOrd="1" destOrd="0" parTransId="{AEFE3646-B8DA-4D83-A5B5-1996B00A6749}" sibTransId="{EDF16336-8979-48BF-97CE-2CAC9697E01D}"/>
    <dgm:cxn modelId="{B05BA8C2-1B18-4464-8467-B8A8B8E5E4C5}" srcId="{9C145538-E748-4928-89E6-50DF222874CE}" destId="{8567632C-B055-44EE-B5F5-E754B9BC701C}" srcOrd="1" destOrd="0" parTransId="{5FCF2A12-EE01-4F4B-A638-65430AA3CFDD}" sibTransId="{2FAF538F-D6F5-4D35-83E6-191E4D80E761}"/>
    <dgm:cxn modelId="{58A36795-F3DF-4BC7-8CA3-BBBBC9A7B95C}" type="presOf" srcId="{5C065236-1B91-4B41-9F47-1D8F56E0F9D8}" destId="{87D27B38-1C79-4437-B5CF-D10232CF3D6F}" srcOrd="0" destOrd="1" presId="urn:microsoft.com/office/officeart/2005/8/layout/vList5"/>
    <dgm:cxn modelId="{92488F9D-768D-4528-AAE9-1B62308603B3}" srcId="{9C145538-E748-4928-89E6-50DF222874CE}" destId="{09A07F7E-2D2E-42A7-BA8C-230243263437}" srcOrd="0" destOrd="0" parTransId="{9C173BB4-25B0-4551-B92B-45C84729C804}" sibTransId="{CB447016-21F0-4AD5-A86D-B736D82AEC42}"/>
    <dgm:cxn modelId="{726DD745-10F5-4DCD-AD81-E89A3E84CF6B}" type="presOf" srcId="{7B9112DB-FAF2-4CA7-8A58-0D319922C907}" destId="{85324FCC-A0C6-4704-9806-C162F54A60D1}" srcOrd="0" destOrd="0" presId="urn:microsoft.com/office/officeart/2005/8/layout/vList5"/>
    <dgm:cxn modelId="{01496880-9DFA-4A67-98E8-71F9739CE6B7}" type="presOf" srcId="{8567632C-B055-44EE-B5F5-E754B9BC701C}" destId="{ED12FF2C-2998-41CF-B0ED-A157395A7E9E}" srcOrd="0" destOrd="1" presId="urn:microsoft.com/office/officeart/2005/8/layout/vList5"/>
    <dgm:cxn modelId="{2050C4EA-353E-4AED-8462-F50874A43BC6}" type="presOf" srcId="{09A07F7E-2D2E-42A7-BA8C-230243263437}" destId="{ED12FF2C-2998-41CF-B0ED-A157395A7E9E}" srcOrd="0" destOrd="0" presId="urn:microsoft.com/office/officeart/2005/8/layout/vList5"/>
    <dgm:cxn modelId="{CBDD2450-1BBF-4B8D-8C77-76BB12FB318A}" type="presOf" srcId="{21182FB9-CC6A-4EF4-9EF0-F2021478666B}" destId="{87D27B38-1C79-4437-B5CF-D10232CF3D6F}" srcOrd="0" destOrd="3" presId="urn:microsoft.com/office/officeart/2005/8/layout/vList5"/>
    <dgm:cxn modelId="{F4FCAAFB-E8A0-4262-A2C4-3C660EA84BBF}" type="presOf" srcId="{7920A196-6834-4611-B6F7-EBE119E1FB01}" destId="{25026C38-9868-4D47-920E-51B40790C708}" srcOrd="0" destOrd="0" presId="urn:microsoft.com/office/officeart/2005/8/layout/vList5"/>
    <dgm:cxn modelId="{71A8B6D0-1BE8-495F-91C2-729A268C460A}" srcId="{7920A196-6834-4611-B6F7-EBE119E1FB01}" destId="{7B9112DB-FAF2-4CA7-8A58-0D319922C907}" srcOrd="1" destOrd="0" parTransId="{A5D85FD7-DCF7-4479-8357-9CBB558BA824}" sibTransId="{7586669B-F8EE-48A9-B2BF-F670CFD4C53C}"/>
    <dgm:cxn modelId="{929C7130-D2D5-408B-8433-ABA8E87FDEE1}" type="presParOf" srcId="{25026C38-9868-4D47-920E-51B40790C708}" destId="{7A02A928-80E9-4226-8CB2-31D4790442E5}" srcOrd="0" destOrd="0" presId="urn:microsoft.com/office/officeart/2005/8/layout/vList5"/>
    <dgm:cxn modelId="{D468637D-341D-4B11-9A67-1789826BB5FA}" type="presParOf" srcId="{7A02A928-80E9-4226-8CB2-31D4790442E5}" destId="{2E551BA3-0700-4CEB-BF6B-4AE2732ED49D}" srcOrd="0" destOrd="0" presId="urn:microsoft.com/office/officeart/2005/8/layout/vList5"/>
    <dgm:cxn modelId="{48D66A2D-C911-4BD0-958C-A2705097D777}" type="presParOf" srcId="{7A02A928-80E9-4226-8CB2-31D4790442E5}" destId="{ED12FF2C-2998-41CF-B0ED-A157395A7E9E}" srcOrd="1" destOrd="0" presId="urn:microsoft.com/office/officeart/2005/8/layout/vList5"/>
    <dgm:cxn modelId="{03C148CC-9743-44C6-B0C3-3FCAF8A38FFA}" type="presParOf" srcId="{25026C38-9868-4D47-920E-51B40790C708}" destId="{A30F4309-B31A-493A-BE35-02E0E595C527}" srcOrd="1" destOrd="0" presId="urn:microsoft.com/office/officeart/2005/8/layout/vList5"/>
    <dgm:cxn modelId="{67E5B6CE-5CD7-40D7-BD93-30CB5ABDEA12}" type="presParOf" srcId="{25026C38-9868-4D47-920E-51B40790C708}" destId="{B82B6B21-7D1E-488D-946E-5FF3837B1199}" srcOrd="2" destOrd="0" presId="urn:microsoft.com/office/officeart/2005/8/layout/vList5"/>
    <dgm:cxn modelId="{BE1F60ED-EACB-49FD-B6BC-7A08124870FE}" type="presParOf" srcId="{B82B6B21-7D1E-488D-946E-5FF3837B1199}" destId="{85324FCC-A0C6-4704-9806-C162F54A60D1}" srcOrd="0" destOrd="0" presId="urn:microsoft.com/office/officeart/2005/8/layout/vList5"/>
    <dgm:cxn modelId="{6D488546-5852-44BA-A382-89A82072AA42}" type="presParOf" srcId="{B82B6B21-7D1E-488D-946E-5FF3837B1199}" destId="{87D27B38-1C79-4437-B5CF-D10232CF3D6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CD8A3B-4340-494D-BAE3-61A4C03839F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0774B617-CF21-4F1B-9FE8-E6448AED7F1B}">
      <dgm:prSet custT="1"/>
      <dgm:spPr/>
      <dgm:t>
        <a:bodyPr/>
        <a:lstStyle/>
        <a:p>
          <a:pPr rtl="0"/>
          <a:r>
            <a:rPr lang="en-GB" sz="1800" b="0" u="none" dirty="0"/>
            <a:t>Be enabled to choose Health and Wellbeing and outcomes they want to achieve, in dialogue with one or more health care professionals</a:t>
          </a:r>
        </a:p>
      </dgm:t>
    </dgm:pt>
    <dgm:pt modelId="{2BE55F63-C5F6-4597-B7AD-63923131EB16}" type="parTrans" cxnId="{C4180131-8844-496D-A199-06E143B39C3D}">
      <dgm:prSet/>
      <dgm:spPr/>
      <dgm:t>
        <a:bodyPr/>
        <a:lstStyle/>
        <a:p>
          <a:endParaRPr lang="en-GB"/>
        </a:p>
      </dgm:t>
    </dgm:pt>
    <dgm:pt modelId="{96798B0E-7889-44D9-8D10-E14A171C0156}" type="sibTrans" cxnId="{C4180131-8844-496D-A199-06E143B39C3D}">
      <dgm:prSet/>
      <dgm:spPr/>
      <dgm:t>
        <a:bodyPr/>
        <a:lstStyle/>
        <a:p>
          <a:endParaRPr lang="en-GB"/>
        </a:p>
      </dgm:t>
    </dgm:pt>
    <dgm:pt modelId="{0DE377EE-F6A0-4E5E-9AFB-58B1F8E19F59}">
      <dgm:prSet custT="1"/>
      <dgm:spPr/>
      <dgm:t>
        <a:bodyPr/>
        <a:lstStyle/>
        <a:p>
          <a:pPr rtl="0"/>
          <a:r>
            <a:rPr lang="en-GB" sz="1800" dirty="0">
              <a:solidFill>
                <a:schemeClr val="accent3"/>
              </a:solidFill>
            </a:rPr>
            <a:t>Current Assessment process? </a:t>
          </a:r>
        </a:p>
      </dgm:t>
    </dgm:pt>
    <dgm:pt modelId="{5680EA35-8BAA-4C00-81EA-9C8C145AB847}" type="parTrans" cxnId="{B654AC57-F1A1-417F-BC16-7DA6937A8707}">
      <dgm:prSet/>
      <dgm:spPr/>
      <dgm:t>
        <a:bodyPr/>
        <a:lstStyle/>
        <a:p>
          <a:endParaRPr lang="en-GB"/>
        </a:p>
      </dgm:t>
    </dgm:pt>
    <dgm:pt modelId="{35A5AD57-CEC5-4829-B023-D5B9E2EB4DEA}" type="sibTrans" cxnId="{B654AC57-F1A1-417F-BC16-7DA6937A8707}">
      <dgm:prSet/>
      <dgm:spPr/>
      <dgm:t>
        <a:bodyPr/>
        <a:lstStyle/>
        <a:p>
          <a:endParaRPr lang="en-GB"/>
        </a:p>
      </dgm:t>
    </dgm:pt>
    <dgm:pt modelId="{5A9AAC1D-BDA3-4802-B393-78B5860A35EC}">
      <dgm:prSet custT="1"/>
      <dgm:spPr/>
      <dgm:t>
        <a:bodyPr/>
        <a:lstStyle/>
        <a:p>
          <a:pPr rtl="0"/>
          <a:r>
            <a:rPr lang="en-GB" sz="1800" dirty="0">
              <a:solidFill>
                <a:schemeClr val="accent3"/>
              </a:solidFill>
            </a:rPr>
            <a:t>Prescription? </a:t>
          </a:r>
        </a:p>
      </dgm:t>
    </dgm:pt>
    <dgm:pt modelId="{35C45EEC-3E4A-45C9-9149-D1A96E2B471E}" type="parTrans" cxnId="{3C09E3C4-C1D6-453A-8343-3D8C2FE79960}">
      <dgm:prSet/>
      <dgm:spPr/>
      <dgm:t>
        <a:bodyPr/>
        <a:lstStyle/>
        <a:p>
          <a:endParaRPr lang="en-GB"/>
        </a:p>
      </dgm:t>
    </dgm:pt>
    <dgm:pt modelId="{E2DFC833-377E-496E-AEFC-0A51443E91A8}" type="sibTrans" cxnId="{3C09E3C4-C1D6-453A-8343-3D8C2FE79960}">
      <dgm:prSet/>
      <dgm:spPr/>
      <dgm:t>
        <a:bodyPr/>
        <a:lstStyle/>
        <a:p>
          <a:endParaRPr lang="en-GB"/>
        </a:p>
      </dgm:t>
    </dgm:pt>
    <dgm:pt modelId="{653EC297-0CD9-4942-8315-D51F910C0781}">
      <dgm:prSet custT="1"/>
      <dgm:spPr/>
      <dgm:t>
        <a:bodyPr/>
        <a:lstStyle/>
        <a:p>
          <a:pPr rtl="0"/>
          <a:r>
            <a:rPr lang="en-GB" sz="1800" dirty="0">
              <a:solidFill>
                <a:schemeClr val="accent3"/>
              </a:solidFill>
            </a:rPr>
            <a:t>Is this outcome based, do we use outcome measures? </a:t>
          </a:r>
        </a:p>
      </dgm:t>
    </dgm:pt>
    <dgm:pt modelId="{E066EFBC-CFF6-4D41-B67F-4E008C1BEE3F}" type="parTrans" cxnId="{E455B046-C771-41E5-B1AD-E7EAD528D32C}">
      <dgm:prSet/>
      <dgm:spPr/>
      <dgm:t>
        <a:bodyPr/>
        <a:lstStyle/>
        <a:p>
          <a:endParaRPr lang="en-GB"/>
        </a:p>
      </dgm:t>
    </dgm:pt>
    <dgm:pt modelId="{C3200447-93AE-4019-864F-30EE80BDE856}" type="sibTrans" cxnId="{E455B046-C771-41E5-B1AD-E7EAD528D32C}">
      <dgm:prSet/>
      <dgm:spPr/>
      <dgm:t>
        <a:bodyPr/>
        <a:lstStyle/>
        <a:p>
          <a:endParaRPr lang="en-GB"/>
        </a:p>
      </dgm:t>
    </dgm:pt>
    <dgm:pt modelId="{1A95EE90-AB06-410B-938D-E4FAF6EFF1A2}">
      <dgm:prSet custT="1"/>
      <dgm:spPr/>
      <dgm:t>
        <a:bodyPr/>
        <a:lstStyle/>
        <a:p>
          <a:pPr rtl="0"/>
          <a:r>
            <a:rPr lang="en-GB" sz="1800" dirty="0"/>
            <a:t>Questions</a:t>
          </a:r>
        </a:p>
      </dgm:t>
    </dgm:pt>
    <dgm:pt modelId="{13966101-6AD5-4E2E-B4F2-C6DB993FFE9E}" type="parTrans" cxnId="{87A42EE6-C5BE-4F8A-A699-5DF7EB0A754A}">
      <dgm:prSet/>
      <dgm:spPr/>
      <dgm:t>
        <a:bodyPr/>
        <a:lstStyle/>
        <a:p>
          <a:endParaRPr lang="en-GB"/>
        </a:p>
      </dgm:t>
    </dgm:pt>
    <dgm:pt modelId="{B71017A6-B760-4073-8BC3-6A27C8E83C8E}" type="sibTrans" cxnId="{87A42EE6-C5BE-4F8A-A699-5DF7EB0A754A}">
      <dgm:prSet/>
      <dgm:spPr/>
      <dgm:t>
        <a:bodyPr/>
        <a:lstStyle/>
        <a:p>
          <a:endParaRPr lang="en-GB"/>
        </a:p>
      </dgm:t>
    </dgm:pt>
    <dgm:pt modelId="{F32C8B2B-9CB4-40D9-90FB-83E55AC093DF}">
      <dgm:prSet custT="1"/>
      <dgm:spPr/>
      <dgm:t>
        <a:bodyPr/>
        <a:lstStyle/>
        <a:p>
          <a:pPr rtl="0"/>
          <a:r>
            <a:rPr lang="en-GB" sz="1800" dirty="0">
              <a:solidFill>
                <a:schemeClr val="accent3"/>
              </a:solidFill>
            </a:rPr>
            <a:t>What does wellbeing mean?</a:t>
          </a:r>
        </a:p>
      </dgm:t>
    </dgm:pt>
    <dgm:pt modelId="{4FBD890E-08F4-4D38-A005-6B8830919047}" type="parTrans" cxnId="{4484F886-2E74-433C-ACD2-FE9F3245B2B8}">
      <dgm:prSet/>
      <dgm:spPr/>
      <dgm:t>
        <a:bodyPr/>
        <a:lstStyle/>
        <a:p>
          <a:endParaRPr lang="en-GB"/>
        </a:p>
      </dgm:t>
    </dgm:pt>
    <dgm:pt modelId="{0C9AAB3D-1A6A-42C2-B566-070E01FBE14C}" type="sibTrans" cxnId="{4484F886-2E74-433C-ACD2-FE9F3245B2B8}">
      <dgm:prSet/>
      <dgm:spPr/>
      <dgm:t>
        <a:bodyPr/>
        <a:lstStyle/>
        <a:p>
          <a:endParaRPr lang="en-GB"/>
        </a:p>
      </dgm:t>
    </dgm:pt>
    <dgm:pt modelId="{361C403F-159C-4835-A239-563AE365832F}">
      <dgm:prSet custT="1"/>
      <dgm:spPr/>
      <dgm:t>
        <a:bodyPr/>
        <a:lstStyle/>
        <a:p>
          <a:pPr rtl="0"/>
          <a:r>
            <a:rPr lang="en-GB" sz="1800" dirty="0">
              <a:solidFill>
                <a:schemeClr val="accent3"/>
              </a:solidFill>
            </a:rPr>
            <a:t>Are services commissioned for this?</a:t>
          </a:r>
        </a:p>
      </dgm:t>
    </dgm:pt>
    <dgm:pt modelId="{44C52963-6D11-4F75-919B-ACF73C43E764}" type="parTrans" cxnId="{0C954FE4-7A38-4F07-86FC-B9311581A845}">
      <dgm:prSet/>
      <dgm:spPr/>
      <dgm:t>
        <a:bodyPr/>
        <a:lstStyle/>
        <a:p>
          <a:endParaRPr lang="en-GB"/>
        </a:p>
      </dgm:t>
    </dgm:pt>
    <dgm:pt modelId="{3AC460F7-BE63-445A-A177-E96956B214D7}" type="sibTrans" cxnId="{0C954FE4-7A38-4F07-86FC-B9311581A845}">
      <dgm:prSet/>
      <dgm:spPr/>
      <dgm:t>
        <a:bodyPr/>
        <a:lstStyle/>
        <a:p>
          <a:endParaRPr lang="en-GB"/>
        </a:p>
      </dgm:t>
    </dgm:pt>
    <dgm:pt modelId="{F191C5AD-AD85-4E0A-97F3-7352C429313D}">
      <dgm:prSet custT="1"/>
      <dgm:spPr/>
      <dgm:t>
        <a:bodyPr/>
        <a:lstStyle/>
        <a:p>
          <a:pPr rtl="0"/>
          <a:r>
            <a:rPr lang="en-GB" sz="1800" dirty="0">
              <a:solidFill>
                <a:schemeClr val="accent3"/>
              </a:solidFill>
            </a:rPr>
            <a:t>Who is clinically accountable if wider needs met, not just clinical and postural?</a:t>
          </a:r>
        </a:p>
      </dgm:t>
    </dgm:pt>
    <dgm:pt modelId="{AB4911A4-B176-487B-8F15-AE1E76F8E185}" type="parTrans" cxnId="{E6ECFA88-0C0C-4E0F-B20A-D44FBA0CFD2C}">
      <dgm:prSet/>
      <dgm:spPr/>
      <dgm:t>
        <a:bodyPr/>
        <a:lstStyle/>
        <a:p>
          <a:endParaRPr lang="en-GB"/>
        </a:p>
      </dgm:t>
    </dgm:pt>
    <dgm:pt modelId="{79D79C67-582E-4144-BCC2-ACDE15D47A4F}" type="sibTrans" cxnId="{E6ECFA88-0C0C-4E0F-B20A-D44FBA0CFD2C}">
      <dgm:prSet/>
      <dgm:spPr/>
      <dgm:t>
        <a:bodyPr/>
        <a:lstStyle/>
        <a:p>
          <a:endParaRPr lang="en-GB"/>
        </a:p>
      </dgm:t>
    </dgm:pt>
    <dgm:pt modelId="{729886E3-AE95-41DF-AB04-65161C9A1A17}">
      <dgm:prSet custT="1"/>
      <dgm:spPr/>
      <dgm:t>
        <a:bodyPr/>
        <a:lstStyle/>
        <a:p>
          <a:pPr rtl="0"/>
          <a:r>
            <a:rPr lang="en-GB" sz="1800" dirty="0">
              <a:solidFill>
                <a:schemeClr val="accent3"/>
              </a:solidFill>
            </a:rPr>
            <a:t>Do we have capacity to do this? </a:t>
          </a:r>
        </a:p>
      </dgm:t>
    </dgm:pt>
    <dgm:pt modelId="{0987E510-B69B-4836-8EBB-3F936C89228C}" type="parTrans" cxnId="{BB48A40C-40D9-47DD-BEC2-233BB1F4A83B}">
      <dgm:prSet/>
      <dgm:spPr/>
      <dgm:t>
        <a:bodyPr/>
        <a:lstStyle/>
        <a:p>
          <a:endParaRPr lang="en-GB"/>
        </a:p>
      </dgm:t>
    </dgm:pt>
    <dgm:pt modelId="{263A565A-1A90-4F3E-8DEC-3C574F90ED35}" type="sibTrans" cxnId="{BB48A40C-40D9-47DD-BEC2-233BB1F4A83B}">
      <dgm:prSet/>
      <dgm:spPr/>
      <dgm:t>
        <a:bodyPr/>
        <a:lstStyle/>
        <a:p>
          <a:endParaRPr lang="en-GB"/>
        </a:p>
      </dgm:t>
    </dgm:pt>
    <dgm:pt modelId="{86C96493-CA96-4108-BBAA-C7D4A883EB3F}">
      <dgm:prSet custT="1"/>
      <dgm:spPr/>
      <dgm:t>
        <a:bodyPr/>
        <a:lstStyle/>
        <a:p>
          <a:pPr rtl="0"/>
          <a:r>
            <a:rPr lang="en-GB" sz="1800" dirty="0">
              <a:solidFill>
                <a:schemeClr val="accent3"/>
              </a:solidFill>
            </a:rPr>
            <a:t>Will it raise expectations? </a:t>
          </a:r>
        </a:p>
      </dgm:t>
    </dgm:pt>
    <dgm:pt modelId="{34E13D65-D833-46EB-AD27-BBC5B7258A4F}" type="parTrans" cxnId="{E9B02203-F183-4209-BA7D-BE0451DA365B}">
      <dgm:prSet/>
      <dgm:spPr/>
      <dgm:t>
        <a:bodyPr/>
        <a:lstStyle/>
        <a:p>
          <a:endParaRPr lang="en-GB"/>
        </a:p>
      </dgm:t>
    </dgm:pt>
    <dgm:pt modelId="{848CCBA3-D526-4D16-9C37-C3330B2C2036}" type="sibTrans" cxnId="{E9B02203-F183-4209-BA7D-BE0451DA365B}">
      <dgm:prSet/>
      <dgm:spPr/>
      <dgm:t>
        <a:bodyPr/>
        <a:lstStyle/>
        <a:p>
          <a:endParaRPr lang="en-GB"/>
        </a:p>
      </dgm:t>
    </dgm:pt>
    <dgm:pt modelId="{FAAE6D08-8E7E-4159-B4F7-EF8488C786A2}" type="pres">
      <dgm:prSet presAssocID="{2ACD8A3B-4340-494D-BAE3-61A4C03839F4}" presName="Name0" presStyleCnt="0">
        <dgm:presLayoutVars>
          <dgm:dir/>
          <dgm:animLvl val="lvl"/>
          <dgm:resizeHandles val="exact"/>
        </dgm:presLayoutVars>
      </dgm:prSet>
      <dgm:spPr/>
    </dgm:pt>
    <dgm:pt modelId="{5C9557B1-57A1-458E-B06A-B14DE2FDDF62}" type="pres">
      <dgm:prSet presAssocID="{0774B617-CF21-4F1B-9FE8-E6448AED7F1B}" presName="linNode" presStyleCnt="0"/>
      <dgm:spPr/>
    </dgm:pt>
    <dgm:pt modelId="{69F62D10-CCE7-4B08-83A3-AD89D75A4836}" type="pres">
      <dgm:prSet presAssocID="{0774B617-CF21-4F1B-9FE8-E6448AED7F1B}" presName="parentText" presStyleLbl="node1" presStyleIdx="0" presStyleCnt="2" custScaleX="115609" custLinFactNeighborX="-4829" custLinFactNeighborY="-15">
        <dgm:presLayoutVars>
          <dgm:chMax val="1"/>
          <dgm:bulletEnabled val="1"/>
        </dgm:presLayoutVars>
      </dgm:prSet>
      <dgm:spPr/>
    </dgm:pt>
    <dgm:pt modelId="{4BB2C60D-C29B-4D75-A788-ADBE017BD9F4}" type="pres">
      <dgm:prSet presAssocID="{0774B617-CF21-4F1B-9FE8-E6448AED7F1B}" presName="descendantText" presStyleLbl="alignAccFollowNode1" presStyleIdx="0" presStyleCnt="2" custScaleX="84961" custScaleY="91725" custLinFactNeighborX="-3122" custLinFactNeighborY="8328">
        <dgm:presLayoutVars>
          <dgm:bulletEnabled val="1"/>
        </dgm:presLayoutVars>
      </dgm:prSet>
      <dgm:spPr/>
    </dgm:pt>
    <dgm:pt modelId="{151F961C-B43B-4916-9BF8-75F19779ADD0}" type="pres">
      <dgm:prSet presAssocID="{96798B0E-7889-44D9-8D10-E14A171C0156}" presName="sp" presStyleCnt="0"/>
      <dgm:spPr/>
    </dgm:pt>
    <dgm:pt modelId="{05854B3B-D996-4703-B811-6B145C673AD5}" type="pres">
      <dgm:prSet presAssocID="{1A95EE90-AB06-410B-938D-E4FAF6EFF1A2}" presName="linNode" presStyleCnt="0"/>
      <dgm:spPr/>
    </dgm:pt>
    <dgm:pt modelId="{DAAD7B24-C990-4CA7-AAC0-79FA38052B28}" type="pres">
      <dgm:prSet presAssocID="{1A95EE90-AB06-410B-938D-E4FAF6EFF1A2}" presName="parentText" presStyleLbl="node1" presStyleIdx="1" presStyleCnt="2" custScaleY="111880" custLinFactNeighborX="0" custLinFactNeighborY="-3975">
        <dgm:presLayoutVars>
          <dgm:chMax val="1"/>
          <dgm:bulletEnabled val="1"/>
        </dgm:presLayoutVars>
      </dgm:prSet>
      <dgm:spPr/>
    </dgm:pt>
    <dgm:pt modelId="{6F0443DB-A8FE-486B-A768-F6C596BBA632}" type="pres">
      <dgm:prSet presAssocID="{1A95EE90-AB06-410B-938D-E4FAF6EFF1A2}" presName="descendantText" presStyleLbl="alignAccFollowNode1" presStyleIdx="1" presStyleCnt="2" custScaleX="78374" custScaleY="128254">
        <dgm:presLayoutVars>
          <dgm:bulletEnabled val="1"/>
        </dgm:presLayoutVars>
      </dgm:prSet>
      <dgm:spPr/>
    </dgm:pt>
  </dgm:ptLst>
  <dgm:cxnLst>
    <dgm:cxn modelId="{56DB5547-3A1E-45A0-9CE4-161F7F306A07}" type="presOf" srcId="{361C403F-159C-4835-A239-563AE365832F}" destId="{6F0443DB-A8FE-486B-A768-F6C596BBA632}" srcOrd="0" destOrd="1" presId="urn:microsoft.com/office/officeart/2005/8/layout/vList5"/>
    <dgm:cxn modelId="{803AD465-58EC-41BE-8DFC-0AC23523B8E4}" type="presOf" srcId="{F32C8B2B-9CB4-40D9-90FB-83E55AC093DF}" destId="{6F0443DB-A8FE-486B-A768-F6C596BBA632}" srcOrd="0" destOrd="0" presId="urn:microsoft.com/office/officeart/2005/8/layout/vList5"/>
    <dgm:cxn modelId="{FE37B3F0-B7C0-4403-81AE-50DBCCC194D0}" type="presOf" srcId="{5A9AAC1D-BDA3-4802-B393-78B5860A35EC}" destId="{4BB2C60D-C29B-4D75-A788-ADBE017BD9F4}" srcOrd="0" destOrd="1" presId="urn:microsoft.com/office/officeart/2005/8/layout/vList5"/>
    <dgm:cxn modelId="{DB8486FC-9A20-4FEA-8B9E-27E0689AE4B5}" type="presOf" srcId="{653EC297-0CD9-4942-8315-D51F910C0781}" destId="{4BB2C60D-C29B-4D75-A788-ADBE017BD9F4}" srcOrd="0" destOrd="2" presId="urn:microsoft.com/office/officeart/2005/8/layout/vList5"/>
    <dgm:cxn modelId="{4484F886-2E74-433C-ACD2-FE9F3245B2B8}" srcId="{1A95EE90-AB06-410B-938D-E4FAF6EFF1A2}" destId="{F32C8B2B-9CB4-40D9-90FB-83E55AC093DF}" srcOrd="0" destOrd="0" parTransId="{4FBD890E-08F4-4D38-A005-6B8830919047}" sibTransId="{0C9AAB3D-1A6A-42C2-B566-070E01FBE14C}"/>
    <dgm:cxn modelId="{0C954FE4-7A38-4F07-86FC-B9311581A845}" srcId="{1A95EE90-AB06-410B-938D-E4FAF6EFF1A2}" destId="{361C403F-159C-4835-A239-563AE365832F}" srcOrd="1" destOrd="0" parTransId="{44C52963-6D11-4F75-919B-ACF73C43E764}" sibTransId="{3AC460F7-BE63-445A-A177-E96956B214D7}"/>
    <dgm:cxn modelId="{7B4F7104-0882-46DE-85E6-1E0631BE6590}" type="presOf" srcId="{729886E3-AE95-41DF-AB04-65161C9A1A17}" destId="{6F0443DB-A8FE-486B-A768-F6C596BBA632}" srcOrd="0" destOrd="3" presId="urn:microsoft.com/office/officeart/2005/8/layout/vList5"/>
    <dgm:cxn modelId="{2069D76B-AFB0-4227-A741-96D33FA7F2FA}" type="presOf" srcId="{0774B617-CF21-4F1B-9FE8-E6448AED7F1B}" destId="{69F62D10-CCE7-4B08-83A3-AD89D75A4836}" srcOrd="0" destOrd="0" presId="urn:microsoft.com/office/officeart/2005/8/layout/vList5"/>
    <dgm:cxn modelId="{87A42EE6-C5BE-4F8A-A699-5DF7EB0A754A}" srcId="{2ACD8A3B-4340-494D-BAE3-61A4C03839F4}" destId="{1A95EE90-AB06-410B-938D-E4FAF6EFF1A2}" srcOrd="1" destOrd="0" parTransId="{13966101-6AD5-4E2E-B4F2-C6DB993FFE9E}" sibTransId="{B71017A6-B760-4073-8BC3-6A27C8E83C8E}"/>
    <dgm:cxn modelId="{D872C484-A683-4FA8-B8C2-50BD4E59D5B7}" type="presOf" srcId="{F191C5AD-AD85-4E0A-97F3-7352C429313D}" destId="{6F0443DB-A8FE-486B-A768-F6C596BBA632}" srcOrd="0" destOrd="2" presId="urn:microsoft.com/office/officeart/2005/8/layout/vList5"/>
    <dgm:cxn modelId="{4DFB83BF-E9E6-449D-B9B1-25AD18E6B4ED}" type="presOf" srcId="{1A95EE90-AB06-410B-938D-E4FAF6EFF1A2}" destId="{DAAD7B24-C990-4CA7-AAC0-79FA38052B28}" srcOrd="0" destOrd="0" presId="urn:microsoft.com/office/officeart/2005/8/layout/vList5"/>
    <dgm:cxn modelId="{E9B02203-F183-4209-BA7D-BE0451DA365B}" srcId="{1A95EE90-AB06-410B-938D-E4FAF6EFF1A2}" destId="{86C96493-CA96-4108-BBAA-C7D4A883EB3F}" srcOrd="4" destOrd="0" parTransId="{34E13D65-D833-46EB-AD27-BBC5B7258A4F}" sibTransId="{848CCBA3-D526-4D16-9C37-C3330B2C2036}"/>
    <dgm:cxn modelId="{FCA5C203-6A24-47E6-9D52-52001545F5C0}" type="presOf" srcId="{2ACD8A3B-4340-494D-BAE3-61A4C03839F4}" destId="{FAAE6D08-8E7E-4159-B4F7-EF8488C786A2}" srcOrd="0" destOrd="0" presId="urn:microsoft.com/office/officeart/2005/8/layout/vList5"/>
    <dgm:cxn modelId="{BB48A40C-40D9-47DD-BEC2-233BB1F4A83B}" srcId="{1A95EE90-AB06-410B-938D-E4FAF6EFF1A2}" destId="{729886E3-AE95-41DF-AB04-65161C9A1A17}" srcOrd="3" destOrd="0" parTransId="{0987E510-B69B-4836-8EBB-3F936C89228C}" sibTransId="{263A565A-1A90-4F3E-8DEC-3C574F90ED35}"/>
    <dgm:cxn modelId="{E89DAD60-E9E7-48EF-BB01-4CED68E941CD}" type="presOf" srcId="{86C96493-CA96-4108-BBAA-C7D4A883EB3F}" destId="{6F0443DB-A8FE-486B-A768-F6C596BBA632}" srcOrd="0" destOrd="4" presId="urn:microsoft.com/office/officeart/2005/8/layout/vList5"/>
    <dgm:cxn modelId="{BFD25B7D-D635-4C61-A8B9-0E1F9F027493}" type="presOf" srcId="{0DE377EE-F6A0-4E5E-9AFB-58B1F8E19F59}" destId="{4BB2C60D-C29B-4D75-A788-ADBE017BD9F4}" srcOrd="0" destOrd="0" presId="urn:microsoft.com/office/officeart/2005/8/layout/vList5"/>
    <dgm:cxn modelId="{3C09E3C4-C1D6-453A-8343-3D8C2FE79960}" srcId="{0774B617-CF21-4F1B-9FE8-E6448AED7F1B}" destId="{5A9AAC1D-BDA3-4802-B393-78B5860A35EC}" srcOrd="1" destOrd="0" parTransId="{35C45EEC-3E4A-45C9-9149-D1A96E2B471E}" sibTransId="{E2DFC833-377E-496E-AEFC-0A51443E91A8}"/>
    <dgm:cxn modelId="{E6ECFA88-0C0C-4E0F-B20A-D44FBA0CFD2C}" srcId="{1A95EE90-AB06-410B-938D-E4FAF6EFF1A2}" destId="{F191C5AD-AD85-4E0A-97F3-7352C429313D}" srcOrd="2" destOrd="0" parTransId="{AB4911A4-B176-487B-8F15-AE1E76F8E185}" sibTransId="{79D79C67-582E-4144-BCC2-ACDE15D47A4F}"/>
    <dgm:cxn modelId="{C4180131-8844-496D-A199-06E143B39C3D}" srcId="{2ACD8A3B-4340-494D-BAE3-61A4C03839F4}" destId="{0774B617-CF21-4F1B-9FE8-E6448AED7F1B}" srcOrd="0" destOrd="0" parTransId="{2BE55F63-C5F6-4597-B7AD-63923131EB16}" sibTransId="{96798B0E-7889-44D9-8D10-E14A171C0156}"/>
    <dgm:cxn modelId="{E455B046-C771-41E5-B1AD-E7EAD528D32C}" srcId="{0774B617-CF21-4F1B-9FE8-E6448AED7F1B}" destId="{653EC297-0CD9-4942-8315-D51F910C0781}" srcOrd="2" destOrd="0" parTransId="{E066EFBC-CFF6-4D41-B67F-4E008C1BEE3F}" sibTransId="{C3200447-93AE-4019-864F-30EE80BDE856}"/>
    <dgm:cxn modelId="{B654AC57-F1A1-417F-BC16-7DA6937A8707}" srcId="{0774B617-CF21-4F1B-9FE8-E6448AED7F1B}" destId="{0DE377EE-F6A0-4E5E-9AFB-58B1F8E19F59}" srcOrd="0" destOrd="0" parTransId="{5680EA35-8BAA-4C00-81EA-9C8C145AB847}" sibTransId="{35A5AD57-CEC5-4829-B023-D5B9E2EB4DEA}"/>
    <dgm:cxn modelId="{5225BAF1-4C5D-4397-ACD0-9C9642CE6410}" type="presParOf" srcId="{FAAE6D08-8E7E-4159-B4F7-EF8488C786A2}" destId="{5C9557B1-57A1-458E-B06A-B14DE2FDDF62}" srcOrd="0" destOrd="0" presId="urn:microsoft.com/office/officeart/2005/8/layout/vList5"/>
    <dgm:cxn modelId="{F4FCB39C-076B-44BB-B321-21CDB766AC18}" type="presParOf" srcId="{5C9557B1-57A1-458E-B06A-B14DE2FDDF62}" destId="{69F62D10-CCE7-4B08-83A3-AD89D75A4836}" srcOrd="0" destOrd="0" presId="urn:microsoft.com/office/officeart/2005/8/layout/vList5"/>
    <dgm:cxn modelId="{81949DAF-7273-4E81-9C23-1B988E7F9005}" type="presParOf" srcId="{5C9557B1-57A1-458E-B06A-B14DE2FDDF62}" destId="{4BB2C60D-C29B-4D75-A788-ADBE017BD9F4}" srcOrd="1" destOrd="0" presId="urn:microsoft.com/office/officeart/2005/8/layout/vList5"/>
    <dgm:cxn modelId="{8C914496-63ED-4A40-A315-95AEE1CBCFE2}" type="presParOf" srcId="{FAAE6D08-8E7E-4159-B4F7-EF8488C786A2}" destId="{151F961C-B43B-4916-9BF8-75F19779ADD0}" srcOrd="1" destOrd="0" presId="urn:microsoft.com/office/officeart/2005/8/layout/vList5"/>
    <dgm:cxn modelId="{00F3FA21-00DA-478E-A818-E603C1640A11}" type="presParOf" srcId="{FAAE6D08-8E7E-4159-B4F7-EF8488C786A2}" destId="{05854B3B-D996-4703-B811-6B145C673AD5}" srcOrd="2" destOrd="0" presId="urn:microsoft.com/office/officeart/2005/8/layout/vList5"/>
    <dgm:cxn modelId="{0ED731FC-26B9-49A5-BF5D-332D1B8BE313}" type="presParOf" srcId="{05854B3B-D996-4703-B811-6B145C673AD5}" destId="{DAAD7B24-C990-4CA7-AAC0-79FA38052B28}" srcOrd="0" destOrd="0" presId="urn:microsoft.com/office/officeart/2005/8/layout/vList5"/>
    <dgm:cxn modelId="{F15DE2AE-C7CA-4E62-84D8-09E23E6A7E74}" type="presParOf" srcId="{05854B3B-D996-4703-B811-6B145C673AD5}" destId="{6F0443DB-A8FE-486B-A768-F6C596BBA63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8221DE-224E-47E9-A7A2-161B5C3018C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EC9E601-B542-455B-9033-4AC4E697FBC5}">
      <dgm:prSet custT="1"/>
      <dgm:spPr/>
      <dgm:t>
        <a:bodyPr/>
        <a:lstStyle/>
        <a:p>
          <a:pPr rtl="0"/>
          <a:r>
            <a:rPr lang="en-GB" sz="1800" dirty="0">
              <a:solidFill>
                <a:schemeClr val="accent3"/>
              </a:solidFill>
            </a:rPr>
            <a:t>Are people currently asked to contribute to assessment and prescription decisions? </a:t>
          </a:r>
        </a:p>
      </dgm:t>
    </dgm:pt>
    <dgm:pt modelId="{C57CC6B9-309B-4C42-B870-FD1AEA879ECF}" type="parTrans" cxnId="{F29138E7-CFE5-4EFE-A7D9-FE7F2BA9C368}">
      <dgm:prSet/>
      <dgm:spPr/>
      <dgm:t>
        <a:bodyPr/>
        <a:lstStyle/>
        <a:p>
          <a:endParaRPr lang="en-GB"/>
        </a:p>
      </dgm:t>
    </dgm:pt>
    <dgm:pt modelId="{0BFC30E2-21ED-4F70-92E4-9DFF9A4CDB0A}" type="sibTrans" cxnId="{F29138E7-CFE5-4EFE-A7D9-FE7F2BA9C368}">
      <dgm:prSet/>
      <dgm:spPr/>
      <dgm:t>
        <a:bodyPr/>
        <a:lstStyle/>
        <a:p>
          <a:endParaRPr lang="en-GB"/>
        </a:p>
      </dgm:t>
    </dgm:pt>
    <dgm:pt modelId="{45953829-AF75-4382-BAD5-2E22213D9B7D}">
      <dgm:prSet custT="1"/>
      <dgm:spPr/>
      <dgm:t>
        <a:bodyPr/>
        <a:lstStyle/>
        <a:p>
          <a:r>
            <a:rPr lang="en-GB" sz="2000" dirty="0"/>
            <a:t>Be involved in the design of their care plan </a:t>
          </a:r>
        </a:p>
      </dgm:t>
    </dgm:pt>
    <dgm:pt modelId="{B176465B-70E1-45EA-B935-DB7389054D37}" type="parTrans" cxnId="{EF19CE7B-94EE-4BD6-9DD6-273188D89474}">
      <dgm:prSet/>
      <dgm:spPr/>
    </dgm:pt>
    <dgm:pt modelId="{DB1C2756-8BDD-4C62-8916-981DFDDD6F1A}" type="sibTrans" cxnId="{EF19CE7B-94EE-4BD6-9DD6-273188D89474}">
      <dgm:prSet/>
      <dgm:spPr/>
    </dgm:pt>
    <dgm:pt modelId="{AEFFABA8-7A3D-4763-BACE-3B570252A5B6}">
      <dgm:prSet custT="1"/>
      <dgm:spPr/>
      <dgm:t>
        <a:bodyPr/>
        <a:lstStyle/>
        <a:p>
          <a:r>
            <a:rPr lang="en-GB" sz="2000" dirty="0"/>
            <a:t>Questions?</a:t>
          </a:r>
        </a:p>
      </dgm:t>
    </dgm:pt>
    <dgm:pt modelId="{352AAE14-B6B4-43F0-AC33-D9F6858634D4}" type="parTrans" cxnId="{922A236B-FFA8-49DB-A348-64A543ADB4F8}">
      <dgm:prSet/>
      <dgm:spPr/>
    </dgm:pt>
    <dgm:pt modelId="{22650C1B-25A8-494A-90E7-BCEA0C1AB456}" type="sibTrans" cxnId="{922A236B-FFA8-49DB-A348-64A543ADB4F8}">
      <dgm:prSet/>
      <dgm:spPr/>
    </dgm:pt>
    <dgm:pt modelId="{53AB18FB-833C-4899-A473-1E455D922F8F}">
      <dgm:prSet custT="1"/>
      <dgm:spPr/>
      <dgm:t>
        <a:bodyPr/>
        <a:lstStyle/>
        <a:p>
          <a:pPr rtl="0"/>
          <a:r>
            <a:rPr lang="en-GB" sz="1800" dirty="0">
              <a:solidFill>
                <a:schemeClr val="accent3"/>
              </a:solidFill>
            </a:rPr>
            <a:t>Do services contribute to wider care plans i.e. EHCP plans?</a:t>
          </a:r>
        </a:p>
      </dgm:t>
    </dgm:pt>
    <dgm:pt modelId="{EDB22AFB-6500-4274-9520-2C79783225ED}" type="parTrans" cxnId="{54DED642-8243-42A6-A41D-404BCF082486}">
      <dgm:prSet/>
      <dgm:spPr/>
    </dgm:pt>
    <dgm:pt modelId="{49C9E370-25CC-4578-882E-9C5CF029657B}" type="sibTrans" cxnId="{54DED642-8243-42A6-A41D-404BCF082486}">
      <dgm:prSet/>
      <dgm:spPr/>
    </dgm:pt>
    <dgm:pt modelId="{A4AD3FA1-3446-4E5E-92C6-75FE7AB4AC19}">
      <dgm:prSet custT="1"/>
      <dgm:spPr/>
      <dgm:t>
        <a:bodyPr anchor="t"/>
        <a:lstStyle/>
        <a:p>
          <a:pPr marL="360000" rtl="0">
            <a:lnSpc>
              <a:spcPct val="100000"/>
            </a:lnSpc>
          </a:pPr>
          <a:r>
            <a:rPr lang="en-GB" sz="1800" dirty="0">
              <a:solidFill>
                <a:schemeClr val="accent3"/>
              </a:solidFill>
            </a:rPr>
            <a:t>Peer Support available?  </a:t>
          </a:r>
        </a:p>
      </dgm:t>
    </dgm:pt>
    <dgm:pt modelId="{FB46AC05-CF28-45D8-917A-79C94E6356F1}" type="parTrans" cxnId="{CFC3C2AC-301E-4EDF-8CB9-52C70A4B2392}">
      <dgm:prSet/>
      <dgm:spPr/>
    </dgm:pt>
    <dgm:pt modelId="{0B947FB1-3C88-445D-B7C9-50BCC5CF6C7C}" type="sibTrans" cxnId="{CFC3C2AC-301E-4EDF-8CB9-52C70A4B2392}">
      <dgm:prSet/>
      <dgm:spPr/>
    </dgm:pt>
    <dgm:pt modelId="{31F8F2D3-01DB-440A-9E14-F66D8DF7086C}">
      <dgm:prSet custT="1"/>
      <dgm:spPr/>
      <dgm:t>
        <a:bodyPr anchor="t"/>
        <a:lstStyle/>
        <a:p>
          <a:pPr marL="360000" rtl="0">
            <a:lnSpc>
              <a:spcPct val="100000"/>
            </a:lnSpc>
          </a:pPr>
          <a:r>
            <a:rPr lang="en-GB" sz="1800" dirty="0">
              <a:solidFill>
                <a:schemeClr val="accent3"/>
              </a:solidFill>
            </a:rPr>
            <a:t>If no other care needs what will wheelchair care plan look like?</a:t>
          </a:r>
        </a:p>
      </dgm:t>
    </dgm:pt>
    <dgm:pt modelId="{534025AD-C467-41CB-9F10-620A11A052E6}" type="parTrans" cxnId="{8AE354D3-A64C-4832-8534-763695C8F854}">
      <dgm:prSet/>
      <dgm:spPr/>
    </dgm:pt>
    <dgm:pt modelId="{8ACDF9C4-F5C4-4A00-80A2-DF1216D3064F}" type="sibTrans" cxnId="{8AE354D3-A64C-4832-8534-763695C8F854}">
      <dgm:prSet/>
      <dgm:spPr/>
    </dgm:pt>
    <dgm:pt modelId="{CCD2FE21-3C2B-45D7-8F5B-6DBF7A077193}">
      <dgm:prSet custT="1"/>
      <dgm:spPr/>
      <dgm:t>
        <a:bodyPr anchor="t"/>
        <a:lstStyle/>
        <a:p>
          <a:pPr marL="360000" rtl="0">
            <a:lnSpc>
              <a:spcPct val="100000"/>
            </a:lnSpc>
          </a:pPr>
          <a:r>
            <a:rPr lang="en-GB" sz="1800" dirty="0">
              <a:solidFill>
                <a:schemeClr val="accent3"/>
              </a:solidFill>
            </a:rPr>
            <a:t>Capacity issues?</a:t>
          </a:r>
        </a:p>
      </dgm:t>
    </dgm:pt>
    <dgm:pt modelId="{6D1A8C6C-A30F-478E-AEDB-55E695D249C8}" type="parTrans" cxnId="{3D7A13AF-0831-4384-94A1-1236A5446E46}">
      <dgm:prSet/>
      <dgm:spPr/>
    </dgm:pt>
    <dgm:pt modelId="{FB908B8D-996D-4CDC-A44D-FE364801172C}" type="sibTrans" cxnId="{3D7A13AF-0831-4384-94A1-1236A5446E46}">
      <dgm:prSet/>
      <dgm:spPr/>
    </dgm:pt>
    <dgm:pt modelId="{5E071B60-47D3-4EB4-8753-11D57B2ACCB6}">
      <dgm:prSet custT="1"/>
      <dgm:spPr/>
      <dgm:t>
        <a:bodyPr anchor="t"/>
        <a:lstStyle/>
        <a:p>
          <a:pPr marL="360000" rtl="0">
            <a:lnSpc>
              <a:spcPct val="100000"/>
            </a:lnSpc>
          </a:pPr>
          <a:r>
            <a:rPr lang="en-GB" sz="1800" dirty="0">
              <a:solidFill>
                <a:schemeClr val="accent3"/>
              </a:solidFill>
            </a:rPr>
            <a:t>Workforce skills in care plan creation?</a:t>
          </a:r>
        </a:p>
      </dgm:t>
    </dgm:pt>
    <dgm:pt modelId="{49B4ECF7-E2A5-42FA-BDA0-E2A107874689}" type="parTrans" cxnId="{C1905A7E-BF93-4410-B9C5-D69B231433F7}">
      <dgm:prSet/>
      <dgm:spPr/>
    </dgm:pt>
    <dgm:pt modelId="{9650CAF5-75BD-429F-98C1-C75FF95709B0}" type="sibTrans" cxnId="{C1905A7E-BF93-4410-B9C5-D69B231433F7}">
      <dgm:prSet/>
      <dgm:spPr/>
    </dgm:pt>
    <dgm:pt modelId="{B3D02257-F013-457B-9373-1433537C5DAE}" type="pres">
      <dgm:prSet presAssocID="{068221DE-224E-47E9-A7A2-161B5C3018C2}" presName="Name0" presStyleCnt="0">
        <dgm:presLayoutVars>
          <dgm:dir/>
          <dgm:animLvl val="lvl"/>
          <dgm:resizeHandles val="exact"/>
        </dgm:presLayoutVars>
      </dgm:prSet>
      <dgm:spPr/>
    </dgm:pt>
    <dgm:pt modelId="{29C46612-97A9-4C18-904B-69380F2F9561}" type="pres">
      <dgm:prSet presAssocID="{45953829-AF75-4382-BAD5-2E22213D9B7D}" presName="linNode" presStyleCnt="0"/>
      <dgm:spPr/>
    </dgm:pt>
    <dgm:pt modelId="{436919F8-18AE-4FF0-B9B3-34A867030EC2}" type="pres">
      <dgm:prSet presAssocID="{45953829-AF75-4382-BAD5-2E22213D9B7D}" presName="parentText" presStyleLbl="node1" presStyleIdx="0" presStyleCnt="2">
        <dgm:presLayoutVars>
          <dgm:chMax val="1"/>
          <dgm:bulletEnabled val="1"/>
        </dgm:presLayoutVars>
      </dgm:prSet>
      <dgm:spPr/>
    </dgm:pt>
    <dgm:pt modelId="{DE39BBF3-ACD6-41BC-BA97-9942DA7A1D83}" type="pres">
      <dgm:prSet presAssocID="{45953829-AF75-4382-BAD5-2E22213D9B7D}" presName="descendantText" presStyleLbl="alignAccFollowNode1" presStyleIdx="0" presStyleCnt="2">
        <dgm:presLayoutVars>
          <dgm:bulletEnabled val="1"/>
        </dgm:presLayoutVars>
      </dgm:prSet>
      <dgm:spPr/>
    </dgm:pt>
    <dgm:pt modelId="{F591E463-9813-457A-A1E0-EB3B1611520D}" type="pres">
      <dgm:prSet presAssocID="{DB1C2756-8BDD-4C62-8916-981DFDDD6F1A}" presName="sp" presStyleCnt="0"/>
      <dgm:spPr/>
    </dgm:pt>
    <dgm:pt modelId="{D6B7FAEB-C425-4792-964F-ED74AB3923C3}" type="pres">
      <dgm:prSet presAssocID="{AEFFABA8-7A3D-4763-BACE-3B570252A5B6}" presName="linNode" presStyleCnt="0"/>
      <dgm:spPr/>
    </dgm:pt>
    <dgm:pt modelId="{1F68CA43-E170-4EFE-B7D8-8724D7629C48}" type="pres">
      <dgm:prSet presAssocID="{AEFFABA8-7A3D-4763-BACE-3B570252A5B6}" presName="parentText" presStyleLbl="node1" presStyleIdx="1" presStyleCnt="2" custLinFactNeighborX="-9110" custLinFactNeighborY="3">
        <dgm:presLayoutVars>
          <dgm:chMax val="1"/>
          <dgm:bulletEnabled val="1"/>
        </dgm:presLayoutVars>
      </dgm:prSet>
      <dgm:spPr/>
    </dgm:pt>
    <dgm:pt modelId="{7807C9F4-7CD8-4E81-B673-CA58DF510142}" type="pres">
      <dgm:prSet presAssocID="{AEFFABA8-7A3D-4763-BACE-3B570252A5B6}" presName="descendantText" presStyleLbl="alignAccFollowNode1" presStyleIdx="1" presStyleCnt="2" custScaleY="119694" custLinFactNeighborX="0" custLinFactNeighborY="2656">
        <dgm:presLayoutVars>
          <dgm:bulletEnabled val="1"/>
        </dgm:presLayoutVars>
      </dgm:prSet>
      <dgm:spPr/>
    </dgm:pt>
  </dgm:ptLst>
  <dgm:cxnLst>
    <dgm:cxn modelId="{0632B9DD-2A88-463B-BBFC-E7B4932F62DE}" type="presOf" srcId="{A4AD3FA1-3446-4E5E-92C6-75FE7AB4AC19}" destId="{7807C9F4-7CD8-4E81-B673-CA58DF510142}" srcOrd="0" destOrd="1" presId="urn:microsoft.com/office/officeart/2005/8/layout/vList5"/>
    <dgm:cxn modelId="{EF19CE7B-94EE-4BD6-9DD6-273188D89474}" srcId="{068221DE-224E-47E9-A7A2-161B5C3018C2}" destId="{45953829-AF75-4382-BAD5-2E22213D9B7D}" srcOrd="0" destOrd="0" parTransId="{B176465B-70E1-45EA-B935-DB7389054D37}" sibTransId="{DB1C2756-8BDD-4C62-8916-981DFDDD6F1A}"/>
    <dgm:cxn modelId="{63149317-08D5-4C6B-9D47-0B5DBE339F05}" type="presOf" srcId="{068221DE-224E-47E9-A7A2-161B5C3018C2}" destId="{B3D02257-F013-457B-9373-1433537C5DAE}" srcOrd="0" destOrd="0" presId="urn:microsoft.com/office/officeart/2005/8/layout/vList5"/>
    <dgm:cxn modelId="{3D7A13AF-0831-4384-94A1-1236A5446E46}" srcId="{AEFFABA8-7A3D-4763-BACE-3B570252A5B6}" destId="{CCD2FE21-3C2B-45D7-8F5B-6DBF7A077193}" srcOrd="2" destOrd="0" parTransId="{6D1A8C6C-A30F-478E-AEDB-55E695D249C8}" sibTransId="{FB908B8D-996D-4CDC-A44D-FE364801172C}"/>
    <dgm:cxn modelId="{2B8131EC-355A-482E-89EC-A5194F17109C}" type="presOf" srcId="{45953829-AF75-4382-BAD5-2E22213D9B7D}" destId="{436919F8-18AE-4FF0-B9B3-34A867030EC2}" srcOrd="0" destOrd="0" presId="urn:microsoft.com/office/officeart/2005/8/layout/vList5"/>
    <dgm:cxn modelId="{C1905A7E-BF93-4410-B9C5-D69B231433F7}" srcId="{AEFFABA8-7A3D-4763-BACE-3B570252A5B6}" destId="{5E071B60-47D3-4EB4-8753-11D57B2ACCB6}" srcOrd="3" destOrd="0" parTransId="{49B4ECF7-E2A5-42FA-BDA0-E2A107874689}" sibTransId="{9650CAF5-75BD-429F-98C1-C75FF95709B0}"/>
    <dgm:cxn modelId="{F29138E7-CFE5-4EFE-A7D9-FE7F2BA9C368}" srcId="{45953829-AF75-4382-BAD5-2E22213D9B7D}" destId="{CEC9E601-B542-455B-9033-4AC4E697FBC5}" srcOrd="0" destOrd="0" parTransId="{C57CC6B9-309B-4C42-B870-FD1AEA879ECF}" sibTransId="{0BFC30E2-21ED-4F70-92E4-9DFF9A4CDB0A}"/>
    <dgm:cxn modelId="{8AE354D3-A64C-4832-8534-763695C8F854}" srcId="{AEFFABA8-7A3D-4763-BACE-3B570252A5B6}" destId="{31F8F2D3-01DB-440A-9E14-F66D8DF7086C}" srcOrd="0" destOrd="0" parTransId="{534025AD-C467-41CB-9F10-620A11A052E6}" sibTransId="{8ACDF9C4-F5C4-4A00-80A2-DF1216D3064F}"/>
    <dgm:cxn modelId="{D7CEB219-3345-4134-8BDE-4A60514689A3}" type="presOf" srcId="{5E071B60-47D3-4EB4-8753-11D57B2ACCB6}" destId="{7807C9F4-7CD8-4E81-B673-CA58DF510142}" srcOrd="0" destOrd="3" presId="urn:microsoft.com/office/officeart/2005/8/layout/vList5"/>
    <dgm:cxn modelId="{095E5492-FDC1-471E-A4A7-1E87B07F5048}" type="presOf" srcId="{CCD2FE21-3C2B-45D7-8F5B-6DBF7A077193}" destId="{7807C9F4-7CD8-4E81-B673-CA58DF510142}" srcOrd="0" destOrd="2" presId="urn:microsoft.com/office/officeart/2005/8/layout/vList5"/>
    <dgm:cxn modelId="{7C9532DB-827A-40FA-B75E-51A4BE8D4C2F}" type="presOf" srcId="{31F8F2D3-01DB-440A-9E14-F66D8DF7086C}" destId="{7807C9F4-7CD8-4E81-B673-CA58DF510142}" srcOrd="0" destOrd="0" presId="urn:microsoft.com/office/officeart/2005/8/layout/vList5"/>
    <dgm:cxn modelId="{CFC3C2AC-301E-4EDF-8CB9-52C70A4B2392}" srcId="{AEFFABA8-7A3D-4763-BACE-3B570252A5B6}" destId="{A4AD3FA1-3446-4E5E-92C6-75FE7AB4AC19}" srcOrd="1" destOrd="0" parTransId="{FB46AC05-CF28-45D8-917A-79C94E6356F1}" sibTransId="{0B947FB1-3C88-445D-B7C9-50BCC5CF6C7C}"/>
    <dgm:cxn modelId="{54DED642-8243-42A6-A41D-404BCF082486}" srcId="{45953829-AF75-4382-BAD5-2E22213D9B7D}" destId="{53AB18FB-833C-4899-A473-1E455D922F8F}" srcOrd="1" destOrd="0" parTransId="{EDB22AFB-6500-4274-9520-2C79783225ED}" sibTransId="{49C9E370-25CC-4578-882E-9C5CF029657B}"/>
    <dgm:cxn modelId="{922A236B-FFA8-49DB-A348-64A543ADB4F8}" srcId="{068221DE-224E-47E9-A7A2-161B5C3018C2}" destId="{AEFFABA8-7A3D-4763-BACE-3B570252A5B6}" srcOrd="1" destOrd="0" parTransId="{352AAE14-B6B4-43F0-AC33-D9F6858634D4}" sibTransId="{22650C1B-25A8-494A-90E7-BCEA0C1AB456}"/>
    <dgm:cxn modelId="{B7765E33-F239-4651-B31B-978CCB646C58}" type="presOf" srcId="{AEFFABA8-7A3D-4763-BACE-3B570252A5B6}" destId="{1F68CA43-E170-4EFE-B7D8-8724D7629C48}" srcOrd="0" destOrd="0" presId="urn:microsoft.com/office/officeart/2005/8/layout/vList5"/>
    <dgm:cxn modelId="{C4DF4CAE-6FA7-4649-A975-EE40A4CCBCC4}" type="presOf" srcId="{CEC9E601-B542-455B-9033-4AC4E697FBC5}" destId="{DE39BBF3-ACD6-41BC-BA97-9942DA7A1D83}" srcOrd="0" destOrd="0" presId="urn:microsoft.com/office/officeart/2005/8/layout/vList5"/>
    <dgm:cxn modelId="{C6CC3562-2D81-4C03-93E4-1EDA89D59B3E}" type="presOf" srcId="{53AB18FB-833C-4899-A473-1E455D922F8F}" destId="{DE39BBF3-ACD6-41BC-BA97-9942DA7A1D83}" srcOrd="0" destOrd="1" presId="urn:microsoft.com/office/officeart/2005/8/layout/vList5"/>
    <dgm:cxn modelId="{6E0EBAED-3225-4DEB-A2A7-F0584332FA1E}" type="presParOf" srcId="{B3D02257-F013-457B-9373-1433537C5DAE}" destId="{29C46612-97A9-4C18-904B-69380F2F9561}" srcOrd="0" destOrd="0" presId="urn:microsoft.com/office/officeart/2005/8/layout/vList5"/>
    <dgm:cxn modelId="{E0D7E8B9-3825-4D12-8DB9-8DAA43AF3D19}" type="presParOf" srcId="{29C46612-97A9-4C18-904B-69380F2F9561}" destId="{436919F8-18AE-4FF0-B9B3-34A867030EC2}" srcOrd="0" destOrd="0" presId="urn:microsoft.com/office/officeart/2005/8/layout/vList5"/>
    <dgm:cxn modelId="{F2228C21-D344-452B-8972-CFC2C2E36019}" type="presParOf" srcId="{29C46612-97A9-4C18-904B-69380F2F9561}" destId="{DE39BBF3-ACD6-41BC-BA97-9942DA7A1D83}" srcOrd="1" destOrd="0" presId="urn:microsoft.com/office/officeart/2005/8/layout/vList5"/>
    <dgm:cxn modelId="{9E3B3F70-F567-423E-AB49-3B7B7E53FEE6}" type="presParOf" srcId="{B3D02257-F013-457B-9373-1433537C5DAE}" destId="{F591E463-9813-457A-A1E0-EB3B1611520D}" srcOrd="1" destOrd="0" presId="urn:microsoft.com/office/officeart/2005/8/layout/vList5"/>
    <dgm:cxn modelId="{2F5527DF-CEAB-4106-9A2B-F3EEC2DD1A48}" type="presParOf" srcId="{B3D02257-F013-457B-9373-1433537C5DAE}" destId="{D6B7FAEB-C425-4792-964F-ED74AB3923C3}" srcOrd="2" destOrd="0" presId="urn:microsoft.com/office/officeart/2005/8/layout/vList5"/>
    <dgm:cxn modelId="{4A703C6C-18F3-41C3-9B42-BB42673D58A0}" type="presParOf" srcId="{D6B7FAEB-C425-4792-964F-ED74AB3923C3}" destId="{1F68CA43-E170-4EFE-B7D8-8724D7629C48}" srcOrd="0" destOrd="0" presId="urn:microsoft.com/office/officeart/2005/8/layout/vList5"/>
    <dgm:cxn modelId="{24519F44-BEC9-49FE-9A28-2678F1E40594}" type="presParOf" srcId="{D6B7FAEB-C425-4792-964F-ED74AB3923C3}" destId="{7807C9F4-7CD8-4E81-B673-CA58DF51014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183919-DDE5-4713-95F8-D5717137C2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6E62800A-62E2-461A-8452-0C49EB922044}">
      <dgm:prSet phldrT="[Text]" custT="1"/>
      <dgm:spPr/>
      <dgm:t>
        <a:bodyPr/>
        <a:lstStyle/>
        <a:p>
          <a:r>
            <a:rPr lang="en-GB" sz="2000" dirty="0"/>
            <a:t>Be able to request a particular model of budget that best suits the amount of choice and control with which they feel comfortable with? </a:t>
          </a:r>
        </a:p>
      </dgm:t>
    </dgm:pt>
    <dgm:pt modelId="{B8AF932E-4B55-4835-82EB-AF7D324E4D9A}" type="parTrans" cxnId="{7A7E444C-FA5F-4E9E-9F41-086B1B00CBB2}">
      <dgm:prSet/>
      <dgm:spPr/>
      <dgm:t>
        <a:bodyPr/>
        <a:lstStyle/>
        <a:p>
          <a:endParaRPr lang="en-GB"/>
        </a:p>
      </dgm:t>
    </dgm:pt>
    <dgm:pt modelId="{D55A331B-4CED-4ABF-8257-D0B65809DAD9}" type="sibTrans" cxnId="{7A7E444C-FA5F-4E9E-9F41-086B1B00CBB2}">
      <dgm:prSet/>
      <dgm:spPr/>
      <dgm:t>
        <a:bodyPr/>
        <a:lstStyle/>
        <a:p>
          <a:endParaRPr lang="en-GB"/>
        </a:p>
      </dgm:t>
    </dgm:pt>
    <dgm:pt modelId="{55FC1D46-BBE8-4F2C-A91C-323F4D014736}">
      <dgm:prSet phldrT="[Text]" custT="1"/>
      <dgm:spPr/>
      <dgm:t>
        <a:bodyPr/>
        <a:lstStyle/>
        <a:p>
          <a:r>
            <a:rPr lang="en-GB" sz="1800" dirty="0">
              <a:solidFill>
                <a:schemeClr val="accent3"/>
              </a:solidFill>
            </a:rPr>
            <a:t>Independent voucher (outside NHS Provision) </a:t>
          </a:r>
        </a:p>
      </dgm:t>
    </dgm:pt>
    <dgm:pt modelId="{ECD4E6A5-2705-47A5-90AE-6DFD6E45C2A7}" type="parTrans" cxnId="{15D40E8F-5397-4F0A-9CFF-D2C4364C846D}">
      <dgm:prSet/>
      <dgm:spPr/>
      <dgm:t>
        <a:bodyPr/>
        <a:lstStyle/>
        <a:p>
          <a:endParaRPr lang="en-GB"/>
        </a:p>
      </dgm:t>
    </dgm:pt>
    <dgm:pt modelId="{924FC9DF-8FBB-4FBF-8008-7B044DA86C62}" type="sibTrans" cxnId="{15D40E8F-5397-4F0A-9CFF-D2C4364C846D}">
      <dgm:prSet/>
      <dgm:spPr/>
      <dgm:t>
        <a:bodyPr/>
        <a:lstStyle/>
        <a:p>
          <a:endParaRPr lang="en-GB"/>
        </a:p>
      </dgm:t>
    </dgm:pt>
    <dgm:pt modelId="{534051EB-1338-4FA4-A57C-D5180F008FE4}">
      <dgm:prSet phldrT="[Text]" custT="1"/>
      <dgm:spPr/>
      <dgm:t>
        <a:bodyPr/>
        <a:lstStyle/>
        <a:p>
          <a:r>
            <a:rPr lang="en-GB" sz="2000" dirty="0"/>
            <a:t>Questions?</a:t>
          </a:r>
        </a:p>
      </dgm:t>
    </dgm:pt>
    <dgm:pt modelId="{B06EC0C6-D977-4619-ACC8-67B0D40DD0ED}" type="parTrans" cxnId="{6991096B-301E-40C4-9C25-8FE44F51857C}">
      <dgm:prSet/>
      <dgm:spPr/>
      <dgm:t>
        <a:bodyPr/>
        <a:lstStyle/>
        <a:p>
          <a:endParaRPr lang="en-GB"/>
        </a:p>
      </dgm:t>
    </dgm:pt>
    <dgm:pt modelId="{DF60CEB6-E034-45C0-B198-62B229EB84A0}" type="sibTrans" cxnId="{6991096B-301E-40C4-9C25-8FE44F51857C}">
      <dgm:prSet/>
      <dgm:spPr/>
      <dgm:t>
        <a:bodyPr/>
        <a:lstStyle/>
        <a:p>
          <a:endParaRPr lang="en-GB"/>
        </a:p>
      </dgm:t>
    </dgm:pt>
    <dgm:pt modelId="{43FD1E7B-4475-4281-8ED3-4329AB559ABA}">
      <dgm:prSet phldrT="[Text]" custT="1"/>
      <dgm:spPr/>
      <dgm:t>
        <a:bodyPr/>
        <a:lstStyle/>
        <a:p>
          <a:r>
            <a:rPr lang="en-GB" sz="1800" dirty="0">
              <a:solidFill>
                <a:schemeClr val="accent3"/>
              </a:solidFill>
            </a:rPr>
            <a:t>Does the Independent voucher meet the Direct Payment regulations?</a:t>
          </a:r>
        </a:p>
      </dgm:t>
    </dgm:pt>
    <dgm:pt modelId="{C14E9883-7A8E-40E3-98C8-5D3C2AF1D8DC}" type="parTrans" cxnId="{519EE602-3D3A-45ED-9156-C6206AA17DAC}">
      <dgm:prSet/>
      <dgm:spPr/>
      <dgm:t>
        <a:bodyPr/>
        <a:lstStyle/>
        <a:p>
          <a:endParaRPr lang="en-GB"/>
        </a:p>
      </dgm:t>
    </dgm:pt>
    <dgm:pt modelId="{15C02481-3433-4ECB-B36A-A965A6D99F6D}" type="sibTrans" cxnId="{519EE602-3D3A-45ED-9156-C6206AA17DAC}">
      <dgm:prSet/>
      <dgm:spPr/>
      <dgm:t>
        <a:bodyPr/>
        <a:lstStyle/>
        <a:p>
          <a:endParaRPr lang="en-GB"/>
        </a:p>
      </dgm:t>
    </dgm:pt>
    <dgm:pt modelId="{E6615A6F-AE36-4FC8-AA3E-9A024F179C0D}">
      <dgm:prSet phldrT="[Text]" custT="1"/>
      <dgm:spPr/>
      <dgm:t>
        <a:bodyPr/>
        <a:lstStyle/>
        <a:p>
          <a:r>
            <a:rPr lang="en-GB" sz="1800" dirty="0">
              <a:solidFill>
                <a:schemeClr val="accent3"/>
              </a:solidFill>
            </a:rPr>
            <a:t>Are there options for voluntary sector to manage PWB? </a:t>
          </a:r>
        </a:p>
      </dgm:t>
    </dgm:pt>
    <dgm:pt modelId="{2F560278-159B-4822-979D-429079CC48AE}" type="parTrans" cxnId="{78ED4D0C-D7F3-4A60-A774-1B95C430C781}">
      <dgm:prSet/>
      <dgm:spPr/>
      <dgm:t>
        <a:bodyPr/>
        <a:lstStyle/>
        <a:p>
          <a:endParaRPr lang="en-GB"/>
        </a:p>
      </dgm:t>
    </dgm:pt>
    <dgm:pt modelId="{62488A17-049E-4157-B626-402B51F54F84}" type="sibTrans" cxnId="{78ED4D0C-D7F3-4A60-A774-1B95C430C781}">
      <dgm:prSet/>
      <dgm:spPr/>
      <dgm:t>
        <a:bodyPr/>
        <a:lstStyle/>
        <a:p>
          <a:endParaRPr lang="en-GB"/>
        </a:p>
      </dgm:t>
    </dgm:pt>
    <dgm:pt modelId="{A3687E95-6DF6-4C9F-AD93-863475CD8EE9}">
      <dgm:prSet phldrT="[Text]" custT="1"/>
      <dgm:spPr/>
      <dgm:t>
        <a:bodyPr/>
        <a:lstStyle/>
        <a:p>
          <a:r>
            <a:rPr lang="en-GB" sz="1800" dirty="0">
              <a:solidFill>
                <a:schemeClr val="accent3"/>
              </a:solidFill>
            </a:rPr>
            <a:t>Partnership voucher (within NHS provision top-up)</a:t>
          </a:r>
        </a:p>
      </dgm:t>
    </dgm:pt>
    <dgm:pt modelId="{5AAC9A91-8ED6-481D-8289-3F012780077D}" type="parTrans" cxnId="{3E39B4BD-5153-4410-BC66-F1B1594874CE}">
      <dgm:prSet/>
      <dgm:spPr/>
      <dgm:t>
        <a:bodyPr/>
        <a:lstStyle/>
        <a:p>
          <a:endParaRPr lang="en-GB"/>
        </a:p>
      </dgm:t>
    </dgm:pt>
    <dgm:pt modelId="{D436B6B3-AF33-415A-B9CF-6D7C7EBD9803}" type="sibTrans" cxnId="{3E39B4BD-5153-4410-BC66-F1B1594874CE}">
      <dgm:prSet/>
      <dgm:spPr/>
      <dgm:t>
        <a:bodyPr/>
        <a:lstStyle/>
        <a:p>
          <a:endParaRPr lang="en-GB"/>
        </a:p>
      </dgm:t>
    </dgm:pt>
    <dgm:pt modelId="{0D8BCB02-736E-474C-8219-83CE8EDE50E2}" type="pres">
      <dgm:prSet presAssocID="{B7183919-DDE5-4713-95F8-D5717137C236}" presName="Name0" presStyleCnt="0">
        <dgm:presLayoutVars>
          <dgm:dir/>
          <dgm:animLvl val="lvl"/>
          <dgm:resizeHandles val="exact"/>
        </dgm:presLayoutVars>
      </dgm:prSet>
      <dgm:spPr/>
    </dgm:pt>
    <dgm:pt modelId="{2B2CA8E9-E032-4067-83E8-94605DC1BDFE}" type="pres">
      <dgm:prSet presAssocID="{6E62800A-62E2-461A-8452-0C49EB922044}" presName="linNode" presStyleCnt="0"/>
      <dgm:spPr/>
    </dgm:pt>
    <dgm:pt modelId="{4D48F44E-15AB-4F9A-9BE5-D2B9EE2F4174}" type="pres">
      <dgm:prSet presAssocID="{6E62800A-62E2-461A-8452-0C49EB922044}" presName="parentText" presStyleLbl="node1" presStyleIdx="0" presStyleCnt="2" custScaleX="271104">
        <dgm:presLayoutVars>
          <dgm:chMax val="1"/>
          <dgm:bulletEnabled val="1"/>
        </dgm:presLayoutVars>
      </dgm:prSet>
      <dgm:spPr/>
    </dgm:pt>
    <dgm:pt modelId="{41E8D56A-7572-4261-BEDE-50F17B1D168D}" type="pres">
      <dgm:prSet presAssocID="{6E62800A-62E2-461A-8452-0C49EB922044}" presName="descendantText" presStyleLbl="alignAccFollowNode1" presStyleIdx="0" presStyleCnt="2" custScaleX="182563">
        <dgm:presLayoutVars>
          <dgm:bulletEnabled val="1"/>
        </dgm:presLayoutVars>
      </dgm:prSet>
      <dgm:spPr/>
    </dgm:pt>
    <dgm:pt modelId="{3C8C558A-062F-4BD8-AF76-6D6AC0DCA7DA}" type="pres">
      <dgm:prSet presAssocID="{D55A331B-4CED-4ABF-8257-D0B65809DAD9}" presName="sp" presStyleCnt="0"/>
      <dgm:spPr/>
    </dgm:pt>
    <dgm:pt modelId="{EE78EB7B-750B-4CDD-A67C-AA3B84356CE0}" type="pres">
      <dgm:prSet presAssocID="{534051EB-1338-4FA4-A57C-D5180F008FE4}" presName="linNode" presStyleCnt="0"/>
      <dgm:spPr/>
    </dgm:pt>
    <dgm:pt modelId="{CA0CD2FA-FCAD-4CC9-B16E-FFD4E7C49E54}" type="pres">
      <dgm:prSet presAssocID="{534051EB-1338-4FA4-A57C-D5180F008FE4}" presName="parentText" presStyleLbl="node1" presStyleIdx="1" presStyleCnt="2" custScaleX="275099" custLinFactNeighborX="-46" custLinFactNeighborY="3">
        <dgm:presLayoutVars>
          <dgm:chMax val="1"/>
          <dgm:bulletEnabled val="1"/>
        </dgm:presLayoutVars>
      </dgm:prSet>
      <dgm:spPr/>
    </dgm:pt>
    <dgm:pt modelId="{CC61A5B2-9AE9-4219-A9A2-742741F7EA1D}" type="pres">
      <dgm:prSet presAssocID="{534051EB-1338-4FA4-A57C-D5180F008FE4}" presName="descendantText" presStyleLbl="alignAccFollowNode1" presStyleIdx="1" presStyleCnt="2" custScaleX="183047">
        <dgm:presLayoutVars>
          <dgm:bulletEnabled val="1"/>
        </dgm:presLayoutVars>
      </dgm:prSet>
      <dgm:spPr/>
    </dgm:pt>
  </dgm:ptLst>
  <dgm:cxnLst>
    <dgm:cxn modelId="{6991096B-301E-40C4-9C25-8FE44F51857C}" srcId="{B7183919-DDE5-4713-95F8-D5717137C236}" destId="{534051EB-1338-4FA4-A57C-D5180F008FE4}" srcOrd="1" destOrd="0" parTransId="{B06EC0C6-D977-4619-ACC8-67B0D40DD0ED}" sibTransId="{DF60CEB6-E034-45C0-B198-62B229EB84A0}"/>
    <dgm:cxn modelId="{D00ECFDF-A208-4294-83CA-7D010DFE64D5}" type="presOf" srcId="{55FC1D46-BBE8-4F2C-A91C-323F4D014736}" destId="{41E8D56A-7572-4261-BEDE-50F17B1D168D}" srcOrd="0" destOrd="0" presId="urn:microsoft.com/office/officeart/2005/8/layout/vList5"/>
    <dgm:cxn modelId="{FDEA3E6C-1167-491F-BF98-9434ED7D3E4F}" type="presOf" srcId="{A3687E95-6DF6-4C9F-AD93-863475CD8EE9}" destId="{41E8D56A-7572-4261-BEDE-50F17B1D168D}" srcOrd="0" destOrd="1" presId="urn:microsoft.com/office/officeart/2005/8/layout/vList5"/>
    <dgm:cxn modelId="{34297EDD-BB3F-4838-933C-72E5E339A0FD}" type="presOf" srcId="{E6615A6F-AE36-4FC8-AA3E-9A024F179C0D}" destId="{CC61A5B2-9AE9-4219-A9A2-742741F7EA1D}" srcOrd="0" destOrd="1" presId="urn:microsoft.com/office/officeart/2005/8/layout/vList5"/>
    <dgm:cxn modelId="{78ED4D0C-D7F3-4A60-A774-1B95C430C781}" srcId="{534051EB-1338-4FA4-A57C-D5180F008FE4}" destId="{E6615A6F-AE36-4FC8-AA3E-9A024F179C0D}" srcOrd="1" destOrd="0" parTransId="{2F560278-159B-4822-979D-429079CC48AE}" sibTransId="{62488A17-049E-4157-B626-402B51F54F84}"/>
    <dgm:cxn modelId="{15D40E8F-5397-4F0A-9CFF-D2C4364C846D}" srcId="{6E62800A-62E2-461A-8452-0C49EB922044}" destId="{55FC1D46-BBE8-4F2C-A91C-323F4D014736}" srcOrd="0" destOrd="0" parTransId="{ECD4E6A5-2705-47A5-90AE-6DFD6E45C2A7}" sibTransId="{924FC9DF-8FBB-4FBF-8008-7B044DA86C62}"/>
    <dgm:cxn modelId="{B66DDA91-2636-4F63-A65B-42D7A7BFAAED}" type="presOf" srcId="{B7183919-DDE5-4713-95F8-D5717137C236}" destId="{0D8BCB02-736E-474C-8219-83CE8EDE50E2}" srcOrd="0" destOrd="0" presId="urn:microsoft.com/office/officeart/2005/8/layout/vList5"/>
    <dgm:cxn modelId="{7A7E444C-FA5F-4E9E-9F41-086B1B00CBB2}" srcId="{B7183919-DDE5-4713-95F8-D5717137C236}" destId="{6E62800A-62E2-461A-8452-0C49EB922044}" srcOrd="0" destOrd="0" parTransId="{B8AF932E-4B55-4835-82EB-AF7D324E4D9A}" sibTransId="{D55A331B-4CED-4ABF-8257-D0B65809DAD9}"/>
    <dgm:cxn modelId="{3E39B4BD-5153-4410-BC66-F1B1594874CE}" srcId="{6E62800A-62E2-461A-8452-0C49EB922044}" destId="{A3687E95-6DF6-4C9F-AD93-863475CD8EE9}" srcOrd="1" destOrd="0" parTransId="{5AAC9A91-8ED6-481D-8289-3F012780077D}" sibTransId="{D436B6B3-AF33-415A-B9CF-6D7C7EBD9803}"/>
    <dgm:cxn modelId="{B22A6BD6-FA41-4D6B-96CB-0098C33C6C34}" type="presOf" srcId="{43FD1E7B-4475-4281-8ED3-4329AB559ABA}" destId="{CC61A5B2-9AE9-4219-A9A2-742741F7EA1D}" srcOrd="0" destOrd="0" presId="urn:microsoft.com/office/officeart/2005/8/layout/vList5"/>
    <dgm:cxn modelId="{2AEB08E1-08B3-4B9A-B06F-4E47187465E5}" type="presOf" srcId="{534051EB-1338-4FA4-A57C-D5180F008FE4}" destId="{CA0CD2FA-FCAD-4CC9-B16E-FFD4E7C49E54}" srcOrd="0" destOrd="0" presId="urn:microsoft.com/office/officeart/2005/8/layout/vList5"/>
    <dgm:cxn modelId="{27891E26-36ED-4B4C-B3ED-718D68037734}" type="presOf" srcId="{6E62800A-62E2-461A-8452-0C49EB922044}" destId="{4D48F44E-15AB-4F9A-9BE5-D2B9EE2F4174}" srcOrd="0" destOrd="0" presId="urn:microsoft.com/office/officeart/2005/8/layout/vList5"/>
    <dgm:cxn modelId="{519EE602-3D3A-45ED-9156-C6206AA17DAC}" srcId="{534051EB-1338-4FA4-A57C-D5180F008FE4}" destId="{43FD1E7B-4475-4281-8ED3-4329AB559ABA}" srcOrd="0" destOrd="0" parTransId="{C14E9883-7A8E-40E3-98C8-5D3C2AF1D8DC}" sibTransId="{15C02481-3433-4ECB-B36A-A965A6D99F6D}"/>
    <dgm:cxn modelId="{1F7C8E8C-E4A1-47F8-9DE6-8E4AABECC129}" type="presParOf" srcId="{0D8BCB02-736E-474C-8219-83CE8EDE50E2}" destId="{2B2CA8E9-E032-4067-83E8-94605DC1BDFE}" srcOrd="0" destOrd="0" presId="urn:microsoft.com/office/officeart/2005/8/layout/vList5"/>
    <dgm:cxn modelId="{D73B4671-E430-4B9A-AF1E-C4CAAD716F6F}" type="presParOf" srcId="{2B2CA8E9-E032-4067-83E8-94605DC1BDFE}" destId="{4D48F44E-15AB-4F9A-9BE5-D2B9EE2F4174}" srcOrd="0" destOrd="0" presId="urn:microsoft.com/office/officeart/2005/8/layout/vList5"/>
    <dgm:cxn modelId="{65D4FCC5-BEEB-400E-AE80-87D23EE2C3CB}" type="presParOf" srcId="{2B2CA8E9-E032-4067-83E8-94605DC1BDFE}" destId="{41E8D56A-7572-4261-BEDE-50F17B1D168D}" srcOrd="1" destOrd="0" presId="urn:microsoft.com/office/officeart/2005/8/layout/vList5"/>
    <dgm:cxn modelId="{0B000D03-2EDA-4C86-843C-40A2095680E4}" type="presParOf" srcId="{0D8BCB02-736E-474C-8219-83CE8EDE50E2}" destId="{3C8C558A-062F-4BD8-AF76-6D6AC0DCA7DA}" srcOrd="1" destOrd="0" presId="urn:microsoft.com/office/officeart/2005/8/layout/vList5"/>
    <dgm:cxn modelId="{C87D80B8-82DD-4785-97CF-C050B0866474}" type="presParOf" srcId="{0D8BCB02-736E-474C-8219-83CE8EDE50E2}" destId="{EE78EB7B-750B-4CDD-A67C-AA3B84356CE0}" srcOrd="2" destOrd="0" presId="urn:microsoft.com/office/officeart/2005/8/layout/vList5"/>
    <dgm:cxn modelId="{04581DB2-4424-4F01-BE9D-A3187F155794}" type="presParOf" srcId="{EE78EB7B-750B-4CDD-A67C-AA3B84356CE0}" destId="{CA0CD2FA-FCAD-4CC9-B16E-FFD4E7C49E54}" srcOrd="0" destOrd="0" presId="urn:microsoft.com/office/officeart/2005/8/layout/vList5"/>
    <dgm:cxn modelId="{1D4355F1-234B-4B66-831A-A64E1902F869}" type="presParOf" srcId="{EE78EB7B-750B-4CDD-A67C-AA3B84356CE0}" destId="{CC61A5B2-9AE9-4219-A9A2-742741F7EA1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A01068-1F99-4CBE-88D5-81811AE27CA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A9125A8-63D3-43E5-8E7D-0DE9A90459DF}">
      <dgm:prSet phldrT="[Text]"/>
      <dgm:spPr/>
      <dgm:t>
        <a:bodyPr/>
        <a:lstStyle/>
        <a:p>
          <a:r>
            <a:rPr lang="en-GB" dirty="0"/>
            <a:t>Be able to Spend the money in ways and at times that make sense to them, as agreed in their plan</a:t>
          </a:r>
        </a:p>
      </dgm:t>
    </dgm:pt>
    <dgm:pt modelId="{B515F4A6-97DE-4AD1-BF79-3CC14BBE42BE}" type="parTrans" cxnId="{818E5EF7-7385-49DB-9489-6DEAD9F20D08}">
      <dgm:prSet/>
      <dgm:spPr/>
      <dgm:t>
        <a:bodyPr/>
        <a:lstStyle/>
        <a:p>
          <a:endParaRPr lang="en-GB"/>
        </a:p>
      </dgm:t>
    </dgm:pt>
    <dgm:pt modelId="{2B314440-A8D2-4A6E-9BD9-50FB82A1982C}" type="sibTrans" cxnId="{818E5EF7-7385-49DB-9489-6DEAD9F20D08}">
      <dgm:prSet/>
      <dgm:spPr/>
      <dgm:t>
        <a:bodyPr/>
        <a:lstStyle/>
        <a:p>
          <a:endParaRPr lang="en-GB"/>
        </a:p>
      </dgm:t>
    </dgm:pt>
    <dgm:pt modelId="{A963D239-B46A-4371-B6E8-747D30589FF2}">
      <dgm:prSet phldrT="[Text]" custT="1"/>
      <dgm:spPr/>
      <dgm:t>
        <a:bodyPr/>
        <a:lstStyle/>
        <a:p>
          <a:r>
            <a:rPr lang="en-GB" sz="2000" dirty="0">
              <a:solidFill>
                <a:schemeClr val="accent3"/>
              </a:solidFill>
            </a:rPr>
            <a:t>Independent Voucher, clinically assessed as appropriate by clinician</a:t>
          </a:r>
        </a:p>
      </dgm:t>
    </dgm:pt>
    <dgm:pt modelId="{8542120C-69D5-4DC3-9AA4-85DEE62CAF63}" type="parTrans" cxnId="{D7B49F32-601A-4ED3-81B9-C726C44EDBAC}">
      <dgm:prSet/>
      <dgm:spPr/>
      <dgm:t>
        <a:bodyPr/>
        <a:lstStyle/>
        <a:p>
          <a:endParaRPr lang="en-GB"/>
        </a:p>
      </dgm:t>
    </dgm:pt>
    <dgm:pt modelId="{6C6FDFA2-AF5B-49F3-BCCA-4F3A31082D82}" type="sibTrans" cxnId="{D7B49F32-601A-4ED3-81B9-C726C44EDBAC}">
      <dgm:prSet/>
      <dgm:spPr/>
      <dgm:t>
        <a:bodyPr/>
        <a:lstStyle/>
        <a:p>
          <a:endParaRPr lang="en-GB"/>
        </a:p>
      </dgm:t>
    </dgm:pt>
    <dgm:pt modelId="{FA660674-F0E1-4A85-9E84-A6C4A1A6BDEF}">
      <dgm:prSet phldrT="[Text]"/>
      <dgm:spPr/>
      <dgm:t>
        <a:bodyPr/>
        <a:lstStyle/>
        <a:p>
          <a:r>
            <a:rPr lang="en-GB" dirty="0"/>
            <a:t>Questions </a:t>
          </a:r>
        </a:p>
      </dgm:t>
    </dgm:pt>
    <dgm:pt modelId="{EBC20E2D-0399-4466-BED5-5790A95C2A2A}" type="parTrans" cxnId="{5DFD9A2C-FD97-48D3-AC63-50E3DD88D624}">
      <dgm:prSet/>
      <dgm:spPr/>
      <dgm:t>
        <a:bodyPr/>
        <a:lstStyle/>
        <a:p>
          <a:endParaRPr lang="en-GB"/>
        </a:p>
      </dgm:t>
    </dgm:pt>
    <dgm:pt modelId="{4BAF100A-FDF1-45E8-BB3C-2D2C9C230C11}" type="sibTrans" cxnId="{5DFD9A2C-FD97-48D3-AC63-50E3DD88D624}">
      <dgm:prSet/>
      <dgm:spPr/>
      <dgm:t>
        <a:bodyPr/>
        <a:lstStyle/>
        <a:p>
          <a:endParaRPr lang="en-GB"/>
        </a:p>
      </dgm:t>
    </dgm:pt>
    <dgm:pt modelId="{9DFE3EC1-B23F-4585-ABF4-81351E869C80}">
      <dgm:prSet phldrT="[Text]" custT="1"/>
      <dgm:spPr/>
      <dgm:t>
        <a:bodyPr/>
        <a:lstStyle/>
        <a:p>
          <a:r>
            <a:rPr lang="en-GB" sz="2000" dirty="0">
              <a:solidFill>
                <a:schemeClr val="accent3"/>
              </a:solidFill>
            </a:rPr>
            <a:t>Do Therapist </a:t>
          </a:r>
          <a:r>
            <a:rPr lang="en-GB" sz="2000">
              <a:solidFill>
                <a:schemeClr val="accent3"/>
              </a:solidFill>
            </a:rPr>
            <a:t>agree choice?</a:t>
          </a:r>
          <a:endParaRPr lang="en-GB" sz="2000" dirty="0">
            <a:solidFill>
              <a:schemeClr val="accent3"/>
            </a:solidFill>
          </a:endParaRPr>
        </a:p>
      </dgm:t>
    </dgm:pt>
    <dgm:pt modelId="{427D530D-8B71-480F-88C1-3CF3732ED7A7}" type="parTrans" cxnId="{ECE56F50-E3D6-4589-8AB3-31EFDB0CCBF7}">
      <dgm:prSet/>
      <dgm:spPr/>
      <dgm:t>
        <a:bodyPr/>
        <a:lstStyle/>
        <a:p>
          <a:endParaRPr lang="en-GB"/>
        </a:p>
      </dgm:t>
    </dgm:pt>
    <dgm:pt modelId="{F8534B4C-5928-4C73-84C5-F0A40BFE4D10}" type="sibTrans" cxnId="{ECE56F50-E3D6-4589-8AB3-31EFDB0CCBF7}">
      <dgm:prSet/>
      <dgm:spPr/>
      <dgm:t>
        <a:bodyPr/>
        <a:lstStyle/>
        <a:p>
          <a:endParaRPr lang="en-GB"/>
        </a:p>
      </dgm:t>
    </dgm:pt>
    <dgm:pt modelId="{23E21347-E317-4C87-B492-602B41D2F8A4}">
      <dgm:prSet phldrT="[Text]" custT="1"/>
      <dgm:spPr/>
      <dgm:t>
        <a:bodyPr/>
        <a:lstStyle/>
        <a:p>
          <a:r>
            <a:rPr lang="en-GB" sz="2000" dirty="0">
              <a:solidFill>
                <a:schemeClr val="accent3"/>
              </a:solidFill>
            </a:rPr>
            <a:t>Maintenance and repair?</a:t>
          </a:r>
        </a:p>
      </dgm:t>
    </dgm:pt>
    <dgm:pt modelId="{ECA74A5B-481B-4850-AEEC-770066030D71}" type="parTrans" cxnId="{A2991066-C184-448C-A0FD-5A66D934C7F1}">
      <dgm:prSet/>
      <dgm:spPr/>
    </dgm:pt>
    <dgm:pt modelId="{D0F8C76E-0D58-4B12-9D3F-356946A99714}" type="sibTrans" cxnId="{A2991066-C184-448C-A0FD-5A66D934C7F1}">
      <dgm:prSet/>
      <dgm:spPr/>
    </dgm:pt>
    <dgm:pt modelId="{9A4D84D6-A15A-40CC-B498-A3C99D568765}" type="pres">
      <dgm:prSet presAssocID="{57A01068-1F99-4CBE-88D5-81811AE27CA7}" presName="Name0" presStyleCnt="0">
        <dgm:presLayoutVars>
          <dgm:dir/>
          <dgm:animLvl val="lvl"/>
          <dgm:resizeHandles val="exact"/>
        </dgm:presLayoutVars>
      </dgm:prSet>
      <dgm:spPr/>
    </dgm:pt>
    <dgm:pt modelId="{42F2D3A5-F9A5-4571-901C-A298BF103E1D}" type="pres">
      <dgm:prSet presAssocID="{4A9125A8-63D3-43E5-8E7D-0DE9A90459DF}" presName="linNode" presStyleCnt="0"/>
      <dgm:spPr/>
    </dgm:pt>
    <dgm:pt modelId="{6680467D-EB69-4E1A-BB25-60FD57012FDA}" type="pres">
      <dgm:prSet presAssocID="{4A9125A8-63D3-43E5-8E7D-0DE9A90459DF}" presName="parentText" presStyleLbl="node1" presStyleIdx="0" presStyleCnt="2">
        <dgm:presLayoutVars>
          <dgm:chMax val="1"/>
          <dgm:bulletEnabled val="1"/>
        </dgm:presLayoutVars>
      </dgm:prSet>
      <dgm:spPr/>
    </dgm:pt>
    <dgm:pt modelId="{4AB1481F-3817-4A5D-8FC5-02C5EA1783C9}" type="pres">
      <dgm:prSet presAssocID="{4A9125A8-63D3-43E5-8E7D-0DE9A90459DF}" presName="descendantText" presStyleLbl="alignAccFollowNode1" presStyleIdx="0" presStyleCnt="2" custLinFactNeighborX="0" custLinFactNeighborY="2655">
        <dgm:presLayoutVars>
          <dgm:bulletEnabled val="1"/>
        </dgm:presLayoutVars>
      </dgm:prSet>
      <dgm:spPr/>
    </dgm:pt>
    <dgm:pt modelId="{FD70258B-6E12-4109-88AC-1DDE9589130A}" type="pres">
      <dgm:prSet presAssocID="{2B314440-A8D2-4A6E-9BD9-50FB82A1982C}" presName="sp" presStyleCnt="0"/>
      <dgm:spPr/>
    </dgm:pt>
    <dgm:pt modelId="{462E78D5-7F17-45A8-8DAB-EB31C6475D93}" type="pres">
      <dgm:prSet presAssocID="{FA660674-F0E1-4A85-9E84-A6C4A1A6BDEF}" presName="linNode" presStyleCnt="0"/>
      <dgm:spPr/>
    </dgm:pt>
    <dgm:pt modelId="{9A7369B6-646D-42DC-B0EC-300626C4EB25}" type="pres">
      <dgm:prSet presAssocID="{FA660674-F0E1-4A85-9E84-A6C4A1A6BDEF}" presName="parentText" presStyleLbl="node1" presStyleIdx="1" presStyleCnt="2">
        <dgm:presLayoutVars>
          <dgm:chMax val="1"/>
          <dgm:bulletEnabled val="1"/>
        </dgm:presLayoutVars>
      </dgm:prSet>
      <dgm:spPr/>
    </dgm:pt>
    <dgm:pt modelId="{D8037919-B890-4994-B4C2-F54D75DB3A5A}" type="pres">
      <dgm:prSet presAssocID="{FA660674-F0E1-4A85-9E84-A6C4A1A6BDEF}" presName="descendantText" presStyleLbl="alignAccFollowNode1" presStyleIdx="1" presStyleCnt="2">
        <dgm:presLayoutVars>
          <dgm:bulletEnabled val="1"/>
        </dgm:presLayoutVars>
      </dgm:prSet>
      <dgm:spPr/>
    </dgm:pt>
  </dgm:ptLst>
  <dgm:cxnLst>
    <dgm:cxn modelId="{5DFD9A2C-FD97-48D3-AC63-50E3DD88D624}" srcId="{57A01068-1F99-4CBE-88D5-81811AE27CA7}" destId="{FA660674-F0E1-4A85-9E84-A6C4A1A6BDEF}" srcOrd="1" destOrd="0" parTransId="{EBC20E2D-0399-4466-BED5-5790A95C2A2A}" sibTransId="{4BAF100A-FDF1-45E8-BB3C-2D2C9C230C11}"/>
    <dgm:cxn modelId="{ECE56F50-E3D6-4589-8AB3-31EFDB0CCBF7}" srcId="{FA660674-F0E1-4A85-9E84-A6C4A1A6BDEF}" destId="{9DFE3EC1-B23F-4585-ABF4-81351E869C80}" srcOrd="0" destOrd="0" parTransId="{427D530D-8B71-480F-88C1-3CF3732ED7A7}" sibTransId="{F8534B4C-5928-4C73-84C5-F0A40BFE4D10}"/>
    <dgm:cxn modelId="{A832DAA9-B594-4ED9-AF79-545AAA3F5765}" type="presOf" srcId="{A963D239-B46A-4371-B6E8-747D30589FF2}" destId="{4AB1481F-3817-4A5D-8FC5-02C5EA1783C9}" srcOrd="0" destOrd="0" presId="urn:microsoft.com/office/officeart/2005/8/layout/vList5"/>
    <dgm:cxn modelId="{446E1EB1-D48C-4B6A-9DD8-3559509B931E}" type="presOf" srcId="{9DFE3EC1-B23F-4585-ABF4-81351E869C80}" destId="{D8037919-B890-4994-B4C2-F54D75DB3A5A}" srcOrd="0" destOrd="0" presId="urn:microsoft.com/office/officeart/2005/8/layout/vList5"/>
    <dgm:cxn modelId="{24E25906-138E-4B82-BBDC-0B4BDC58C170}" type="presOf" srcId="{FA660674-F0E1-4A85-9E84-A6C4A1A6BDEF}" destId="{9A7369B6-646D-42DC-B0EC-300626C4EB25}" srcOrd="0" destOrd="0" presId="urn:microsoft.com/office/officeart/2005/8/layout/vList5"/>
    <dgm:cxn modelId="{D7B49F32-601A-4ED3-81B9-C726C44EDBAC}" srcId="{4A9125A8-63D3-43E5-8E7D-0DE9A90459DF}" destId="{A963D239-B46A-4371-B6E8-747D30589FF2}" srcOrd="0" destOrd="0" parTransId="{8542120C-69D5-4DC3-9AA4-85DEE62CAF63}" sibTransId="{6C6FDFA2-AF5B-49F3-BCCA-4F3A31082D82}"/>
    <dgm:cxn modelId="{818E5EF7-7385-49DB-9489-6DEAD9F20D08}" srcId="{57A01068-1F99-4CBE-88D5-81811AE27CA7}" destId="{4A9125A8-63D3-43E5-8E7D-0DE9A90459DF}" srcOrd="0" destOrd="0" parTransId="{B515F4A6-97DE-4AD1-BF79-3CC14BBE42BE}" sibTransId="{2B314440-A8D2-4A6E-9BD9-50FB82A1982C}"/>
    <dgm:cxn modelId="{A2991066-C184-448C-A0FD-5A66D934C7F1}" srcId="{FA660674-F0E1-4A85-9E84-A6C4A1A6BDEF}" destId="{23E21347-E317-4C87-B492-602B41D2F8A4}" srcOrd="1" destOrd="0" parTransId="{ECA74A5B-481B-4850-AEEC-770066030D71}" sibTransId="{D0F8C76E-0D58-4B12-9D3F-356946A99714}"/>
    <dgm:cxn modelId="{04979EF9-C6BE-41D5-945E-4C24AEAE9927}" type="presOf" srcId="{4A9125A8-63D3-43E5-8E7D-0DE9A90459DF}" destId="{6680467D-EB69-4E1A-BB25-60FD57012FDA}" srcOrd="0" destOrd="0" presId="urn:microsoft.com/office/officeart/2005/8/layout/vList5"/>
    <dgm:cxn modelId="{AABAC562-02EA-491B-876F-CF8B58C96DE6}" type="presOf" srcId="{57A01068-1F99-4CBE-88D5-81811AE27CA7}" destId="{9A4D84D6-A15A-40CC-B498-A3C99D568765}" srcOrd="0" destOrd="0" presId="urn:microsoft.com/office/officeart/2005/8/layout/vList5"/>
    <dgm:cxn modelId="{F195AED4-2533-40BC-8810-CD9A2E7389A1}" type="presOf" srcId="{23E21347-E317-4C87-B492-602B41D2F8A4}" destId="{D8037919-B890-4994-B4C2-F54D75DB3A5A}" srcOrd="0" destOrd="1" presId="urn:microsoft.com/office/officeart/2005/8/layout/vList5"/>
    <dgm:cxn modelId="{253DA252-385F-4C98-92D0-C3BC9742BBE3}" type="presParOf" srcId="{9A4D84D6-A15A-40CC-B498-A3C99D568765}" destId="{42F2D3A5-F9A5-4571-901C-A298BF103E1D}" srcOrd="0" destOrd="0" presId="urn:microsoft.com/office/officeart/2005/8/layout/vList5"/>
    <dgm:cxn modelId="{A52417D3-31B9-4D25-96C8-6C6D218B3DB6}" type="presParOf" srcId="{42F2D3A5-F9A5-4571-901C-A298BF103E1D}" destId="{6680467D-EB69-4E1A-BB25-60FD57012FDA}" srcOrd="0" destOrd="0" presId="urn:microsoft.com/office/officeart/2005/8/layout/vList5"/>
    <dgm:cxn modelId="{BA524B33-FDA6-4B81-803C-225F2AA5FCB9}" type="presParOf" srcId="{42F2D3A5-F9A5-4571-901C-A298BF103E1D}" destId="{4AB1481F-3817-4A5D-8FC5-02C5EA1783C9}" srcOrd="1" destOrd="0" presId="urn:microsoft.com/office/officeart/2005/8/layout/vList5"/>
    <dgm:cxn modelId="{029BF2D7-8DD3-4518-8AFC-9BACA8BD8F86}" type="presParOf" srcId="{9A4D84D6-A15A-40CC-B498-A3C99D568765}" destId="{FD70258B-6E12-4109-88AC-1DDE9589130A}" srcOrd="1" destOrd="0" presId="urn:microsoft.com/office/officeart/2005/8/layout/vList5"/>
    <dgm:cxn modelId="{88C432BA-7B1F-42CC-991D-55C426B3E931}" type="presParOf" srcId="{9A4D84D6-A15A-40CC-B498-A3C99D568765}" destId="{462E78D5-7F17-45A8-8DAB-EB31C6475D93}" srcOrd="2" destOrd="0" presId="urn:microsoft.com/office/officeart/2005/8/layout/vList5"/>
    <dgm:cxn modelId="{6E6DFBD6-EC05-40E2-A22E-EF0F3663C9A0}" type="presParOf" srcId="{462E78D5-7F17-45A8-8DAB-EB31C6475D93}" destId="{9A7369B6-646D-42DC-B0EC-300626C4EB25}" srcOrd="0" destOrd="0" presId="urn:microsoft.com/office/officeart/2005/8/layout/vList5"/>
    <dgm:cxn modelId="{0D5E1AAD-F257-4F3B-B100-88B743E96122}" type="presParOf" srcId="{462E78D5-7F17-45A8-8DAB-EB31C6475D93}" destId="{D8037919-B890-4994-B4C2-F54D75DB3A5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2FF2C-2998-41CF-B0ED-A157395A7E9E}">
      <dsp:nvSpPr>
        <dsp:cNvPr id="0" name=""/>
        <dsp:cNvSpPr/>
      </dsp:nvSpPr>
      <dsp:spPr>
        <a:xfrm rot="5400000">
          <a:off x="4561504" y="-1556750"/>
          <a:ext cx="1541712" cy="50186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GB" sz="2000" b="0" u="none" kern="1200" dirty="0">
              <a:solidFill>
                <a:schemeClr val="accent3"/>
              </a:solidFill>
            </a:rPr>
            <a:t>Current voucher system</a:t>
          </a:r>
        </a:p>
        <a:p>
          <a:pPr marL="228600" lvl="1" indent="-228600" algn="l" defTabSz="889000" rtl="0">
            <a:lnSpc>
              <a:spcPct val="90000"/>
            </a:lnSpc>
            <a:spcBef>
              <a:spcPct val="0"/>
            </a:spcBef>
            <a:spcAft>
              <a:spcPct val="15000"/>
            </a:spcAft>
            <a:buChar char="•"/>
          </a:pPr>
          <a:r>
            <a:rPr lang="en-GB" sz="2000" b="0" u="none" kern="1200" dirty="0">
              <a:solidFill>
                <a:schemeClr val="accent3"/>
              </a:solidFill>
            </a:rPr>
            <a:t>Maintenance and repair </a:t>
          </a:r>
        </a:p>
      </dsp:txBody>
      <dsp:txXfrm rot="-5400000">
        <a:off x="2823014" y="257000"/>
        <a:ext cx="4943432" cy="1391192"/>
      </dsp:txXfrm>
    </dsp:sp>
    <dsp:sp modelId="{2E551BA3-0700-4CEB-BF6B-4AE2732ED49D}">
      <dsp:nvSpPr>
        <dsp:cNvPr id="0" name=""/>
        <dsp:cNvSpPr/>
      </dsp:nvSpPr>
      <dsp:spPr>
        <a:xfrm>
          <a:off x="0" y="48"/>
          <a:ext cx="2823014" cy="19271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Know upfront how much money they have available for their health care and support (wheelchair) </a:t>
          </a:r>
        </a:p>
      </dsp:txBody>
      <dsp:txXfrm>
        <a:off x="94075" y="94123"/>
        <a:ext cx="2634864" cy="1738991"/>
      </dsp:txXfrm>
    </dsp:sp>
    <dsp:sp modelId="{87D27B38-1C79-4437-B5CF-D10232CF3D6F}">
      <dsp:nvSpPr>
        <dsp:cNvPr id="0" name=""/>
        <dsp:cNvSpPr/>
      </dsp:nvSpPr>
      <dsp:spPr>
        <a:xfrm rot="5400000">
          <a:off x="4454740" y="488794"/>
          <a:ext cx="1755240" cy="50186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solidFill>
                <a:schemeClr val="accent3"/>
              </a:solidFill>
            </a:rPr>
            <a:t>How and Who sets the amount?</a:t>
          </a:r>
        </a:p>
        <a:p>
          <a:pPr marL="228600" lvl="1" indent="-228600" algn="l" defTabSz="889000">
            <a:lnSpc>
              <a:spcPct val="90000"/>
            </a:lnSpc>
            <a:spcBef>
              <a:spcPct val="0"/>
            </a:spcBef>
            <a:spcAft>
              <a:spcPct val="15000"/>
            </a:spcAft>
            <a:buChar char="•"/>
          </a:pPr>
          <a:r>
            <a:rPr lang="en-GB" sz="2000" kern="1200" dirty="0">
              <a:solidFill>
                <a:schemeClr val="accent3"/>
              </a:solidFill>
            </a:rPr>
            <a:t>Are budgets/amounts shared upfront?</a:t>
          </a:r>
        </a:p>
        <a:p>
          <a:pPr marL="228600" lvl="1" indent="-228600" algn="l" defTabSz="889000">
            <a:lnSpc>
              <a:spcPct val="90000"/>
            </a:lnSpc>
            <a:spcBef>
              <a:spcPct val="0"/>
            </a:spcBef>
            <a:spcAft>
              <a:spcPct val="15000"/>
            </a:spcAft>
            <a:buChar char="•"/>
          </a:pPr>
          <a:r>
            <a:rPr lang="en-GB" sz="2000" kern="1200" dirty="0">
              <a:solidFill>
                <a:schemeClr val="accent3"/>
              </a:solidFill>
            </a:rPr>
            <a:t>How are budgets set for Maintenance and repair? </a:t>
          </a:r>
        </a:p>
        <a:p>
          <a:pPr marL="228600" lvl="1" indent="-228600" algn="l" defTabSz="889000">
            <a:lnSpc>
              <a:spcPct val="90000"/>
            </a:lnSpc>
            <a:spcBef>
              <a:spcPct val="0"/>
            </a:spcBef>
            <a:spcAft>
              <a:spcPct val="15000"/>
            </a:spcAft>
            <a:buChar char="•"/>
          </a:pPr>
          <a:r>
            <a:rPr lang="en-GB" sz="2000" kern="1200" dirty="0">
              <a:solidFill>
                <a:schemeClr val="accent3"/>
              </a:solidFill>
            </a:rPr>
            <a:t>Blended budgets across services?</a:t>
          </a:r>
        </a:p>
      </dsp:txBody>
      <dsp:txXfrm rot="-5400000">
        <a:off x="2823014" y="2206204"/>
        <a:ext cx="4933008" cy="1583872"/>
      </dsp:txXfrm>
    </dsp:sp>
    <dsp:sp modelId="{85324FCC-A0C6-4704-9806-C162F54A60D1}">
      <dsp:nvSpPr>
        <dsp:cNvPr id="0" name=""/>
        <dsp:cNvSpPr/>
      </dsp:nvSpPr>
      <dsp:spPr>
        <a:xfrm>
          <a:off x="0" y="2023546"/>
          <a:ext cx="2823014" cy="19271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Questions</a:t>
          </a:r>
        </a:p>
      </dsp:txBody>
      <dsp:txXfrm>
        <a:off x="94075" y="2117621"/>
        <a:ext cx="2634864" cy="1738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2C60D-C29B-4D75-A788-ADBE017BD9F4}">
      <dsp:nvSpPr>
        <dsp:cNvPr id="0" name=""/>
        <dsp:cNvSpPr/>
      </dsp:nvSpPr>
      <dsp:spPr>
        <a:xfrm rot="5400000">
          <a:off x="4631330" y="-844396"/>
          <a:ext cx="1666435" cy="42639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GB" sz="1800" kern="1200" dirty="0">
              <a:solidFill>
                <a:schemeClr val="accent3"/>
              </a:solidFill>
            </a:rPr>
            <a:t>Current Assessment process? </a:t>
          </a:r>
        </a:p>
        <a:p>
          <a:pPr marL="171450" lvl="1" indent="-171450" algn="l" defTabSz="800100" rtl="0">
            <a:lnSpc>
              <a:spcPct val="90000"/>
            </a:lnSpc>
            <a:spcBef>
              <a:spcPct val="0"/>
            </a:spcBef>
            <a:spcAft>
              <a:spcPct val="15000"/>
            </a:spcAft>
            <a:buChar char="•"/>
          </a:pPr>
          <a:r>
            <a:rPr lang="en-GB" sz="1800" kern="1200" dirty="0">
              <a:solidFill>
                <a:schemeClr val="accent3"/>
              </a:solidFill>
            </a:rPr>
            <a:t>Prescription? </a:t>
          </a:r>
        </a:p>
        <a:p>
          <a:pPr marL="171450" lvl="1" indent="-171450" algn="l" defTabSz="800100" rtl="0">
            <a:lnSpc>
              <a:spcPct val="90000"/>
            </a:lnSpc>
            <a:spcBef>
              <a:spcPct val="0"/>
            </a:spcBef>
            <a:spcAft>
              <a:spcPct val="15000"/>
            </a:spcAft>
            <a:buChar char="•"/>
          </a:pPr>
          <a:r>
            <a:rPr lang="en-GB" sz="1800" kern="1200" dirty="0">
              <a:solidFill>
                <a:schemeClr val="accent3"/>
              </a:solidFill>
            </a:rPr>
            <a:t>Is this outcome based, do we use outcome measures? </a:t>
          </a:r>
        </a:p>
      </dsp:txBody>
      <dsp:txXfrm rot="-5400000">
        <a:off x="3332583" y="535700"/>
        <a:ext cx="4182582" cy="1503737"/>
      </dsp:txXfrm>
    </dsp:sp>
    <dsp:sp modelId="{69F62D10-CCE7-4B08-83A3-AD89D75A4836}">
      <dsp:nvSpPr>
        <dsp:cNvPr id="0" name=""/>
        <dsp:cNvSpPr/>
      </dsp:nvSpPr>
      <dsp:spPr>
        <a:xfrm>
          <a:off x="0" y="444"/>
          <a:ext cx="3263658" cy="22709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GB" sz="1800" b="0" u="none" kern="1200" dirty="0"/>
            <a:t>Be enabled to choose Health and Wellbeing and outcomes they want to achieve, in dialogue with one or more health care professionals</a:t>
          </a:r>
        </a:p>
      </dsp:txBody>
      <dsp:txXfrm>
        <a:off x="110859" y="111303"/>
        <a:ext cx="3041940" cy="2049248"/>
      </dsp:txXfrm>
    </dsp:sp>
    <dsp:sp modelId="{6F0443DB-A8FE-486B-A768-F6C596BBA632}">
      <dsp:nvSpPr>
        <dsp:cNvPr id="0" name=""/>
        <dsp:cNvSpPr/>
      </dsp:nvSpPr>
      <dsp:spPr>
        <a:xfrm rot="5400000">
          <a:off x="3777028" y="1690923"/>
          <a:ext cx="2330084" cy="39295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GB" sz="1800" kern="1200" dirty="0">
              <a:solidFill>
                <a:schemeClr val="accent3"/>
              </a:solidFill>
            </a:rPr>
            <a:t>What does wellbeing mean?</a:t>
          </a:r>
        </a:p>
        <a:p>
          <a:pPr marL="171450" lvl="1" indent="-171450" algn="l" defTabSz="800100" rtl="0">
            <a:lnSpc>
              <a:spcPct val="90000"/>
            </a:lnSpc>
            <a:spcBef>
              <a:spcPct val="0"/>
            </a:spcBef>
            <a:spcAft>
              <a:spcPct val="15000"/>
            </a:spcAft>
            <a:buChar char="•"/>
          </a:pPr>
          <a:r>
            <a:rPr lang="en-GB" sz="1800" kern="1200" dirty="0">
              <a:solidFill>
                <a:schemeClr val="accent3"/>
              </a:solidFill>
            </a:rPr>
            <a:t>Are services commissioned for this?</a:t>
          </a:r>
        </a:p>
        <a:p>
          <a:pPr marL="171450" lvl="1" indent="-171450" algn="l" defTabSz="800100" rtl="0">
            <a:lnSpc>
              <a:spcPct val="90000"/>
            </a:lnSpc>
            <a:spcBef>
              <a:spcPct val="0"/>
            </a:spcBef>
            <a:spcAft>
              <a:spcPct val="15000"/>
            </a:spcAft>
            <a:buChar char="•"/>
          </a:pPr>
          <a:r>
            <a:rPr lang="en-GB" sz="1800" kern="1200" dirty="0">
              <a:solidFill>
                <a:schemeClr val="accent3"/>
              </a:solidFill>
            </a:rPr>
            <a:t>Who is clinically accountable if wider needs met, not just clinical and postural?</a:t>
          </a:r>
        </a:p>
        <a:p>
          <a:pPr marL="171450" lvl="1" indent="-171450" algn="l" defTabSz="800100" rtl="0">
            <a:lnSpc>
              <a:spcPct val="90000"/>
            </a:lnSpc>
            <a:spcBef>
              <a:spcPct val="0"/>
            </a:spcBef>
            <a:spcAft>
              <a:spcPct val="15000"/>
            </a:spcAft>
            <a:buChar char="•"/>
          </a:pPr>
          <a:r>
            <a:rPr lang="en-GB" sz="1800" kern="1200" dirty="0">
              <a:solidFill>
                <a:schemeClr val="accent3"/>
              </a:solidFill>
            </a:rPr>
            <a:t>Do we have capacity to do this? </a:t>
          </a:r>
        </a:p>
        <a:p>
          <a:pPr marL="171450" lvl="1" indent="-171450" algn="l" defTabSz="800100" rtl="0">
            <a:lnSpc>
              <a:spcPct val="90000"/>
            </a:lnSpc>
            <a:spcBef>
              <a:spcPct val="0"/>
            </a:spcBef>
            <a:spcAft>
              <a:spcPct val="15000"/>
            </a:spcAft>
            <a:buChar char="•"/>
          </a:pPr>
          <a:r>
            <a:rPr lang="en-GB" sz="1800" kern="1200" dirty="0">
              <a:solidFill>
                <a:schemeClr val="accent3"/>
              </a:solidFill>
            </a:rPr>
            <a:t>Will it raise expectations? </a:t>
          </a:r>
        </a:p>
      </dsp:txBody>
      <dsp:txXfrm rot="-5400000">
        <a:off x="2977317" y="2604380"/>
        <a:ext cx="3815763" cy="2102594"/>
      </dsp:txXfrm>
    </dsp:sp>
    <dsp:sp modelId="{DAAD7B24-C990-4CA7-AAC0-79FA38052B28}">
      <dsp:nvSpPr>
        <dsp:cNvPr id="0" name=""/>
        <dsp:cNvSpPr/>
      </dsp:nvSpPr>
      <dsp:spPr>
        <a:xfrm>
          <a:off x="157058" y="2295028"/>
          <a:ext cx="2820257" cy="25407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GB" sz="1800" kern="1200" dirty="0"/>
            <a:t>Questions</a:t>
          </a:r>
        </a:p>
      </dsp:txBody>
      <dsp:txXfrm>
        <a:off x="281088" y="2419058"/>
        <a:ext cx="2572197" cy="22926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9BBF3-ACD6-41BC-BA97-9942DA7A1D83}">
      <dsp:nvSpPr>
        <dsp:cNvPr id="0" name=""/>
        <dsp:cNvSpPr/>
      </dsp:nvSpPr>
      <dsp:spPr>
        <a:xfrm rot="5400000">
          <a:off x="4561504" y="-1545727"/>
          <a:ext cx="1541712" cy="50186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GB" sz="1800" kern="1200" dirty="0">
              <a:solidFill>
                <a:schemeClr val="accent3"/>
              </a:solidFill>
            </a:rPr>
            <a:t>Are people currently asked to contribute to assessment and prescription decisions? </a:t>
          </a:r>
        </a:p>
        <a:p>
          <a:pPr marL="171450" lvl="1" indent="-171450" algn="l" defTabSz="800100" rtl="0">
            <a:lnSpc>
              <a:spcPct val="90000"/>
            </a:lnSpc>
            <a:spcBef>
              <a:spcPct val="0"/>
            </a:spcBef>
            <a:spcAft>
              <a:spcPct val="15000"/>
            </a:spcAft>
            <a:buChar char="•"/>
          </a:pPr>
          <a:r>
            <a:rPr lang="en-GB" sz="1800" kern="1200" dirty="0">
              <a:solidFill>
                <a:schemeClr val="accent3"/>
              </a:solidFill>
            </a:rPr>
            <a:t>Do services contribute to wider care plans i.e. EHCP plans?</a:t>
          </a:r>
        </a:p>
      </dsp:txBody>
      <dsp:txXfrm rot="-5400000">
        <a:off x="2823014" y="268023"/>
        <a:ext cx="4943432" cy="1391192"/>
      </dsp:txXfrm>
    </dsp:sp>
    <dsp:sp modelId="{436919F8-18AE-4FF0-B9B3-34A867030EC2}">
      <dsp:nvSpPr>
        <dsp:cNvPr id="0" name=""/>
        <dsp:cNvSpPr/>
      </dsp:nvSpPr>
      <dsp:spPr>
        <a:xfrm>
          <a:off x="0" y="48"/>
          <a:ext cx="2823014" cy="19271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Be involved in the design of their care plan </a:t>
          </a:r>
        </a:p>
      </dsp:txBody>
      <dsp:txXfrm>
        <a:off x="94075" y="94123"/>
        <a:ext cx="2634864" cy="1738991"/>
      </dsp:txXfrm>
    </dsp:sp>
    <dsp:sp modelId="{7807C9F4-7CD8-4E81-B673-CA58DF510142}">
      <dsp:nvSpPr>
        <dsp:cNvPr id="0" name=""/>
        <dsp:cNvSpPr/>
      </dsp:nvSpPr>
      <dsp:spPr>
        <a:xfrm rot="5400000">
          <a:off x="4409691" y="518718"/>
          <a:ext cx="1845337" cy="50186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360000" lvl="1" indent="-171450" algn="l" defTabSz="800100" rtl="0">
            <a:lnSpc>
              <a:spcPct val="100000"/>
            </a:lnSpc>
            <a:spcBef>
              <a:spcPct val="0"/>
            </a:spcBef>
            <a:spcAft>
              <a:spcPct val="15000"/>
            </a:spcAft>
            <a:buChar char="•"/>
          </a:pPr>
          <a:r>
            <a:rPr lang="en-GB" sz="1800" kern="1200" dirty="0">
              <a:solidFill>
                <a:schemeClr val="accent3"/>
              </a:solidFill>
            </a:rPr>
            <a:t>If no other care needs what will wheelchair care plan look like?</a:t>
          </a:r>
        </a:p>
        <a:p>
          <a:pPr marL="360000" lvl="1" indent="-171450" algn="l" defTabSz="800100" rtl="0">
            <a:lnSpc>
              <a:spcPct val="100000"/>
            </a:lnSpc>
            <a:spcBef>
              <a:spcPct val="0"/>
            </a:spcBef>
            <a:spcAft>
              <a:spcPct val="15000"/>
            </a:spcAft>
            <a:buChar char="•"/>
          </a:pPr>
          <a:r>
            <a:rPr lang="en-GB" sz="1800" kern="1200" dirty="0">
              <a:solidFill>
                <a:schemeClr val="accent3"/>
              </a:solidFill>
            </a:rPr>
            <a:t>Peer Support available?  </a:t>
          </a:r>
        </a:p>
        <a:p>
          <a:pPr marL="360000" lvl="1" indent="-171450" algn="l" defTabSz="800100" rtl="0">
            <a:lnSpc>
              <a:spcPct val="100000"/>
            </a:lnSpc>
            <a:spcBef>
              <a:spcPct val="0"/>
            </a:spcBef>
            <a:spcAft>
              <a:spcPct val="15000"/>
            </a:spcAft>
            <a:buChar char="•"/>
          </a:pPr>
          <a:r>
            <a:rPr lang="en-GB" sz="1800" kern="1200" dirty="0">
              <a:solidFill>
                <a:schemeClr val="accent3"/>
              </a:solidFill>
            </a:rPr>
            <a:t>Capacity issues?</a:t>
          </a:r>
        </a:p>
        <a:p>
          <a:pPr marL="360000" lvl="1" indent="-171450" algn="l" defTabSz="800100" rtl="0">
            <a:lnSpc>
              <a:spcPct val="100000"/>
            </a:lnSpc>
            <a:spcBef>
              <a:spcPct val="0"/>
            </a:spcBef>
            <a:spcAft>
              <a:spcPct val="15000"/>
            </a:spcAft>
            <a:buChar char="•"/>
          </a:pPr>
          <a:r>
            <a:rPr lang="en-GB" sz="1800" kern="1200" dirty="0">
              <a:solidFill>
                <a:schemeClr val="accent3"/>
              </a:solidFill>
            </a:rPr>
            <a:t>Workforce skills in care plan creation?</a:t>
          </a:r>
        </a:p>
      </dsp:txBody>
      <dsp:txXfrm rot="-5400000">
        <a:off x="2823014" y="2195477"/>
        <a:ext cx="4928610" cy="1665173"/>
      </dsp:txXfrm>
    </dsp:sp>
    <dsp:sp modelId="{1F68CA43-E170-4EFE-B7D8-8724D7629C48}">
      <dsp:nvSpPr>
        <dsp:cNvPr id="0" name=""/>
        <dsp:cNvSpPr/>
      </dsp:nvSpPr>
      <dsp:spPr>
        <a:xfrm>
          <a:off x="0" y="2023594"/>
          <a:ext cx="2823014" cy="19271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Questions?</a:t>
          </a:r>
        </a:p>
      </dsp:txBody>
      <dsp:txXfrm>
        <a:off x="94075" y="2117669"/>
        <a:ext cx="2634864" cy="17389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8D56A-7572-4261-BEDE-50F17B1D168D}">
      <dsp:nvSpPr>
        <dsp:cNvPr id="0" name=""/>
        <dsp:cNvSpPr/>
      </dsp:nvSpPr>
      <dsp:spPr>
        <a:xfrm rot="5400000">
          <a:off x="3642204" y="-669416"/>
          <a:ext cx="1585912" cy="332132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chemeClr val="accent3"/>
              </a:solidFill>
            </a:rPr>
            <a:t>Independent voucher (outside NHS Provision) </a:t>
          </a:r>
        </a:p>
        <a:p>
          <a:pPr marL="171450" lvl="1" indent="-171450" algn="l" defTabSz="800100">
            <a:lnSpc>
              <a:spcPct val="90000"/>
            </a:lnSpc>
            <a:spcBef>
              <a:spcPct val="0"/>
            </a:spcBef>
            <a:spcAft>
              <a:spcPct val="15000"/>
            </a:spcAft>
            <a:buChar char="•"/>
          </a:pPr>
          <a:r>
            <a:rPr lang="en-GB" sz="1800" kern="1200" dirty="0">
              <a:solidFill>
                <a:schemeClr val="accent3"/>
              </a:solidFill>
            </a:rPr>
            <a:t>Partnership voucher (within NHS provision top-up)</a:t>
          </a:r>
        </a:p>
      </dsp:txBody>
      <dsp:txXfrm rot="-5400000">
        <a:off x="2774499" y="275707"/>
        <a:ext cx="3243905" cy="1431076"/>
      </dsp:txXfrm>
    </dsp:sp>
    <dsp:sp modelId="{4D48F44E-15AB-4F9A-9BE5-D2B9EE2F4174}">
      <dsp:nvSpPr>
        <dsp:cNvPr id="0" name=""/>
        <dsp:cNvSpPr/>
      </dsp:nvSpPr>
      <dsp:spPr>
        <a:xfrm>
          <a:off x="177" y="49"/>
          <a:ext cx="2774321" cy="19823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Be able to request a particular model of budget that best suits the amount of choice and control with which they feel comfortable with? </a:t>
          </a:r>
        </a:p>
      </dsp:txBody>
      <dsp:txXfrm>
        <a:off x="96949" y="96821"/>
        <a:ext cx="2580777" cy="1788846"/>
      </dsp:txXfrm>
    </dsp:sp>
    <dsp:sp modelId="{CC61A5B2-9AE9-4219-A9A2-742741F7EA1D}">
      <dsp:nvSpPr>
        <dsp:cNvPr id="0" name=""/>
        <dsp:cNvSpPr/>
      </dsp:nvSpPr>
      <dsp:spPr>
        <a:xfrm rot="5400000">
          <a:off x="3649958" y="1421639"/>
          <a:ext cx="1585912" cy="33022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chemeClr val="accent3"/>
              </a:solidFill>
            </a:rPr>
            <a:t>Does the Independent voucher meet the Direct Payment regulations?</a:t>
          </a:r>
        </a:p>
        <a:p>
          <a:pPr marL="171450" lvl="1" indent="-171450" algn="l" defTabSz="800100">
            <a:lnSpc>
              <a:spcPct val="90000"/>
            </a:lnSpc>
            <a:spcBef>
              <a:spcPct val="0"/>
            </a:spcBef>
            <a:spcAft>
              <a:spcPct val="15000"/>
            </a:spcAft>
            <a:buChar char="•"/>
          </a:pPr>
          <a:r>
            <a:rPr lang="en-GB" sz="1800" kern="1200" dirty="0">
              <a:solidFill>
                <a:schemeClr val="accent3"/>
              </a:solidFill>
            </a:rPr>
            <a:t>Are there options for voluntary sector to manage PWB? </a:t>
          </a:r>
        </a:p>
      </dsp:txBody>
      <dsp:txXfrm rot="-5400000">
        <a:off x="2791799" y="2357216"/>
        <a:ext cx="3224813" cy="1431076"/>
      </dsp:txXfrm>
    </dsp:sp>
    <dsp:sp modelId="{CA0CD2FA-FCAD-4CC9-B16E-FFD4E7C49E54}">
      <dsp:nvSpPr>
        <dsp:cNvPr id="0" name=""/>
        <dsp:cNvSpPr/>
      </dsp:nvSpPr>
      <dsp:spPr>
        <a:xfrm>
          <a:off x="0" y="2081609"/>
          <a:ext cx="2791621" cy="19823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Questions?</a:t>
          </a:r>
        </a:p>
      </dsp:txBody>
      <dsp:txXfrm>
        <a:off x="96772" y="2178381"/>
        <a:ext cx="2598077" cy="17888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1481F-3817-4A5D-8FC5-02C5EA1783C9}">
      <dsp:nvSpPr>
        <dsp:cNvPr id="0" name=""/>
        <dsp:cNvSpPr/>
      </dsp:nvSpPr>
      <dsp:spPr>
        <a:xfrm rot="5400000">
          <a:off x="4561765" y="-1504828"/>
          <a:ext cx="1541928" cy="50190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solidFill>
                <a:schemeClr val="accent3"/>
              </a:solidFill>
            </a:rPr>
            <a:t>Independent Voucher, clinically assessed as appropriate by clinician</a:t>
          </a:r>
        </a:p>
      </dsp:txBody>
      <dsp:txXfrm rot="-5400000">
        <a:off x="2823210" y="308998"/>
        <a:ext cx="4943769" cy="1391386"/>
      </dsp:txXfrm>
    </dsp:sp>
    <dsp:sp modelId="{6680467D-EB69-4E1A-BB25-60FD57012FDA}">
      <dsp:nvSpPr>
        <dsp:cNvPr id="0" name=""/>
        <dsp:cNvSpPr/>
      </dsp:nvSpPr>
      <dsp:spPr>
        <a:xfrm>
          <a:off x="0" y="48"/>
          <a:ext cx="2823210" cy="19274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Be able to Spend the money in ways and at times that make sense to them, as agreed in their plan</a:t>
          </a:r>
        </a:p>
      </dsp:txBody>
      <dsp:txXfrm>
        <a:off x="94088" y="94136"/>
        <a:ext cx="2635034" cy="1739234"/>
      </dsp:txXfrm>
    </dsp:sp>
    <dsp:sp modelId="{D8037919-B890-4994-B4C2-F54D75DB3A5A}">
      <dsp:nvSpPr>
        <dsp:cNvPr id="0" name=""/>
        <dsp:cNvSpPr/>
      </dsp:nvSpPr>
      <dsp:spPr>
        <a:xfrm rot="5400000">
          <a:off x="4561765" y="478014"/>
          <a:ext cx="1541928" cy="50190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solidFill>
                <a:schemeClr val="accent3"/>
              </a:solidFill>
            </a:rPr>
            <a:t>Do Therapist </a:t>
          </a:r>
          <a:r>
            <a:rPr lang="en-GB" sz="2000" kern="1200">
              <a:solidFill>
                <a:schemeClr val="accent3"/>
              </a:solidFill>
            </a:rPr>
            <a:t>agree choice?</a:t>
          </a:r>
          <a:endParaRPr lang="en-GB" sz="2000" kern="1200" dirty="0">
            <a:solidFill>
              <a:schemeClr val="accent3"/>
            </a:solidFill>
          </a:endParaRPr>
        </a:p>
        <a:p>
          <a:pPr marL="228600" lvl="1" indent="-228600" algn="l" defTabSz="889000">
            <a:lnSpc>
              <a:spcPct val="90000"/>
            </a:lnSpc>
            <a:spcBef>
              <a:spcPct val="0"/>
            </a:spcBef>
            <a:spcAft>
              <a:spcPct val="15000"/>
            </a:spcAft>
            <a:buChar char="•"/>
          </a:pPr>
          <a:r>
            <a:rPr lang="en-GB" sz="2000" kern="1200" dirty="0">
              <a:solidFill>
                <a:schemeClr val="accent3"/>
              </a:solidFill>
            </a:rPr>
            <a:t>Maintenance and repair?</a:t>
          </a:r>
        </a:p>
      </dsp:txBody>
      <dsp:txXfrm rot="-5400000">
        <a:off x="2823210" y="2291841"/>
        <a:ext cx="4943769" cy="1391386"/>
      </dsp:txXfrm>
    </dsp:sp>
    <dsp:sp modelId="{9A7369B6-646D-42DC-B0EC-300626C4EB25}">
      <dsp:nvSpPr>
        <dsp:cNvPr id="0" name=""/>
        <dsp:cNvSpPr/>
      </dsp:nvSpPr>
      <dsp:spPr>
        <a:xfrm>
          <a:off x="0" y="2023829"/>
          <a:ext cx="2823210" cy="19274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Questions </a:t>
          </a:r>
        </a:p>
      </dsp:txBody>
      <dsp:txXfrm>
        <a:off x="94088" y="2117917"/>
        <a:ext cx="2635034" cy="173923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6309" cy="500368"/>
          </a:xfrm>
          <a:prstGeom prst="rect">
            <a:avLst/>
          </a:prstGeom>
        </p:spPr>
        <p:txBody>
          <a:bodyPr vert="horz" lIns="92848" tIns="46424" rIns="92848" bIns="46424" rtlCol="0"/>
          <a:lstStyle>
            <a:lvl1pPr algn="l">
              <a:defRPr sz="1200"/>
            </a:lvl1pPr>
          </a:lstStyle>
          <a:p>
            <a:endParaRPr lang="en-US"/>
          </a:p>
        </p:txBody>
      </p:sp>
      <p:sp>
        <p:nvSpPr>
          <p:cNvPr id="3" name="Date Placeholder 2"/>
          <p:cNvSpPr>
            <a:spLocks noGrp="1"/>
          </p:cNvSpPr>
          <p:nvPr>
            <p:ph type="dt" sz="quarter" idx="1"/>
          </p:nvPr>
        </p:nvSpPr>
        <p:spPr>
          <a:xfrm>
            <a:off x="3901832" y="1"/>
            <a:ext cx="2986309" cy="500368"/>
          </a:xfrm>
          <a:prstGeom prst="rect">
            <a:avLst/>
          </a:prstGeom>
        </p:spPr>
        <p:txBody>
          <a:bodyPr vert="horz" lIns="92848" tIns="46424" rIns="92848" bIns="46424" rtlCol="0"/>
          <a:lstStyle>
            <a:lvl1pPr algn="r">
              <a:defRPr sz="1200"/>
            </a:lvl1pPr>
          </a:lstStyle>
          <a:p>
            <a:fld id="{A291D71F-2657-BF40-9BA8-1341E8D62F20}" type="datetime1">
              <a:rPr lang="en-GB" smtClean="0"/>
              <a:t>31/10/2016</a:t>
            </a:fld>
            <a:endParaRPr lang="en-US"/>
          </a:p>
        </p:txBody>
      </p:sp>
      <p:sp>
        <p:nvSpPr>
          <p:cNvPr id="4" name="Footer Placeholder 3"/>
          <p:cNvSpPr>
            <a:spLocks noGrp="1"/>
          </p:cNvSpPr>
          <p:nvPr>
            <p:ph type="ftr" sz="quarter" idx="2"/>
          </p:nvPr>
        </p:nvSpPr>
        <p:spPr>
          <a:xfrm>
            <a:off x="0" y="9518292"/>
            <a:ext cx="2986309" cy="501982"/>
          </a:xfrm>
          <a:prstGeom prst="rect">
            <a:avLst/>
          </a:prstGeom>
        </p:spPr>
        <p:txBody>
          <a:bodyPr vert="horz" lIns="92848" tIns="46424" rIns="92848" bIns="46424" rtlCol="0" anchor="b"/>
          <a:lstStyle>
            <a:lvl1pPr algn="l">
              <a:defRPr sz="1200"/>
            </a:lvl1pPr>
          </a:lstStyle>
          <a:p>
            <a:endParaRPr lang="en-US"/>
          </a:p>
        </p:txBody>
      </p:sp>
      <p:sp>
        <p:nvSpPr>
          <p:cNvPr id="5" name="Slide Number Placeholder 4"/>
          <p:cNvSpPr>
            <a:spLocks noGrp="1"/>
          </p:cNvSpPr>
          <p:nvPr>
            <p:ph type="sldNum" sz="quarter" idx="3"/>
          </p:nvPr>
        </p:nvSpPr>
        <p:spPr>
          <a:xfrm>
            <a:off x="3901832" y="9518292"/>
            <a:ext cx="2986309" cy="501982"/>
          </a:xfrm>
          <a:prstGeom prst="rect">
            <a:avLst/>
          </a:prstGeom>
        </p:spPr>
        <p:txBody>
          <a:bodyPr vert="horz" lIns="92848" tIns="46424" rIns="92848" bIns="46424" rtlCol="0" anchor="b"/>
          <a:lstStyle>
            <a:lvl1pPr algn="r">
              <a:defRPr sz="1200"/>
            </a:lvl1pPr>
          </a:lstStyle>
          <a:p>
            <a:fld id="{4F5EE869-81EB-AC4C-B612-80DE4181CDD1}" type="slidenum">
              <a:rPr lang="en-US" smtClean="0"/>
              <a:t>‹#›</a:t>
            </a:fld>
            <a:endParaRPr lang="en-US"/>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6309" cy="500368"/>
          </a:xfrm>
          <a:prstGeom prst="rect">
            <a:avLst/>
          </a:prstGeom>
        </p:spPr>
        <p:txBody>
          <a:bodyPr vert="horz" lIns="92848" tIns="46424" rIns="92848" bIns="46424" rtlCol="0"/>
          <a:lstStyle>
            <a:lvl1pPr algn="l">
              <a:defRPr sz="1200"/>
            </a:lvl1pPr>
          </a:lstStyle>
          <a:p>
            <a:endParaRPr lang="en-US"/>
          </a:p>
        </p:txBody>
      </p:sp>
      <p:sp>
        <p:nvSpPr>
          <p:cNvPr id="3" name="Date Placeholder 2"/>
          <p:cNvSpPr>
            <a:spLocks noGrp="1"/>
          </p:cNvSpPr>
          <p:nvPr>
            <p:ph type="dt" idx="1"/>
          </p:nvPr>
        </p:nvSpPr>
        <p:spPr>
          <a:xfrm>
            <a:off x="3901832" y="1"/>
            <a:ext cx="2986309" cy="500368"/>
          </a:xfrm>
          <a:prstGeom prst="rect">
            <a:avLst/>
          </a:prstGeom>
        </p:spPr>
        <p:txBody>
          <a:bodyPr vert="horz" lIns="92848" tIns="46424" rIns="92848" bIns="46424" rtlCol="0"/>
          <a:lstStyle>
            <a:lvl1pPr algn="r">
              <a:defRPr sz="1200"/>
            </a:lvl1pPr>
          </a:lstStyle>
          <a:p>
            <a:fld id="{937A70F4-2FAD-3E41-BF6C-C5B1EEDE06E7}" type="datetime1">
              <a:rPr lang="en-GB" smtClean="0"/>
              <a:t>31/10/2016</a:t>
            </a:fld>
            <a:endParaRPr lang="en-US"/>
          </a:p>
        </p:txBody>
      </p:sp>
      <p:sp>
        <p:nvSpPr>
          <p:cNvPr id="4" name="Slide Image Placeholder 3"/>
          <p:cNvSpPr>
            <a:spLocks noGrp="1" noRot="1" noChangeAspect="1"/>
          </p:cNvSpPr>
          <p:nvPr>
            <p:ph type="sldImg" idx="2"/>
          </p:nvPr>
        </p:nvSpPr>
        <p:spPr>
          <a:xfrm>
            <a:off x="939800" y="752475"/>
            <a:ext cx="5010150" cy="3757613"/>
          </a:xfrm>
          <a:prstGeom prst="rect">
            <a:avLst/>
          </a:prstGeom>
          <a:noFill/>
          <a:ln w="12700">
            <a:solidFill>
              <a:prstClr val="black"/>
            </a:solidFill>
          </a:ln>
        </p:spPr>
        <p:txBody>
          <a:bodyPr vert="horz" lIns="92848" tIns="46424" rIns="92848" bIns="46424" rtlCol="0" anchor="ctr"/>
          <a:lstStyle/>
          <a:p>
            <a:endParaRPr lang="en-US"/>
          </a:p>
        </p:txBody>
      </p:sp>
      <p:sp>
        <p:nvSpPr>
          <p:cNvPr id="5" name="Notes Placeholder 4"/>
          <p:cNvSpPr>
            <a:spLocks noGrp="1"/>
          </p:cNvSpPr>
          <p:nvPr>
            <p:ph type="body" sz="quarter" idx="3"/>
          </p:nvPr>
        </p:nvSpPr>
        <p:spPr>
          <a:xfrm>
            <a:off x="688654" y="4759954"/>
            <a:ext cx="5512444" cy="4509769"/>
          </a:xfrm>
          <a:prstGeom prst="rect">
            <a:avLst/>
          </a:prstGeom>
        </p:spPr>
        <p:txBody>
          <a:bodyPr vert="horz" lIns="92848" tIns="46424" rIns="92848" bIns="46424"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8292"/>
            <a:ext cx="2986309" cy="501982"/>
          </a:xfrm>
          <a:prstGeom prst="rect">
            <a:avLst/>
          </a:prstGeom>
        </p:spPr>
        <p:txBody>
          <a:bodyPr vert="horz" lIns="92848" tIns="46424" rIns="92848" bIns="46424" rtlCol="0" anchor="b"/>
          <a:lstStyle>
            <a:lvl1pPr algn="l">
              <a:defRPr sz="1200"/>
            </a:lvl1pPr>
          </a:lstStyle>
          <a:p>
            <a:endParaRPr lang="en-US"/>
          </a:p>
        </p:txBody>
      </p:sp>
      <p:sp>
        <p:nvSpPr>
          <p:cNvPr id="7" name="Slide Number Placeholder 6"/>
          <p:cNvSpPr>
            <a:spLocks noGrp="1"/>
          </p:cNvSpPr>
          <p:nvPr>
            <p:ph type="sldNum" sz="quarter" idx="5"/>
          </p:nvPr>
        </p:nvSpPr>
        <p:spPr>
          <a:xfrm>
            <a:off x="3901832" y="9518292"/>
            <a:ext cx="2986309" cy="501982"/>
          </a:xfrm>
          <a:prstGeom prst="rect">
            <a:avLst/>
          </a:prstGeom>
        </p:spPr>
        <p:txBody>
          <a:bodyPr vert="horz" lIns="92848" tIns="46424" rIns="92848" bIns="46424" rtlCol="0" anchor="b"/>
          <a:lstStyle>
            <a:lvl1pPr algn="r">
              <a:defRPr sz="1200"/>
            </a:lvl1pPr>
          </a:lstStyle>
          <a:p>
            <a:fld id="{4957A7B8-EAD2-9846-9761-91C91B5D58B6}" type="slidenum">
              <a:rPr lang="en-US" smtClean="0"/>
              <a:t>‹#›</a:t>
            </a:fld>
            <a:endParaRPr lang="en-US"/>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title="arrow icon"/>
          <p:cNvPicPr>
            <a:picLocks noChangeAspect="1"/>
          </p:cNvPicPr>
          <p:nvPr userDrawn="1"/>
        </p:nvPicPr>
        <p:blipFill>
          <a:blip r:embed="rId2"/>
          <a:stretch>
            <a:fillRect/>
          </a:stretch>
        </p:blipFill>
        <p:spPr>
          <a:xfrm>
            <a:off x="7538077" y="5514157"/>
            <a:ext cx="1222923" cy="962486"/>
          </a:xfrm>
          <a:prstGeom prst="rect">
            <a:avLst/>
          </a:prstGeom>
        </p:spPr>
      </p:pic>
    </p:spTree>
    <p:extLst>
      <p:ext uri="{BB962C8B-B14F-4D97-AF65-F5344CB8AC3E}">
        <p14:creationId xmlns:p14="http://schemas.microsoft.com/office/powerpoint/2010/main" val="233338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19"/>
          <p:cNvSpPr>
            <a:spLocks noGrp="1"/>
          </p:cNvSpPr>
          <p:nvPr>
            <p:ph sz="quarter" idx="11" hasCustomPrompt="1"/>
          </p:nvPr>
        </p:nvSpPr>
        <p:spPr>
          <a:xfrm>
            <a:off x="5171102" y="3407829"/>
            <a:ext cx="3535738" cy="5667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171103" y="3974551"/>
            <a:ext cx="3383340" cy="329507"/>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Title 1"/>
          <p:cNvSpPr>
            <a:spLocks noGrp="1"/>
          </p:cNvSpPr>
          <p:nvPr>
            <p:ph type="title"/>
          </p:nvPr>
        </p:nvSpPr>
        <p:spPr>
          <a:xfrm>
            <a:off x="5171102" y="1247095"/>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337615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NHS England reversed ou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pic>
        <p:nvPicPr>
          <p:cNvPr id="7" name="Picture 6" descr="Untitl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spTree>
    <p:extLst>
      <p:ext uri="{BB962C8B-B14F-4D97-AF65-F5344CB8AC3E}">
        <p14:creationId xmlns:p14="http://schemas.microsoft.com/office/powerpoint/2010/main" val="3579552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0" y="0"/>
            <a:ext cx="9144000" cy="6858000"/>
          </a:xfrm>
          <a:prstGeom prst="rect">
            <a:avLst/>
          </a:prstGeom>
        </p:spPr>
      </p:pic>
      <p:pic>
        <p:nvPicPr>
          <p:cNvPr id="8" name="Picture 7"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3232894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385141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8"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2572997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5" name="Picture 4"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2960076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pPr/>
              <a:t>‹#›</a:t>
            </a:fld>
            <a:endParaRPr lang="en-US" dirty="0"/>
          </a:p>
        </p:txBody>
      </p:sp>
      <p:sp>
        <p:nvSpPr>
          <p:cNvPr id="6" name="Title 1"/>
          <p:cNvSpPr>
            <a:spLocks noGrp="1"/>
          </p:cNvSpPr>
          <p:nvPr>
            <p:ph type="title"/>
          </p:nvPr>
        </p:nvSpPr>
        <p:spPr>
          <a:xfrm>
            <a:off x="457201" y="749912"/>
            <a:ext cx="7356815" cy="667725"/>
          </a:xfrm>
        </p:spPr>
        <p:txBody>
          <a:bodyPr/>
          <a:lstStyle/>
          <a:p>
            <a:r>
              <a:rPr lang="en-GB"/>
              <a:t>Click to edit Master title style</a:t>
            </a:r>
            <a:endParaRPr lang="en-US"/>
          </a:p>
        </p:txBody>
      </p:sp>
      <p:pic>
        <p:nvPicPr>
          <p:cNvPr id="8" name="Picture 7" title="arrow icon"/>
          <p:cNvPicPr>
            <a:picLocks noChangeAspect="1"/>
          </p:cNvPicPr>
          <p:nvPr userDrawn="1"/>
        </p:nvPicPr>
        <p:blipFill>
          <a:blip r:embed="rId2"/>
          <a:stretch>
            <a:fillRect/>
          </a:stretch>
        </p:blipFill>
        <p:spPr>
          <a:xfrm>
            <a:off x="7538077" y="5514157"/>
            <a:ext cx="1222923" cy="962486"/>
          </a:xfrm>
          <a:prstGeom prst="rect">
            <a:avLst/>
          </a:prstGeom>
        </p:spPr>
      </p:pic>
    </p:spTree>
    <p:extLst>
      <p:ext uri="{BB962C8B-B14F-4D97-AF65-F5344CB8AC3E}">
        <p14:creationId xmlns:p14="http://schemas.microsoft.com/office/powerpoint/2010/main" val="1577180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pPr/>
              <a:t>‹#›</a:t>
            </a:fld>
            <a:endParaRPr lang="en-US" dirty="0"/>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9936163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pic>
        <p:nvPicPr>
          <p:cNvPr id="12" name="Picture 11" title="arrow icon"/>
          <p:cNvPicPr>
            <a:picLocks noChangeAspect="1"/>
          </p:cNvPicPr>
          <p:nvPr userDrawn="1"/>
        </p:nvPicPr>
        <p:blipFill>
          <a:blip r:embed="rId4"/>
          <a:stretch>
            <a:fillRect/>
          </a:stretch>
        </p:blipFill>
        <p:spPr>
          <a:xfrm>
            <a:off x="7538077" y="5514157"/>
            <a:ext cx="1222923" cy="962486"/>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spTree>
    <p:extLst>
      <p:ext uri="{BB962C8B-B14F-4D97-AF65-F5344CB8AC3E}">
        <p14:creationId xmlns:p14="http://schemas.microsoft.com/office/powerpoint/2010/main" val="283649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467945"/>
            <a:ext cx="3746684" cy="2160734"/>
          </a:xfrm>
        </p:spPr>
        <p:txBody>
          <a:bodyPr anchor="t">
            <a:noAutofit/>
          </a:bodyPr>
          <a:lstStyle>
            <a:lvl1pPr>
              <a:defRPr sz="48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457200" y="2812808"/>
            <a:ext cx="3675271" cy="901385"/>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35969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11" name="Picture 10"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269034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lang="en-GB" dirty="0"/>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pic>
        <p:nvPicPr>
          <p:cNvPr id="6" name="Picture 5"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1740139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9" name="Picture 8"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421820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5230364" y="1311260"/>
            <a:ext cx="3535738" cy="2160734"/>
          </a:xfrm>
        </p:spPr>
        <p:txBody>
          <a:bodyPr anchor="t">
            <a:noAutofit/>
          </a:bodyPr>
          <a:lstStyle>
            <a:lvl1pPr>
              <a:defRPr sz="48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230364" y="3641305"/>
            <a:ext cx="3535738"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230365" y="4632828"/>
            <a:ext cx="3535738"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4077886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230362" y="4002337"/>
            <a:ext cx="3535739"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230363" y="4993860"/>
            <a:ext cx="353573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193062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5389109" y="1268928"/>
            <a:ext cx="3535738"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390838" y="3429662"/>
            <a:ext cx="3504791" cy="92740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390839" y="4357065"/>
            <a:ext cx="350478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86975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61E112CC-F5C7-5E43-8EAA-F554FEB5E453}" type="slidenum">
              <a:rPr lang="en-US" smtClean="0"/>
              <a:pPr/>
              <a:t>‹#›</a:t>
            </a:fld>
            <a:endParaRPr lang="en-US" dirty="0"/>
          </a:p>
        </p:txBody>
      </p:sp>
      <p:sp>
        <p:nvSpPr>
          <p:cNvPr id="23"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r>
              <a:rPr lang="en-GB" sz="1200" b="0" i="0" u="none" strike="noStrike" kern="1200" baseline="0" dirty="0" err="1">
                <a:solidFill>
                  <a:schemeClr val="tx1"/>
                </a:solidFill>
                <a:latin typeface="Arial"/>
                <a:ea typeface="+mn-ea"/>
                <a:cs typeface="Arial"/>
              </a:rPr>
              <a:t>www.england.nhs.uk</a:t>
            </a:r>
            <a:endParaRPr lang="en-GB" sz="1200" b="0" i="0" u="none" strike="noStrike" kern="1200" baseline="0" dirty="0">
              <a:solidFill>
                <a:schemeClr val="tx1"/>
              </a:solidFill>
              <a:latin typeface="Arial"/>
              <a:ea typeface="+mn-ea"/>
              <a:cs typeface="Arial"/>
            </a:endParaRPr>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7" name="Picture 6" title="NHS logo"/>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81" r:id="rId4"/>
    <p:sldLayoutId id="2147483684" r:id="rId5"/>
    <p:sldLayoutId id="2147483683" r:id="rId6"/>
    <p:sldLayoutId id="2147483685" r:id="rId7"/>
    <p:sldLayoutId id="2147483686" r:id="rId8"/>
    <p:sldLayoutId id="2147483687" r:id="rId9"/>
    <p:sldLayoutId id="2147483688" r:id="rId10"/>
    <p:sldLayoutId id="2147483680" r:id="rId11"/>
    <p:sldLayoutId id="2147483672" r:id="rId12"/>
    <p:sldLayoutId id="2147483679" r:id="rId13"/>
    <p:sldLayoutId id="2147483676" r:id="rId14"/>
    <p:sldLayoutId id="2147483677" r:id="rId15"/>
    <p:sldLayoutId id="2147483650" r:id="rId16"/>
    <p:sldLayoutId id="2147483678" r:id="rId17"/>
  </p:sldLayoutIdLst>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2.png"/><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2.png"/><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2.png"/><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2.png"/><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hyperlink" Target="https://www.england.nhs.uk/healthbudgets/understanding/wheelchair%20-budgets/"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nhsengland.sharepoint.com/Knowledge/FiveYearForwardView/Documents/Five%20Year%20Forward%20View%20Document.pdf#search=five%20year%20forward%20view"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2" y="527566"/>
            <a:ext cx="3746684" cy="2447646"/>
          </a:xfrm>
        </p:spPr>
        <p:txBody>
          <a:bodyPr/>
          <a:lstStyle/>
          <a:p>
            <a:r>
              <a:rPr lang="en-US" sz="3600" dirty="0"/>
              <a:t>Personal Wheelchair Budget </a:t>
            </a:r>
            <a:r>
              <a:rPr lang="en-US" sz="3600" dirty="0" err="1"/>
              <a:t>Programme</a:t>
            </a:r>
            <a:endParaRPr lang="en-US" sz="3600" dirty="0"/>
          </a:p>
        </p:txBody>
      </p:sp>
      <p:graphicFrame>
        <p:nvGraphicFramePr>
          <p:cNvPr id="3" name="Content Placeholder 2"/>
          <p:cNvGraphicFramePr>
            <a:graphicFrameLocks noGrp="1"/>
          </p:cNvGraphicFramePr>
          <p:nvPr>
            <p:ph sz="quarter" idx="11"/>
            <p:extLst>
              <p:ext uri="{D42A27DB-BD31-4B8C-83A1-F6EECF244321}">
                <p14:modId xmlns:p14="http://schemas.microsoft.com/office/powerpoint/2010/main" val="485298099"/>
              </p:ext>
            </p:extLst>
          </p:nvPr>
        </p:nvGraphicFramePr>
        <p:xfrm>
          <a:off x="-4575438" y="2374713"/>
          <a:ext cx="3675061" cy="1979130"/>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9"/>
          <p:cNvSpPr>
            <a:spLocks noGrp="1"/>
          </p:cNvSpPr>
          <p:nvPr>
            <p:ph sz="quarter" idx="12"/>
          </p:nvPr>
        </p:nvSpPr>
        <p:spPr/>
        <p:txBody>
          <a:bodyPr/>
          <a:lstStyle/>
          <a:p>
            <a:r>
              <a:rPr lang="en-US" dirty="0"/>
              <a:t>24</a:t>
            </a:r>
            <a:r>
              <a:rPr lang="en-US" baseline="30000" dirty="0"/>
              <a:t>th</a:t>
            </a:r>
            <a:r>
              <a:rPr lang="en-US" dirty="0"/>
              <a:t> October 2016 Overview </a:t>
            </a:r>
          </a:p>
        </p:txBody>
      </p:sp>
    </p:spTree>
    <p:extLst>
      <p:ext uri="{BB962C8B-B14F-4D97-AF65-F5344CB8AC3E}">
        <p14:creationId xmlns:p14="http://schemas.microsoft.com/office/powerpoint/2010/main" val="833375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7"/>
            <a:ext cx="7841707" cy="5126382"/>
          </a:xfrm>
        </p:spPr>
        <p:txBody>
          <a:bodyPr>
            <a:normAutofit lnSpcReduction="10000"/>
          </a:bodyPr>
          <a:lstStyle/>
          <a:p>
            <a:pPr marL="0" indent="0">
              <a:buNone/>
            </a:pPr>
            <a:r>
              <a:rPr lang="en-GB" dirty="0">
                <a:solidFill>
                  <a:schemeClr val="accent2">
                    <a:lumMod val="75000"/>
                  </a:schemeClr>
                </a:solidFill>
              </a:rPr>
              <a:t>….Are any of the essential features already being delivered? </a:t>
            </a:r>
          </a:p>
          <a:p>
            <a:pPr marL="0" indent="0">
              <a:buNone/>
            </a:pPr>
            <a:r>
              <a:rPr lang="en-GB" dirty="0">
                <a:solidFill>
                  <a:schemeClr val="accent2">
                    <a:lumMod val="75000"/>
                  </a:schemeClr>
                </a:solidFill>
              </a:rPr>
              <a:t>How can the essential features be delivered within Wheelchair services?</a:t>
            </a:r>
          </a:p>
          <a:p>
            <a:pPr marL="0" indent="0">
              <a:buNone/>
            </a:pPr>
            <a:r>
              <a:rPr lang="en-GB" dirty="0">
                <a:solidFill>
                  <a:schemeClr val="accent2">
                    <a:lumMod val="75000"/>
                  </a:schemeClr>
                </a:solidFill>
              </a:rPr>
              <a:t>Workforce skills/training?</a:t>
            </a:r>
          </a:p>
          <a:p>
            <a:pPr marL="0" indent="0">
              <a:buNone/>
            </a:pPr>
            <a:r>
              <a:rPr lang="en-GB" dirty="0">
                <a:solidFill>
                  <a:schemeClr val="accent2">
                    <a:lumMod val="75000"/>
                  </a:schemeClr>
                </a:solidFill>
              </a:rPr>
              <a:t>What are the risks? Who owns the risk?</a:t>
            </a:r>
          </a:p>
          <a:p>
            <a:pPr marL="0" indent="0">
              <a:buNone/>
            </a:pPr>
            <a:r>
              <a:rPr lang="en-GB" dirty="0">
                <a:solidFill>
                  <a:schemeClr val="accent2">
                    <a:lumMod val="75000"/>
                  </a:schemeClr>
                </a:solidFill>
              </a:rPr>
              <a:t>Do services have capacity?</a:t>
            </a:r>
          </a:p>
          <a:p>
            <a:pPr marL="0" indent="0">
              <a:buNone/>
            </a:pPr>
            <a:r>
              <a:rPr lang="en-GB" dirty="0">
                <a:solidFill>
                  <a:schemeClr val="accent2">
                    <a:lumMod val="75000"/>
                  </a:schemeClr>
                </a:solidFill>
              </a:rPr>
              <a:t>What about ownership, maintenance and repair?  </a:t>
            </a:r>
          </a:p>
          <a:p>
            <a:pPr marL="0" indent="0">
              <a:buNone/>
            </a:pPr>
            <a:r>
              <a:rPr lang="en-GB" dirty="0">
                <a:solidFill>
                  <a:schemeClr val="accent2">
                    <a:lumMod val="75000"/>
                  </a:schemeClr>
                </a:solidFill>
              </a:rPr>
              <a:t>Will it improve peoples/staff experience? </a:t>
            </a:r>
          </a:p>
          <a:p>
            <a:pPr marL="0" indent="0">
              <a:buNone/>
            </a:pPr>
            <a:r>
              <a:rPr lang="en-GB" dirty="0">
                <a:solidFill>
                  <a:schemeClr val="accent2">
                    <a:lumMod val="75000"/>
                  </a:schemeClr>
                </a:solidFill>
              </a:rPr>
              <a:t>Will people with complex needs have their health and wellbeing outcomes better met using this process?</a:t>
            </a:r>
          </a:p>
          <a:p>
            <a:pPr marL="0" indent="0">
              <a:buNone/>
            </a:pPr>
            <a:r>
              <a:rPr lang="en-GB" dirty="0">
                <a:solidFill>
                  <a:schemeClr val="accent2">
                    <a:lumMod val="75000"/>
                  </a:schemeClr>
                </a:solidFill>
              </a:rPr>
              <a:t>Will efficiencies be demonstrated? </a:t>
            </a:r>
          </a:p>
          <a:p>
            <a:pPr marL="0" indent="0">
              <a:buNone/>
            </a:pPr>
            <a:r>
              <a:rPr lang="en-GB" dirty="0">
                <a:solidFill>
                  <a:schemeClr val="accent2">
                    <a:lumMod val="75000"/>
                  </a:schemeClr>
                </a:solidFill>
              </a:rPr>
              <a:t>Are there any unintended consequences?</a:t>
            </a:r>
          </a:p>
          <a:p>
            <a:pPr marL="0" indent="0">
              <a:buNone/>
            </a:pPr>
            <a:endParaRPr lang="en-GB" dirty="0">
              <a:solidFill>
                <a:schemeClr val="accent2">
                  <a:lumMod val="75000"/>
                </a:schemeClr>
              </a:solidFill>
            </a:endParaRPr>
          </a:p>
        </p:txBody>
      </p:sp>
      <p:sp>
        <p:nvSpPr>
          <p:cNvPr id="3" name="Slide Number Placeholder 2"/>
          <p:cNvSpPr>
            <a:spLocks noGrp="1"/>
          </p:cNvSpPr>
          <p:nvPr>
            <p:ph type="sldNum" sz="quarter" idx="10"/>
          </p:nvPr>
        </p:nvSpPr>
        <p:spPr/>
        <p:txBody>
          <a:bodyPr/>
          <a:lstStyle/>
          <a:p>
            <a:fld id="{D66C4C68-9C76-5449-BBA0-107A51179E14}" type="slidenum">
              <a:rPr lang="en-US" smtClean="0"/>
              <a:pPr/>
              <a:t>10</a:t>
            </a:fld>
            <a:endParaRPr lang="en-US" dirty="0"/>
          </a:p>
        </p:txBody>
      </p:sp>
      <p:sp>
        <p:nvSpPr>
          <p:cNvPr id="4" name="Title 3"/>
          <p:cNvSpPr>
            <a:spLocks noGrp="1"/>
          </p:cNvSpPr>
          <p:nvPr>
            <p:ph type="title"/>
          </p:nvPr>
        </p:nvSpPr>
        <p:spPr>
          <a:xfrm>
            <a:off x="457201" y="627962"/>
            <a:ext cx="7356815" cy="789676"/>
          </a:xfrm>
        </p:spPr>
        <p:txBody>
          <a:bodyPr>
            <a:noAutofit/>
          </a:bodyPr>
          <a:lstStyle/>
          <a:p>
            <a:r>
              <a:rPr lang="en-GB" sz="2400" dirty="0">
                <a:latin typeface="+mj-lt"/>
              </a:rPr>
              <a:t>Sites are mapping, questioning current provision and voucher system and  testing…</a:t>
            </a:r>
          </a:p>
        </p:txBody>
      </p:sp>
    </p:spTree>
    <p:extLst>
      <p:ext uri="{BB962C8B-B14F-4D97-AF65-F5344CB8AC3E}">
        <p14:creationId xmlns:p14="http://schemas.microsoft.com/office/powerpoint/2010/main" val="92290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658216153"/>
              </p:ext>
            </p:extLst>
          </p:nvPr>
        </p:nvGraphicFramePr>
        <p:xfrm>
          <a:off x="457200" y="1680295"/>
          <a:ext cx="7841707" cy="3950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67DE7D0A-5CC0-CD4F-AD63-02ED5F8284D6}" type="slidenum">
              <a:rPr lang="en-US" smtClean="0"/>
              <a:pPr/>
              <a:t>11</a:t>
            </a:fld>
            <a:endParaRPr lang="en-US" dirty="0"/>
          </a:p>
        </p:txBody>
      </p:sp>
      <p:sp>
        <p:nvSpPr>
          <p:cNvPr id="2" name="Title 1"/>
          <p:cNvSpPr>
            <a:spLocks noGrp="1"/>
          </p:cNvSpPr>
          <p:nvPr>
            <p:ph type="title"/>
          </p:nvPr>
        </p:nvSpPr>
        <p:spPr/>
        <p:txBody>
          <a:bodyPr>
            <a:noAutofit/>
          </a:bodyPr>
          <a:lstStyle/>
          <a:p>
            <a:r>
              <a:rPr lang="en-US" sz="2000" dirty="0">
                <a:latin typeface="+mj-lt"/>
              </a:rPr>
              <a:t>              </a:t>
            </a:r>
            <a:r>
              <a:rPr lang="en-US" sz="2000" dirty="0"/>
              <a:t>How can the essential features be met within   </a:t>
            </a:r>
            <a:br>
              <a:rPr lang="en-US" sz="2000" dirty="0"/>
            </a:br>
            <a:r>
              <a:rPr lang="en-US" sz="2000" dirty="0"/>
              <a:t>               Wheelchair Services?</a:t>
            </a:r>
            <a:endParaRPr lang="en-US" sz="2000" dirty="0">
              <a:latin typeface="+mj-lt"/>
            </a:endParaRPr>
          </a:p>
        </p:txBody>
      </p:sp>
      <p:pic>
        <p:nvPicPr>
          <p:cNvPr id="12" name="Picture 11" descr="&#10;" title="tick ic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654" y="0"/>
            <a:ext cx="1381004" cy="1350818"/>
          </a:xfrm>
          <a:prstGeom prst="rect">
            <a:avLst/>
          </a:prstGeom>
        </p:spPr>
      </p:pic>
    </p:spTree>
    <p:extLst>
      <p:ext uri="{BB962C8B-B14F-4D97-AF65-F5344CB8AC3E}">
        <p14:creationId xmlns:p14="http://schemas.microsoft.com/office/powerpoint/2010/main" val="3751575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72099141"/>
              </p:ext>
            </p:extLst>
          </p:nvPr>
        </p:nvGraphicFramePr>
        <p:xfrm>
          <a:off x="457200" y="1310185"/>
          <a:ext cx="7841707" cy="4926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67DE7D0A-5CC0-CD4F-AD63-02ED5F8284D6}" type="slidenum">
              <a:rPr lang="en-US" smtClean="0"/>
              <a:pPr/>
              <a:t>12</a:t>
            </a:fld>
            <a:endParaRPr lang="en-US" dirty="0"/>
          </a:p>
        </p:txBody>
      </p:sp>
      <p:sp>
        <p:nvSpPr>
          <p:cNvPr id="2" name="Title 1"/>
          <p:cNvSpPr>
            <a:spLocks noGrp="1"/>
          </p:cNvSpPr>
          <p:nvPr>
            <p:ph type="title"/>
          </p:nvPr>
        </p:nvSpPr>
        <p:spPr>
          <a:xfrm>
            <a:off x="457201" y="327546"/>
            <a:ext cx="7356815" cy="764275"/>
          </a:xfrm>
        </p:spPr>
        <p:txBody>
          <a:bodyPr>
            <a:normAutofit fontScale="90000"/>
          </a:bodyPr>
          <a:lstStyle/>
          <a:p>
            <a:br>
              <a:rPr lang="en-US" sz="1800" b="0" dirty="0">
                <a:solidFill>
                  <a:schemeClr val="accent2">
                    <a:lumMod val="75000"/>
                  </a:schemeClr>
                </a:solidFill>
              </a:rPr>
            </a:br>
            <a:r>
              <a:rPr lang="en-US" sz="1800" b="0" dirty="0">
                <a:solidFill>
                  <a:schemeClr val="accent2">
                    <a:lumMod val="75000"/>
                  </a:schemeClr>
                </a:solidFill>
              </a:rPr>
              <a:t>                   </a:t>
            </a:r>
            <a:r>
              <a:rPr lang="en-US" sz="2200" dirty="0">
                <a:latin typeface="+mj-lt"/>
              </a:rPr>
              <a:t>How can the essential features be met within   </a:t>
            </a:r>
            <a:br>
              <a:rPr lang="en-US" sz="2200" dirty="0">
                <a:latin typeface="+mj-lt"/>
              </a:rPr>
            </a:br>
            <a:r>
              <a:rPr lang="en-US" sz="2200" dirty="0">
                <a:latin typeface="+mj-lt"/>
              </a:rPr>
              <a:t>               Wheelchair Services?</a:t>
            </a:r>
          </a:p>
        </p:txBody>
      </p:sp>
      <p:pic>
        <p:nvPicPr>
          <p:cNvPr id="9" name="Picture 8" descr="&#10;" title="tick ic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654" y="0"/>
            <a:ext cx="1381004" cy="1350818"/>
          </a:xfrm>
          <a:prstGeom prst="rect">
            <a:avLst/>
          </a:prstGeom>
        </p:spPr>
      </p:pic>
    </p:spTree>
    <p:extLst>
      <p:ext uri="{BB962C8B-B14F-4D97-AF65-F5344CB8AC3E}">
        <p14:creationId xmlns:p14="http://schemas.microsoft.com/office/powerpoint/2010/main" val="2938217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232160978"/>
              </p:ext>
            </p:extLst>
          </p:nvPr>
        </p:nvGraphicFramePr>
        <p:xfrm>
          <a:off x="457200" y="1680295"/>
          <a:ext cx="7841707" cy="3950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0"/>
          </p:nvPr>
        </p:nvSpPr>
        <p:spPr/>
        <p:txBody>
          <a:bodyPr/>
          <a:lstStyle/>
          <a:p>
            <a:fld id="{67DE7D0A-5CC0-CD4F-AD63-02ED5F8284D6}" type="slidenum">
              <a:rPr lang="en-US" smtClean="0"/>
              <a:pPr/>
              <a:t>13</a:t>
            </a:fld>
            <a:endParaRPr lang="en-US" dirty="0"/>
          </a:p>
        </p:txBody>
      </p:sp>
      <p:sp>
        <p:nvSpPr>
          <p:cNvPr id="2" name="Title 1"/>
          <p:cNvSpPr>
            <a:spLocks noGrp="1"/>
          </p:cNvSpPr>
          <p:nvPr>
            <p:ph type="title"/>
          </p:nvPr>
        </p:nvSpPr>
        <p:spPr/>
        <p:txBody>
          <a:bodyPr>
            <a:noAutofit/>
          </a:bodyPr>
          <a:lstStyle/>
          <a:p>
            <a:r>
              <a:rPr lang="en-US" sz="2000" dirty="0"/>
              <a:t>            </a:t>
            </a:r>
            <a:br>
              <a:rPr lang="en-US" sz="2000" dirty="0"/>
            </a:br>
            <a:r>
              <a:rPr lang="en-US" sz="2000" dirty="0"/>
              <a:t>               How can the essential features be met within   </a:t>
            </a:r>
            <a:br>
              <a:rPr lang="en-US" sz="2000" dirty="0"/>
            </a:br>
            <a:r>
              <a:rPr lang="en-US" sz="2000" dirty="0"/>
              <a:t>               Wheelchair Services?</a:t>
            </a:r>
            <a:br>
              <a:rPr lang="en-US" sz="2000" b="0" dirty="0"/>
            </a:br>
            <a:endParaRPr lang="en-US" sz="2000" dirty="0"/>
          </a:p>
        </p:txBody>
      </p:sp>
      <p:pic>
        <p:nvPicPr>
          <p:cNvPr id="12" name="Picture 11" descr="&#10;" title="tick ic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654" y="0"/>
            <a:ext cx="1381004" cy="1350818"/>
          </a:xfrm>
          <a:prstGeom prst="rect">
            <a:avLst/>
          </a:prstGeom>
        </p:spPr>
      </p:pic>
    </p:spTree>
    <p:extLst>
      <p:ext uri="{BB962C8B-B14F-4D97-AF65-F5344CB8AC3E}">
        <p14:creationId xmlns:p14="http://schemas.microsoft.com/office/powerpoint/2010/main" val="2234508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893763"/>
            <a:ext cx="7050380" cy="503237"/>
          </a:xfrm>
        </p:spPr>
        <p:txBody>
          <a:bodyPr>
            <a:normAutofit fontScale="90000"/>
          </a:bodyPr>
          <a:lstStyle/>
          <a:p>
            <a:pPr algn="ctr"/>
            <a:r>
              <a:rPr lang="en-US" sz="2000" dirty="0"/>
              <a:t>            </a:t>
            </a:r>
            <a:r>
              <a:rPr lang="en-US" sz="2200" dirty="0"/>
              <a:t>How can the essential features be met within </a:t>
            </a:r>
            <a:br>
              <a:rPr lang="en-US" sz="2200" dirty="0"/>
            </a:br>
            <a:r>
              <a:rPr lang="en-US" sz="2200" dirty="0"/>
              <a:t>Wheelchair Services?                                                                                                          </a:t>
            </a:r>
          </a:p>
        </p:txBody>
      </p:sp>
      <p:sp>
        <p:nvSpPr>
          <p:cNvPr id="7" name="Slide Number Placeholder 6"/>
          <p:cNvSpPr>
            <a:spLocks noGrp="1"/>
          </p:cNvSpPr>
          <p:nvPr>
            <p:ph type="sldNum" sz="quarter" idx="10"/>
          </p:nvPr>
        </p:nvSpPr>
        <p:spPr/>
        <p:txBody>
          <a:bodyPr/>
          <a:lstStyle/>
          <a:p>
            <a:fld id="{67DE7D0A-5CC0-CD4F-AD63-02ED5F8284D6}" type="slidenum">
              <a:rPr lang="en-US" smtClean="0"/>
              <a:pPr/>
              <a:t>14</a:t>
            </a:fld>
            <a:endParaRPr lang="en-US" dirty="0"/>
          </a:p>
        </p:txBody>
      </p:sp>
      <p:pic>
        <p:nvPicPr>
          <p:cNvPr id="9" name="Picture 8" descr="&#10;" title="tick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182"/>
            <a:ext cx="1381004" cy="1350818"/>
          </a:xfrm>
          <a:prstGeom prst="rect">
            <a:avLst/>
          </a:prstGeom>
        </p:spPr>
      </p:pic>
      <p:graphicFrame>
        <p:nvGraphicFramePr>
          <p:cNvPr id="4" name="Diagram 3"/>
          <p:cNvGraphicFramePr/>
          <p:nvPr>
            <p:extLst>
              <p:ext uri="{D42A27DB-BD31-4B8C-83A1-F6EECF244321}">
                <p14:modId xmlns:p14="http://schemas.microsoft.com/office/powerpoint/2010/main" val="18281909"/>
              </p:ext>
            </p:extLst>
          </p:nvPr>
        </p:nvGraphicFramePr>
        <p:xfrm>
          <a:off x="1399811" y="168945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1505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1750000034"/>
              </p:ext>
            </p:extLst>
          </p:nvPr>
        </p:nvGraphicFramePr>
        <p:xfrm>
          <a:off x="457200" y="1679575"/>
          <a:ext cx="7842250"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0"/>
          </p:nvPr>
        </p:nvSpPr>
        <p:spPr/>
        <p:txBody>
          <a:bodyPr/>
          <a:lstStyle/>
          <a:p>
            <a:fld id="{67DE7D0A-5CC0-CD4F-AD63-02ED5F8284D6}" type="slidenum">
              <a:rPr lang="en-US" smtClean="0"/>
              <a:pPr/>
              <a:t>15</a:t>
            </a:fld>
            <a:endParaRPr lang="en-US" dirty="0"/>
          </a:p>
        </p:txBody>
      </p:sp>
      <p:sp>
        <p:nvSpPr>
          <p:cNvPr id="2" name="Title 1"/>
          <p:cNvSpPr>
            <a:spLocks noGrp="1"/>
          </p:cNvSpPr>
          <p:nvPr>
            <p:ph type="title"/>
          </p:nvPr>
        </p:nvSpPr>
        <p:spPr/>
        <p:txBody>
          <a:bodyPr>
            <a:normAutofit fontScale="90000"/>
          </a:bodyPr>
          <a:lstStyle/>
          <a:p>
            <a:pPr algn="ctr"/>
            <a:r>
              <a:rPr lang="en-US" sz="2000" dirty="0"/>
              <a:t> </a:t>
            </a:r>
            <a:br>
              <a:rPr lang="en-US" sz="2000" dirty="0"/>
            </a:br>
            <a:r>
              <a:rPr lang="en-US" sz="2000" dirty="0"/>
              <a:t>               How can the essential features be met within   </a:t>
            </a:r>
            <a:br>
              <a:rPr lang="en-US" sz="2000" dirty="0"/>
            </a:br>
            <a:r>
              <a:rPr lang="en-US" sz="2000" dirty="0"/>
              <a:t>               Wheelchair Services?</a:t>
            </a:r>
            <a:br>
              <a:rPr lang="en-US" sz="2000" b="0" dirty="0"/>
            </a:br>
            <a:endParaRPr lang="en-US" sz="2000" dirty="0"/>
          </a:p>
        </p:txBody>
      </p:sp>
      <p:pic>
        <p:nvPicPr>
          <p:cNvPr id="19" name="Picture 18" descr="&#10;" title="tick ic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654" y="0"/>
            <a:ext cx="1381004" cy="1350818"/>
          </a:xfrm>
          <a:prstGeom prst="rect">
            <a:avLst/>
          </a:prstGeom>
        </p:spPr>
      </p:pic>
    </p:spTree>
    <p:extLst>
      <p:ext uri="{BB962C8B-B14F-4D97-AF65-F5344CB8AC3E}">
        <p14:creationId xmlns:p14="http://schemas.microsoft.com/office/powerpoint/2010/main" val="419650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pPr/>
              <a:t>16</a:t>
            </a:fld>
            <a:endParaRPr lang="en-US" dirty="0"/>
          </a:p>
        </p:txBody>
      </p:sp>
      <p:sp>
        <p:nvSpPr>
          <p:cNvPr id="4" name="Title 3"/>
          <p:cNvSpPr>
            <a:spLocks noGrp="1"/>
          </p:cNvSpPr>
          <p:nvPr>
            <p:ph type="title"/>
          </p:nvPr>
        </p:nvSpPr>
        <p:spPr>
          <a:xfrm>
            <a:off x="457201" y="77119"/>
            <a:ext cx="7356815" cy="837282"/>
          </a:xfrm>
        </p:spPr>
        <p:txBody>
          <a:bodyPr>
            <a:normAutofit fontScale="90000"/>
          </a:bodyPr>
          <a:lstStyle/>
          <a:p>
            <a:r>
              <a:rPr lang="en-GB" sz="3100" dirty="0"/>
              <a:t>Personal Health Budget Deployment Options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6265" y="991519"/>
            <a:ext cx="7293166" cy="475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9437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3383"/>
            <a:ext cx="7841707" cy="5210978"/>
          </a:xfrm>
        </p:spPr>
        <p:txBody>
          <a:bodyPr>
            <a:normAutofit lnSpcReduction="10000"/>
          </a:bodyPr>
          <a:lstStyle/>
          <a:p>
            <a:r>
              <a:rPr lang="en-GB" dirty="0">
                <a:solidFill>
                  <a:schemeClr val="accent3"/>
                </a:solidFill>
              </a:rPr>
              <a:t>Raising expectations</a:t>
            </a:r>
          </a:p>
          <a:p>
            <a:r>
              <a:rPr lang="en-GB" dirty="0">
                <a:solidFill>
                  <a:schemeClr val="accent3"/>
                </a:solidFill>
              </a:rPr>
              <a:t>Equity </a:t>
            </a:r>
          </a:p>
          <a:p>
            <a:r>
              <a:rPr lang="en-GB" dirty="0">
                <a:solidFill>
                  <a:schemeClr val="accent3"/>
                </a:solidFill>
              </a:rPr>
              <a:t>Risk ownership</a:t>
            </a:r>
          </a:p>
          <a:p>
            <a:r>
              <a:rPr lang="en-GB" dirty="0">
                <a:solidFill>
                  <a:schemeClr val="accent3"/>
                </a:solidFill>
              </a:rPr>
              <a:t>Capacity</a:t>
            </a:r>
          </a:p>
          <a:p>
            <a:r>
              <a:rPr lang="en-GB" dirty="0">
                <a:solidFill>
                  <a:schemeClr val="accent3"/>
                </a:solidFill>
              </a:rPr>
              <a:t>Increased activity outside of NHS </a:t>
            </a:r>
          </a:p>
          <a:p>
            <a:r>
              <a:rPr lang="en-GB" dirty="0">
                <a:solidFill>
                  <a:schemeClr val="accent3"/>
                </a:solidFill>
              </a:rPr>
              <a:t>Stock </a:t>
            </a:r>
          </a:p>
          <a:p>
            <a:r>
              <a:rPr lang="en-GB" dirty="0">
                <a:solidFill>
                  <a:schemeClr val="accent3"/>
                </a:solidFill>
              </a:rPr>
              <a:t>Training </a:t>
            </a:r>
          </a:p>
          <a:p>
            <a:r>
              <a:rPr lang="en-GB" dirty="0">
                <a:solidFill>
                  <a:schemeClr val="accent3"/>
                </a:solidFill>
              </a:rPr>
              <a:t>Maintenance and repair</a:t>
            </a:r>
          </a:p>
          <a:p>
            <a:r>
              <a:rPr lang="en-GB" dirty="0">
                <a:solidFill>
                  <a:schemeClr val="accent3"/>
                </a:solidFill>
              </a:rPr>
              <a:t>Voluntary Sector knowledge</a:t>
            </a:r>
          </a:p>
          <a:p>
            <a:r>
              <a:rPr lang="en-GB" dirty="0">
                <a:solidFill>
                  <a:schemeClr val="accent3"/>
                </a:solidFill>
              </a:rPr>
              <a:t>Peer Support</a:t>
            </a:r>
          </a:p>
          <a:p>
            <a:r>
              <a:rPr lang="en-GB" dirty="0">
                <a:solidFill>
                  <a:schemeClr val="accent3"/>
                </a:solidFill>
              </a:rPr>
              <a:t>Independent suppliers credibility</a:t>
            </a:r>
          </a:p>
          <a:p>
            <a:r>
              <a:rPr lang="en-GB" dirty="0">
                <a:solidFill>
                  <a:schemeClr val="accent3"/>
                </a:solidFill>
              </a:rPr>
              <a:t>Equity</a:t>
            </a:r>
          </a:p>
          <a:p>
            <a:pPr marL="0" indent="0">
              <a:buNone/>
            </a:pPr>
            <a:endParaRPr lang="en-GB" dirty="0"/>
          </a:p>
          <a:p>
            <a:endParaRPr lang="en-GB" dirty="0"/>
          </a:p>
          <a:p>
            <a:endParaRPr lang="en-GB" dirty="0"/>
          </a:p>
          <a:p>
            <a:endParaRPr lang="en-GB" dirty="0"/>
          </a:p>
        </p:txBody>
      </p:sp>
      <p:sp>
        <p:nvSpPr>
          <p:cNvPr id="3" name="Slide Number Placeholder 2"/>
          <p:cNvSpPr>
            <a:spLocks noGrp="1"/>
          </p:cNvSpPr>
          <p:nvPr>
            <p:ph type="sldNum" sz="quarter" idx="10"/>
          </p:nvPr>
        </p:nvSpPr>
        <p:spPr/>
        <p:txBody>
          <a:bodyPr/>
          <a:lstStyle/>
          <a:p>
            <a:fld id="{D66C4C68-9C76-5449-BBA0-107A51179E14}" type="slidenum">
              <a:rPr lang="en-US" smtClean="0"/>
              <a:pPr/>
              <a:t>17</a:t>
            </a:fld>
            <a:endParaRPr lang="en-US" dirty="0"/>
          </a:p>
        </p:txBody>
      </p:sp>
      <p:sp>
        <p:nvSpPr>
          <p:cNvPr id="4" name="Title 3"/>
          <p:cNvSpPr>
            <a:spLocks noGrp="1"/>
          </p:cNvSpPr>
          <p:nvPr>
            <p:ph type="title"/>
          </p:nvPr>
        </p:nvSpPr>
        <p:spPr>
          <a:xfrm>
            <a:off x="457201" y="253387"/>
            <a:ext cx="7356815" cy="649996"/>
          </a:xfrm>
        </p:spPr>
        <p:txBody>
          <a:bodyPr>
            <a:normAutofit/>
          </a:bodyPr>
          <a:lstStyle/>
          <a:p>
            <a:pPr algn="ctr"/>
            <a:r>
              <a:rPr lang="en-GB" dirty="0"/>
              <a:t>National Engagement themes</a:t>
            </a:r>
          </a:p>
        </p:txBody>
      </p:sp>
    </p:spTree>
    <p:extLst>
      <p:ext uri="{BB962C8B-B14F-4D97-AF65-F5344CB8AC3E}">
        <p14:creationId xmlns:p14="http://schemas.microsoft.com/office/powerpoint/2010/main" val="3634246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Personal Wheelchair Budget National Steering Group </a:t>
            </a:r>
          </a:p>
        </p:txBody>
      </p:sp>
      <p:sp>
        <p:nvSpPr>
          <p:cNvPr id="3" name="Slide Number Placeholder 2"/>
          <p:cNvSpPr>
            <a:spLocks noGrp="1"/>
          </p:cNvSpPr>
          <p:nvPr>
            <p:ph type="sldNum" sz="quarter" idx="10"/>
          </p:nvPr>
        </p:nvSpPr>
        <p:spPr/>
        <p:txBody>
          <a:bodyPr/>
          <a:lstStyle/>
          <a:p>
            <a:fld id="{D66C4C68-9C76-5449-BBA0-107A51179E14}" type="slidenum">
              <a:rPr lang="en-US" smtClean="0"/>
              <a:pPr/>
              <a:t>18</a:t>
            </a:fld>
            <a:endParaRPr lang="en-US" dirty="0"/>
          </a:p>
        </p:txBody>
      </p:sp>
      <p:sp>
        <p:nvSpPr>
          <p:cNvPr id="2" name="Content Placeholder 1"/>
          <p:cNvSpPr>
            <a:spLocks noGrp="1"/>
          </p:cNvSpPr>
          <p:nvPr>
            <p:ph idx="1"/>
          </p:nvPr>
        </p:nvSpPr>
        <p:spPr/>
        <p:txBody>
          <a:bodyPr>
            <a:normAutofit fontScale="55000" lnSpcReduction="20000"/>
          </a:bodyPr>
          <a:lstStyle/>
          <a:p>
            <a:endParaRPr lang="en-GB" sz="2900" dirty="0">
              <a:solidFill>
                <a:schemeClr val="accent3"/>
              </a:solidFill>
              <a:latin typeface="+mj-lt"/>
            </a:endParaRPr>
          </a:p>
          <a:p>
            <a:r>
              <a:rPr lang="en-GB" sz="3200" dirty="0">
                <a:solidFill>
                  <a:schemeClr val="accent3"/>
                </a:solidFill>
                <a:latin typeface="+mj-lt"/>
              </a:rPr>
              <a:t>The </a:t>
            </a:r>
            <a:r>
              <a:rPr lang="en-GB" sz="3200" b="1" dirty="0">
                <a:solidFill>
                  <a:schemeClr val="accent3"/>
                </a:solidFill>
                <a:latin typeface="+mj-lt"/>
              </a:rPr>
              <a:t>PWBNSG</a:t>
            </a:r>
            <a:r>
              <a:rPr lang="en-GB" sz="3200" dirty="0">
                <a:solidFill>
                  <a:schemeClr val="accent3"/>
                </a:solidFill>
                <a:latin typeface="+mj-lt"/>
              </a:rPr>
              <a:t> will provide expert knowledge and support in the design and delivery of the Personal Wheelchair Budget programme</a:t>
            </a:r>
          </a:p>
          <a:p>
            <a:pPr marL="0" indent="0">
              <a:buNone/>
            </a:pPr>
            <a:endParaRPr lang="en-GB" sz="3200" dirty="0">
              <a:solidFill>
                <a:schemeClr val="accent3"/>
              </a:solidFill>
              <a:latin typeface="+mj-lt"/>
            </a:endParaRPr>
          </a:p>
          <a:p>
            <a:r>
              <a:rPr lang="en-GB" sz="3200" dirty="0">
                <a:solidFill>
                  <a:schemeClr val="accent3"/>
                </a:solidFill>
                <a:latin typeface="+mj-lt"/>
              </a:rPr>
              <a:t>Act as a vehicle for clinically led and owned delivery of emerging issues identified by the PWB programme in particular where clinicians require professional support in delivery of the PWB model </a:t>
            </a:r>
          </a:p>
          <a:p>
            <a:pPr marL="0" indent="0">
              <a:buNone/>
            </a:pPr>
            <a:endParaRPr lang="en-GB" sz="3200" dirty="0">
              <a:solidFill>
                <a:schemeClr val="accent3"/>
              </a:solidFill>
              <a:latin typeface="+mj-lt"/>
            </a:endParaRPr>
          </a:p>
          <a:p>
            <a:r>
              <a:rPr lang="en-GB" sz="3200" dirty="0">
                <a:solidFill>
                  <a:schemeClr val="accent3"/>
                </a:solidFill>
                <a:latin typeface="+mj-lt"/>
              </a:rPr>
              <a:t>Work as a collective voice for all stakeholders, raising issues and disseminating appropriate information to wider audience</a:t>
            </a:r>
          </a:p>
          <a:p>
            <a:pPr marL="0" indent="0">
              <a:buNone/>
            </a:pPr>
            <a:r>
              <a:rPr lang="en-GB" sz="3200" dirty="0">
                <a:solidFill>
                  <a:schemeClr val="accent3"/>
                </a:solidFill>
                <a:latin typeface="+mj-lt"/>
              </a:rPr>
              <a:t> </a:t>
            </a:r>
          </a:p>
          <a:p>
            <a:r>
              <a:rPr lang="en-GB" sz="3200" dirty="0">
                <a:solidFill>
                  <a:schemeClr val="accent3"/>
                </a:solidFill>
                <a:latin typeface="+mj-lt"/>
              </a:rPr>
              <a:t>Support and share the learning from the PWB Programme providing expert advice and or support to relevant work streams within the programme</a:t>
            </a:r>
          </a:p>
          <a:p>
            <a:endParaRPr lang="en-GB" dirty="0">
              <a:solidFill>
                <a:schemeClr val="accent2"/>
              </a:solidFill>
            </a:endParaRPr>
          </a:p>
        </p:txBody>
      </p:sp>
    </p:spTree>
    <p:extLst>
      <p:ext uri="{BB962C8B-B14F-4D97-AF65-F5344CB8AC3E}">
        <p14:creationId xmlns:p14="http://schemas.microsoft.com/office/powerpoint/2010/main" val="313317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lnSpcReduction="10000"/>
          </a:bodyPr>
          <a:lstStyle/>
          <a:p>
            <a:pPr marL="0" indent="0">
              <a:buNone/>
            </a:pPr>
            <a:r>
              <a:rPr lang="en-GB" dirty="0">
                <a:solidFill>
                  <a:schemeClr val="accent3"/>
                </a:solidFill>
              </a:rPr>
              <a:t>On 18th May 2016 NHS England announced that personal health budgets would replace the current wheelchair voucher scheme to improve choice and control for estimated 1.2 million people that currently use wheelchairs. </a:t>
            </a:r>
          </a:p>
          <a:p>
            <a:pPr marL="0" indent="0">
              <a:buNone/>
            </a:pPr>
            <a:endParaRPr lang="en-GB" dirty="0">
              <a:solidFill>
                <a:schemeClr val="accent3"/>
              </a:solidFill>
            </a:endParaRPr>
          </a:p>
          <a:p>
            <a:pPr marL="0" indent="0">
              <a:buNone/>
            </a:pPr>
            <a:r>
              <a:rPr lang="en-GB" dirty="0">
                <a:solidFill>
                  <a:schemeClr val="accent3"/>
                </a:solidFill>
              </a:rPr>
              <a:t>This is being led by the Personalisation and Choice team and aligned with NHS England’s broader Wheelchair Improvement Programme. </a:t>
            </a:r>
          </a:p>
          <a:p>
            <a:endParaRPr lang="en-GB" dirty="0"/>
          </a:p>
          <a:p>
            <a:pPr marL="0" indent="0">
              <a:buNone/>
            </a:pPr>
            <a:r>
              <a:rPr lang="en-GB" dirty="0">
                <a:hlinkClick r:id="rId2"/>
              </a:rPr>
              <a:t>https://www.england.nhs.uk/healthbudgets/understanding/wheelchair -budgets/</a:t>
            </a:r>
            <a:r>
              <a:rPr lang="en-GB" dirty="0"/>
              <a:t>  </a:t>
            </a:r>
            <a:endParaRPr lang="en-GB" dirty="0">
              <a:solidFill>
                <a:schemeClr val="accent2">
                  <a:lumMod val="75000"/>
                </a:schemeClr>
              </a:solidFill>
            </a:endParaRPr>
          </a:p>
        </p:txBody>
      </p:sp>
      <p:sp>
        <p:nvSpPr>
          <p:cNvPr id="7" name="Title 6"/>
          <p:cNvSpPr>
            <a:spLocks noGrp="1"/>
          </p:cNvSpPr>
          <p:nvPr>
            <p:ph type="title"/>
          </p:nvPr>
        </p:nvSpPr>
        <p:spPr/>
        <p:txBody>
          <a:bodyPr>
            <a:normAutofit fontScale="90000"/>
          </a:bodyPr>
          <a:lstStyle/>
          <a:p>
            <a:br>
              <a:rPr lang="en-GB" b="0" dirty="0"/>
            </a:br>
            <a:br>
              <a:rPr lang="en-GB" b="0" dirty="0"/>
            </a:br>
            <a:br>
              <a:rPr lang="en-GB" b="0" dirty="0"/>
            </a:br>
            <a:r>
              <a:rPr lang="en-GB" sz="3100" u="sng" dirty="0">
                <a:latin typeface="+mn-lt"/>
              </a:rPr>
              <a:t>Introduction Personal Wheelchair Budgets</a:t>
            </a:r>
            <a:br>
              <a:rPr lang="en-GB" b="0" dirty="0"/>
            </a:br>
            <a:br>
              <a:rPr lang="en-GB" b="0" dirty="0"/>
            </a:br>
            <a:br>
              <a:rPr lang="en-GB" b="0" dirty="0"/>
            </a:br>
            <a:br>
              <a:rPr lang="en-GB" b="0" dirty="0"/>
            </a:br>
            <a:endParaRPr lang="en-US" dirty="0"/>
          </a:p>
        </p:txBody>
      </p:sp>
      <p:sp>
        <p:nvSpPr>
          <p:cNvPr id="3" name="Slide Number Placeholder 2"/>
          <p:cNvSpPr>
            <a:spLocks noGrp="1"/>
          </p:cNvSpPr>
          <p:nvPr>
            <p:ph type="sldNum" sz="quarter" idx="10"/>
          </p:nvPr>
        </p:nvSpPr>
        <p:spPr/>
        <p:txBody>
          <a:bodyPr/>
          <a:lstStyle/>
          <a:p>
            <a:fld id="{D66C4C68-9C76-5449-BBA0-107A51179E14}" type="slidenum">
              <a:rPr lang="en-US" smtClean="0"/>
              <a:pPr/>
              <a:t>2</a:t>
            </a:fld>
            <a:endParaRPr lang="en-US" dirty="0"/>
          </a:p>
        </p:txBody>
      </p:sp>
    </p:spTree>
    <p:extLst>
      <p:ext uri="{BB962C8B-B14F-4D97-AF65-F5344CB8AC3E}">
        <p14:creationId xmlns:p14="http://schemas.microsoft.com/office/powerpoint/2010/main" val="843856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0294"/>
            <a:ext cx="7841707" cy="4225205"/>
          </a:xfrm>
        </p:spPr>
        <p:txBody>
          <a:bodyPr>
            <a:normAutofit fontScale="62500" lnSpcReduction="20000"/>
          </a:bodyPr>
          <a:lstStyle/>
          <a:p>
            <a:r>
              <a:rPr lang="en-GB" sz="2900" dirty="0">
                <a:latin typeface="Arial" panose="020B0604020202020204" pitchFamily="34" charset="0"/>
                <a:cs typeface="Arial" panose="020B0604020202020204" pitchFamily="34" charset="0"/>
              </a:rPr>
              <a:t>The Personalisation and Choice group is working with partners across the health and social care system to enable patients to personalise their care; in order to better meet their needs and preferences and enhance their choice and control. </a:t>
            </a:r>
          </a:p>
          <a:p>
            <a:pPr marL="0" indent="0">
              <a:buNone/>
            </a:pPr>
            <a:endParaRPr lang="en-GB" sz="1600" dirty="0">
              <a:latin typeface="Arial" panose="020B0604020202020204" pitchFamily="34" charset="0"/>
              <a:cs typeface="Arial" panose="020B0604020202020204" pitchFamily="34" charset="0"/>
            </a:endParaRPr>
          </a:p>
          <a:p>
            <a:r>
              <a:rPr lang="en-GB" sz="2900" dirty="0">
                <a:latin typeface="Arial" panose="020B0604020202020204" pitchFamily="34" charset="0"/>
                <a:cs typeface="Arial" panose="020B0604020202020204" pitchFamily="34" charset="0"/>
              </a:rPr>
              <a:t>The group is responsible for the delivery of three distinct, but interdependent programmes: </a:t>
            </a:r>
          </a:p>
          <a:p>
            <a:pPr lvl="1"/>
            <a:r>
              <a:rPr lang="en-GB" sz="2900" b="1" dirty="0">
                <a:solidFill>
                  <a:srgbClr val="0070C0"/>
                </a:solidFill>
                <a:latin typeface="Arial" panose="020B0604020202020204" pitchFamily="34" charset="0"/>
                <a:cs typeface="Arial" panose="020B0604020202020204" pitchFamily="34" charset="0"/>
              </a:rPr>
              <a:t>Personal health budgets (PHB) </a:t>
            </a:r>
          </a:p>
          <a:p>
            <a:pPr lvl="1"/>
            <a:r>
              <a:rPr lang="en-GB" sz="2900" b="1" dirty="0">
                <a:solidFill>
                  <a:srgbClr val="0070C0"/>
                </a:solidFill>
                <a:latin typeface="Arial" panose="020B0604020202020204" pitchFamily="34" charset="0"/>
                <a:cs typeface="Arial" panose="020B0604020202020204" pitchFamily="34" charset="0"/>
              </a:rPr>
              <a:t>Integrated Personal Commissioning (IPC)</a:t>
            </a:r>
          </a:p>
          <a:p>
            <a:pPr lvl="1"/>
            <a:r>
              <a:rPr lang="en-GB" sz="2900" b="1" dirty="0">
                <a:solidFill>
                  <a:srgbClr val="0070C0"/>
                </a:solidFill>
                <a:latin typeface="Arial" panose="020B0604020202020204" pitchFamily="34" charset="0"/>
                <a:cs typeface="Arial" panose="020B0604020202020204" pitchFamily="34" charset="0"/>
              </a:rPr>
              <a:t>Patient Choice </a:t>
            </a:r>
          </a:p>
          <a:p>
            <a:pPr marL="457200" lvl="1" indent="0">
              <a:buNone/>
            </a:pPr>
            <a:endParaRPr lang="en-GB" sz="1400" dirty="0">
              <a:latin typeface="Arial" panose="020B0604020202020204" pitchFamily="34" charset="0"/>
              <a:cs typeface="Arial" panose="020B0604020202020204" pitchFamily="34" charset="0"/>
            </a:endParaRPr>
          </a:p>
          <a:p>
            <a:r>
              <a:rPr lang="en-GB" sz="2900" dirty="0">
                <a:latin typeface="Arial" panose="020B0604020202020204" pitchFamily="34" charset="0"/>
                <a:cs typeface="Arial" panose="020B0604020202020204" pitchFamily="34" charset="0"/>
              </a:rPr>
              <a:t>Personalisation and choice form part of the ‘Transforming commissioning’ priority of NHS England’s business plan for 2016/17, and the Group plays a key role in taking forward the vision of the </a:t>
            </a:r>
            <a:r>
              <a:rPr lang="en-GB" sz="2900" u="sng" dirty="0">
                <a:latin typeface="Arial" panose="020B0604020202020204" pitchFamily="34" charset="0"/>
                <a:cs typeface="Arial" panose="020B0604020202020204" pitchFamily="34" charset="0"/>
                <a:hlinkClick r:id="rId2"/>
              </a:rPr>
              <a:t>Five Year Forward View</a:t>
            </a:r>
            <a:r>
              <a:rPr lang="en-GB" sz="2900" dirty="0">
                <a:latin typeface="Arial" panose="020B0604020202020204" pitchFamily="34" charset="0"/>
                <a:cs typeface="Arial" panose="020B0604020202020204" pitchFamily="34" charset="0"/>
              </a:rPr>
              <a:t> to empower patients to have far greater control over their own care, and break down barriers between health and social care. </a:t>
            </a:r>
          </a:p>
          <a:p>
            <a:endParaRPr lang="en-GB" dirty="0">
              <a:latin typeface="Arial" panose="020B0604020202020204" pitchFamily="34" charset="0"/>
              <a:cs typeface="Arial" panose="020B0604020202020204" pitchFamily="34" charset="0"/>
            </a:endParaRPr>
          </a:p>
        </p:txBody>
      </p:sp>
      <p:pic>
        <p:nvPicPr>
          <p:cNvPr id="4" name="Picture 2" descr="\\ims.gov.uk\data\Users\GBBULVD\BULHOME19\RKSmith\Data\Desktop\My docs\Pictures\P&amp;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60651"/>
            <a:ext cx="4896544" cy="120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60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10000"/>
          </a:bodyPr>
          <a:lstStyle/>
          <a:p>
            <a:r>
              <a:rPr lang="en-GB" dirty="0">
                <a:solidFill>
                  <a:schemeClr val="accent3"/>
                </a:solidFill>
              </a:rPr>
              <a:t>Gloucestershire Clinical Commissioning Group </a:t>
            </a:r>
          </a:p>
          <a:p>
            <a:r>
              <a:rPr lang="en-GB" dirty="0" err="1">
                <a:solidFill>
                  <a:schemeClr val="accent3"/>
                </a:solidFill>
              </a:rPr>
              <a:t>Hertsfordshire</a:t>
            </a:r>
            <a:r>
              <a:rPr lang="en-GB" dirty="0">
                <a:solidFill>
                  <a:schemeClr val="accent3"/>
                </a:solidFill>
              </a:rPr>
              <a:t> Valley Clinical Commissioning Group</a:t>
            </a:r>
          </a:p>
          <a:p>
            <a:r>
              <a:rPr lang="en-GB" dirty="0">
                <a:solidFill>
                  <a:schemeClr val="accent3"/>
                </a:solidFill>
              </a:rPr>
              <a:t>Tower Hamlets Clinical Commissioning Group </a:t>
            </a:r>
          </a:p>
          <a:p>
            <a:r>
              <a:rPr lang="en-GB" dirty="0">
                <a:solidFill>
                  <a:schemeClr val="accent3"/>
                </a:solidFill>
              </a:rPr>
              <a:t>South Derbyshire Clinical Commissioning Group </a:t>
            </a:r>
          </a:p>
          <a:p>
            <a:endParaRPr lang="en-GB" dirty="0">
              <a:solidFill>
                <a:schemeClr val="accent3"/>
              </a:solidFill>
            </a:endParaRPr>
          </a:p>
          <a:p>
            <a:pPr marL="0" indent="0">
              <a:buNone/>
            </a:pPr>
            <a:r>
              <a:rPr lang="en-GB" dirty="0">
                <a:solidFill>
                  <a:schemeClr val="accent3"/>
                </a:solidFill>
              </a:rPr>
              <a:t>Sites provide varied commissioning configuration and selection of both NHS and Independent providers </a:t>
            </a:r>
          </a:p>
          <a:p>
            <a:endParaRPr lang="en-GB" dirty="0"/>
          </a:p>
          <a:p>
            <a:endParaRPr lang="en-GB" dirty="0"/>
          </a:p>
          <a:p>
            <a:pPr marL="0" indent="0">
              <a:buNone/>
            </a:pPr>
            <a:r>
              <a:rPr lang="en-GB" dirty="0"/>
              <a:t> </a:t>
            </a:r>
          </a:p>
        </p:txBody>
      </p:sp>
      <p:sp>
        <p:nvSpPr>
          <p:cNvPr id="3" name="Slide Number Placeholder 2"/>
          <p:cNvSpPr>
            <a:spLocks noGrp="1"/>
          </p:cNvSpPr>
          <p:nvPr>
            <p:ph type="sldNum" sz="quarter" idx="10"/>
          </p:nvPr>
        </p:nvSpPr>
        <p:spPr/>
        <p:txBody>
          <a:bodyPr/>
          <a:lstStyle/>
          <a:p>
            <a:fld id="{67DE7D0A-5CC0-CD4F-AD63-02ED5F8284D6}" type="slidenum">
              <a:rPr lang="en-US" smtClean="0"/>
              <a:pPr/>
              <a:t>4</a:t>
            </a:fld>
            <a:endParaRPr lang="en-US" dirty="0"/>
          </a:p>
        </p:txBody>
      </p:sp>
      <p:sp>
        <p:nvSpPr>
          <p:cNvPr id="2" name="Title 1"/>
          <p:cNvSpPr>
            <a:spLocks noGrp="1"/>
          </p:cNvSpPr>
          <p:nvPr>
            <p:ph type="title"/>
          </p:nvPr>
        </p:nvSpPr>
        <p:spPr/>
        <p:txBody>
          <a:bodyPr/>
          <a:lstStyle/>
          <a:p>
            <a:r>
              <a:rPr lang="en-GB"/>
              <a:t>Test and Learn and Share sites: </a:t>
            </a:r>
            <a:endParaRPr lang="en-GB" dirty="0"/>
          </a:p>
        </p:txBody>
      </p:sp>
    </p:spTree>
    <p:extLst>
      <p:ext uri="{BB962C8B-B14F-4D97-AF65-F5344CB8AC3E}">
        <p14:creationId xmlns:p14="http://schemas.microsoft.com/office/powerpoint/2010/main" val="586070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13553"/>
            <a:ext cx="7841707" cy="5023690"/>
          </a:xfrm>
        </p:spPr>
        <p:txBody>
          <a:bodyPr>
            <a:normAutofit/>
          </a:bodyPr>
          <a:lstStyle/>
          <a:p>
            <a:r>
              <a:rPr lang="en-GB" dirty="0">
                <a:solidFill>
                  <a:schemeClr val="accent3"/>
                </a:solidFill>
              </a:rPr>
              <a:t>Introduced in 1996 </a:t>
            </a:r>
          </a:p>
          <a:p>
            <a:r>
              <a:rPr lang="en-GB" dirty="0">
                <a:solidFill>
                  <a:schemeClr val="accent3"/>
                </a:solidFill>
              </a:rPr>
              <a:t>Partnership Voucher (top up)</a:t>
            </a:r>
          </a:p>
          <a:p>
            <a:r>
              <a:rPr lang="en-GB" dirty="0">
                <a:solidFill>
                  <a:schemeClr val="accent3"/>
                </a:solidFill>
              </a:rPr>
              <a:t>Independent Voucher (funding released wheelchair owned by service user) with amount for maintenance and repair included</a:t>
            </a:r>
          </a:p>
          <a:p>
            <a:pPr marL="0" indent="0">
              <a:buNone/>
            </a:pPr>
            <a:r>
              <a:rPr lang="en-GB" u="sng" dirty="0">
                <a:solidFill>
                  <a:schemeClr val="accent3"/>
                </a:solidFill>
              </a:rPr>
              <a:t>Issues:</a:t>
            </a:r>
          </a:p>
          <a:p>
            <a:r>
              <a:rPr lang="en-GB" dirty="0">
                <a:solidFill>
                  <a:schemeClr val="accent3"/>
                </a:solidFill>
              </a:rPr>
              <a:t>Predominately Provider driven with little or no evidence of commissioner involvement in governance or budget setting</a:t>
            </a:r>
          </a:p>
          <a:p>
            <a:r>
              <a:rPr lang="en-GB" dirty="0">
                <a:solidFill>
                  <a:schemeClr val="accent3"/>
                </a:solidFill>
              </a:rPr>
              <a:t>No data available, assumption is national variation of voucher offer and low take up figures</a:t>
            </a:r>
          </a:p>
          <a:p>
            <a:pPr marL="0" indent="0">
              <a:buNone/>
            </a:pPr>
            <a:endParaRPr lang="en-GB" dirty="0"/>
          </a:p>
          <a:p>
            <a:endParaRPr lang="en-GB" dirty="0"/>
          </a:p>
        </p:txBody>
      </p:sp>
      <p:sp>
        <p:nvSpPr>
          <p:cNvPr id="3" name="Slide Number Placeholder 2"/>
          <p:cNvSpPr>
            <a:spLocks noGrp="1"/>
          </p:cNvSpPr>
          <p:nvPr>
            <p:ph type="sldNum" sz="quarter" idx="10"/>
          </p:nvPr>
        </p:nvSpPr>
        <p:spPr/>
        <p:txBody>
          <a:bodyPr/>
          <a:lstStyle/>
          <a:p>
            <a:fld id="{D66C4C68-9C76-5449-BBA0-107A51179E14}" type="slidenum">
              <a:rPr lang="en-US" smtClean="0"/>
              <a:pPr/>
              <a:t>5</a:t>
            </a:fld>
            <a:endParaRPr lang="en-US" dirty="0"/>
          </a:p>
        </p:txBody>
      </p:sp>
      <p:sp>
        <p:nvSpPr>
          <p:cNvPr id="4" name="Title 3"/>
          <p:cNvSpPr>
            <a:spLocks noGrp="1"/>
          </p:cNvSpPr>
          <p:nvPr>
            <p:ph type="title"/>
          </p:nvPr>
        </p:nvSpPr>
        <p:spPr>
          <a:xfrm>
            <a:off x="457201" y="121187"/>
            <a:ext cx="7356815" cy="892366"/>
          </a:xfrm>
        </p:spPr>
        <p:txBody>
          <a:bodyPr/>
          <a:lstStyle/>
          <a:p>
            <a:r>
              <a:rPr lang="en-GB" dirty="0"/>
              <a:t>               </a:t>
            </a:r>
            <a:r>
              <a:rPr lang="en-GB" sz="3200" dirty="0"/>
              <a:t>Voucher Scheme</a:t>
            </a:r>
          </a:p>
        </p:txBody>
      </p:sp>
    </p:spTree>
    <p:extLst>
      <p:ext uri="{BB962C8B-B14F-4D97-AF65-F5344CB8AC3E}">
        <p14:creationId xmlns:p14="http://schemas.microsoft.com/office/powerpoint/2010/main" val="2281732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9990"/>
            <a:ext cx="7841707" cy="4406747"/>
          </a:xfrm>
        </p:spPr>
        <p:txBody>
          <a:bodyPr>
            <a:noAutofit/>
          </a:bodyPr>
          <a:lstStyle/>
          <a:p>
            <a:r>
              <a:rPr lang="en-GB" dirty="0">
                <a:solidFill>
                  <a:schemeClr val="accent2">
                    <a:lumMod val="75000"/>
                  </a:schemeClr>
                </a:solidFill>
              </a:rPr>
              <a:t>align to wider Personal Health Budget policy and regulations and Choice policy</a:t>
            </a:r>
          </a:p>
          <a:p>
            <a:r>
              <a:rPr lang="en-GB" dirty="0">
                <a:solidFill>
                  <a:schemeClr val="accent2">
                    <a:lumMod val="75000"/>
                  </a:schemeClr>
                </a:solidFill>
              </a:rPr>
              <a:t>form part of local offer for CCG’s</a:t>
            </a:r>
          </a:p>
          <a:p>
            <a:r>
              <a:rPr lang="en-GB" dirty="0">
                <a:solidFill>
                  <a:schemeClr val="accent2">
                    <a:lumMod val="75000"/>
                  </a:schemeClr>
                </a:solidFill>
              </a:rPr>
              <a:t>form part of Integrated Personal Commissioning offer thus providing opportunities for blended budgets and whole system integration</a:t>
            </a:r>
          </a:p>
          <a:p>
            <a:r>
              <a:rPr lang="en-GB" dirty="0">
                <a:solidFill>
                  <a:schemeClr val="accent2">
                    <a:lumMod val="75000"/>
                  </a:schemeClr>
                </a:solidFill>
              </a:rPr>
              <a:t>deliver personalised and outcome based services improving both patient and staff experience</a:t>
            </a:r>
          </a:p>
          <a:p>
            <a:r>
              <a:rPr lang="en-GB" dirty="0">
                <a:solidFill>
                  <a:schemeClr val="accent2">
                    <a:lumMod val="75000"/>
                  </a:schemeClr>
                </a:solidFill>
              </a:rPr>
              <a:t>demonstrate efficiencies by meeting whole needs </a:t>
            </a:r>
          </a:p>
        </p:txBody>
      </p:sp>
      <p:sp>
        <p:nvSpPr>
          <p:cNvPr id="3" name="Slide Number Placeholder 2"/>
          <p:cNvSpPr>
            <a:spLocks noGrp="1"/>
          </p:cNvSpPr>
          <p:nvPr>
            <p:ph type="sldNum" sz="quarter" idx="10"/>
          </p:nvPr>
        </p:nvSpPr>
        <p:spPr/>
        <p:txBody>
          <a:bodyPr/>
          <a:lstStyle/>
          <a:p>
            <a:fld id="{D66C4C68-9C76-5449-BBA0-107A51179E14}" type="slidenum">
              <a:rPr lang="en-US" smtClean="0"/>
              <a:pPr/>
              <a:t>6</a:t>
            </a:fld>
            <a:endParaRPr lang="en-US" dirty="0"/>
          </a:p>
        </p:txBody>
      </p:sp>
      <p:sp>
        <p:nvSpPr>
          <p:cNvPr id="4" name="Title 3"/>
          <p:cNvSpPr>
            <a:spLocks noGrp="1"/>
          </p:cNvSpPr>
          <p:nvPr>
            <p:ph type="title"/>
          </p:nvPr>
        </p:nvSpPr>
        <p:spPr>
          <a:xfrm>
            <a:off x="457201" y="198304"/>
            <a:ext cx="7356815" cy="727113"/>
          </a:xfrm>
        </p:spPr>
        <p:txBody>
          <a:bodyPr>
            <a:normAutofit/>
          </a:bodyPr>
          <a:lstStyle/>
          <a:p>
            <a:r>
              <a:rPr lang="en-GB" sz="2800" dirty="0"/>
              <a:t>Aim for Personal Wheelchair Budget to:</a:t>
            </a:r>
          </a:p>
        </p:txBody>
      </p:sp>
    </p:spTree>
    <p:extLst>
      <p:ext uri="{BB962C8B-B14F-4D97-AF65-F5344CB8AC3E}">
        <p14:creationId xmlns:p14="http://schemas.microsoft.com/office/powerpoint/2010/main" val="2656243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pPr/>
              <a:t>7</a:t>
            </a:fld>
            <a:endParaRPr lang="en-US" dirty="0"/>
          </a:p>
        </p:txBody>
      </p:sp>
      <p:sp>
        <p:nvSpPr>
          <p:cNvPr id="4" name="Title 3"/>
          <p:cNvSpPr>
            <a:spLocks noGrp="1"/>
          </p:cNvSpPr>
          <p:nvPr>
            <p:ph type="title"/>
          </p:nvPr>
        </p:nvSpPr>
        <p:spPr/>
        <p:txBody>
          <a:bodyPr/>
          <a:lstStyle/>
          <a:p>
            <a:endParaRPr lang="en-GB"/>
          </a:p>
        </p:txBody>
      </p:sp>
      <p:pic>
        <p:nvPicPr>
          <p:cNvPr id="5" name="Content Placeholder 4"/>
          <p:cNvPicPr>
            <a:picLocks noGrp="1"/>
          </p:cNvPicPr>
          <p:nvPr>
            <p:ph idx="1"/>
          </p:nvPr>
        </p:nvPicPr>
        <p:blipFill>
          <a:blip r:embed="rId2"/>
          <a:stretch>
            <a:fillRect/>
          </a:stretch>
        </p:blipFill>
        <p:spPr>
          <a:xfrm>
            <a:off x="457201" y="594911"/>
            <a:ext cx="7629179" cy="5255046"/>
          </a:xfrm>
          <a:prstGeom prst="rect">
            <a:avLst/>
          </a:prstGeom>
        </p:spPr>
      </p:pic>
    </p:spTree>
    <p:extLst>
      <p:ext uri="{BB962C8B-B14F-4D97-AF65-F5344CB8AC3E}">
        <p14:creationId xmlns:p14="http://schemas.microsoft.com/office/powerpoint/2010/main" val="883075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DE7D0A-5CC0-CD4F-AD63-02ED5F8284D6}" type="slidenum">
              <a:rPr lang="en-US" smtClean="0"/>
              <a:pPr/>
              <a:t>8</a:t>
            </a:fld>
            <a:endParaRPr lang="en-US" dirty="0"/>
          </a:p>
        </p:txBody>
      </p:sp>
      <p:sp>
        <p:nvSpPr>
          <p:cNvPr id="5" name="Title 4"/>
          <p:cNvSpPr>
            <a:spLocks noGrp="1"/>
          </p:cNvSpPr>
          <p:nvPr>
            <p:ph type="title"/>
          </p:nvPr>
        </p:nvSpPr>
        <p:spPr/>
        <p:txBody>
          <a:bodyPr>
            <a:noAutofit/>
          </a:bodyPr>
          <a:lstStyle/>
          <a:p>
            <a:r>
              <a:rPr lang="en-GB" sz="2800" dirty="0"/>
              <a:t>Essential features to design a Personal Wheelchair Budget Model  </a:t>
            </a:r>
          </a:p>
        </p:txBody>
      </p:sp>
      <p:pic>
        <p:nvPicPr>
          <p:cNvPr id="1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1666" y="1714645"/>
            <a:ext cx="7842250" cy="379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361666" y="1714645"/>
            <a:ext cx="7937784" cy="3837717"/>
          </a:xfrm>
          <a:prstGeom prst="rect">
            <a:avLst/>
          </a:prstGeom>
        </p:spPr>
      </p:pic>
    </p:spTree>
    <p:extLst>
      <p:ext uri="{BB962C8B-B14F-4D97-AF65-F5344CB8AC3E}">
        <p14:creationId xmlns:p14="http://schemas.microsoft.com/office/powerpoint/2010/main" val="138170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pPr/>
              <a:t>9</a:t>
            </a:fld>
            <a:endParaRPr lang="en-US" dirty="0"/>
          </a:p>
        </p:txBody>
      </p:sp>
      <p:sp>
        <p:nvSpPr>
          <p:cNvPr id="4" name="Title 3"/>
          <p:cNvSpPr>
            <a:spLocks noGrp="1"/>
          </p:cNvSpPr>
          <p:nvPr>
            <p:ph type="title"/>
          </p:nvPr>
        </p:nvSpPr>
        <p:spPr>
          <a:xfrm>
            <a:off x="457201" y="242372"/>
            <a:ext cx="7356815" cy="418640"/>
          </a:xfrm>
        </p:spPr>
        <p:txBody>
          <a:bodyPr>
            <a:noAutofit/>
          </a:bodyPr>
          <a:lstStyle/>
          <a:p>
            <a:r>
              <a:rPr lang="en-GB" sz="2400" dirty="0"/>
              <a:t>Steps to include in Personal Wheelchair Budget process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3894" y="947451"/>
            <a:ext cx="7392318" cy="5321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1509794"/>
      </p:ext>
    </p:extLst>
  </p:cSld>
  <p:clrMapOvr>
    <a:masterClrMapping/>
  </p:clrMapOvr>
</p:sld>
</file>

<file path=ppt/theme/theme1.xml><?xml version="1.0" encoding="utf-8"?>
<a:theme xmlns:a="http://schemas.openxmlformats.org/drawingml/2006/main" name="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Standard Document" ma:contentTypeID="0x0101009D2CD717CE7D2F4286D7A03A531D5A9C0200AE76E6465EBEB5438FF0151AFBA56FA9" ma:contentTypeVersion="35" ma:contentTypeDescription="Content Type for all the documents with a classification attached" ma:contentTypeScope="" ma:versionID="b1fbb1afb96d9777b5ca060c0f84f1e3">
  <xsd:schema xmlns:xsd="http://www.w3.org/2001/XMLSchema" xmlns:xs="http://www.w3.org/2001/XMLSchema" xmlns:p="http://schemas.microsoft.com/office/2006/metadata/properties" xmlns:ns2="51367701-27c8-403e-a234-85855c5cd73e" xmlns:ns4="cccaf3ac-2de9-44d4-aa31-54302fceb5f7" xmlns:ns5="ddfc0607-48e1-4f98-8c6f-3287da82a77f" targetNamespace="http://schemas.microsoft.com/office/2006/metadata/properties" ma:root="true" ma:fieldsID="8003274fa0b1393ec009b35395814555" ns2:_="" ns4:_="" ns5:_="">
    <xsd:import namespace="51367701-27c8-403e-a234-85855c5cd73e"/>
    <xsd:import namespace="cccaf3ac-2de9-44d4-aa31-54302fceb5f7"/>
    <xsd:import namespace="ddfc0607-48e1-4f98-8c6f-3287da82a77f"/>
    <xsd:element name="properties">
      <xsd:complexType>
        <xsd:sequence>
          <xsd:element name="documentManagement">
            <xsd:complexType>
              <xsd:all>
                <xsd:element ref="ns2:DocumentAuthor"/>
                <xsd:element ref="ns2:Classification" minOccurs="0"/>
                <xsd:element ref="ns2:DocumentCategory" minOccurs="0"/>
                <xsd:element ref="ns2:ReviewDate" minOccurs="0"/>
                <xsd:element ref="ns2:DocumentStatus"/>
                <xsd:element ref="ns2:DocumentVersion"/>
                <xsd:element ref="ns2:Directorate" minOccurs="0"/>
                <xsd:element ref="ns2:Dept" minOccurs="0"/>
                <xsd:element ref="ns2:SecurityClassification" minOccurs="0"/>
                <xsd:element ref="ns2:FOIClass" minOccurs="0"/>
                <xsd:element ref="ns2:Readership_x002f_Audience" minOccurs="0"/>
                <xsd:element ref="ns2:SubjectArea" minOccurs="0"/>
                <xsd:element ref="ns2:NHSOutcomesFrameworkDomain" minOccurs="0"/>
                <xsd:element ref="ns2:TaxKeywordTaxHTField" minOccurs="0"/>
                <xsd:element ref="ns4:TaxCatchAll" minOccurs="0"/>
                <xsd:element ref="ns4:TaxCatchAllLabel" minOccurs="0"/>
                <xsd:element ref="ns4:_dlc_DocId" minOccurs="0"/>
                <xsd:element ref="ns4:_dlc_DocIdUrl" minOccurs="0"/>
                <xsd:element ref="ns4:_dlc_DocIdPersistId" minOccurs="0"/>
                <xsd:element ref="ns2:SharedWithUsers" minOccurs="0"/>
                <xsd:element ref="ns2:SharedWithDetails" minOccurs="0"/>
                <xsd:element ref="ns5:Topic"/>
                <xsd:element ref="ns5:sub_x0020_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67701-27c8-403e-a234-85855c5cd73e" elementFormDefault="qualified">
    <xsd:import namespace="http://schemas.microsoft.com/office/2006/documentManagement/types"/>
    <xsd:import namespace="http://schemas.microsoft.com/office/infopath/2007/PartnerControls"/>
    <xsd:element name="DocumentAuthor" ma:index="1" ma:displayName="Document Author" ma:list="UserInfo" ma:SharePointGroup="0" ma:internalName="DocumentAuth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lassification" ma:index="2" nillable="true" ma:displayName="Classification" ma:description="Classification of the document type" ma:format="Dropdown" ma:internalName="Classification">
      <xsd:simpleType>
        <xsd:restriction base="dms:Choice">
          <xsd:enumeration value="Guidance"/>
          <xsd:enumeration value="Statutory guidance"/>
          <xsd:enumeration value="Standard operating procedure"/>
          <xsd:enumeration value="Case study"/>
          <xsd:enumeration value="Report"/>
          <xsd:enumeration value="Template"/>
          <xsd:enumeration value="Form"/>
          <xsd:enumeration value="Audio / podcast"/>
          <xsd:enumeration value="Video / webcaste event"/>
          <xsd:enumeration value="Webinar"/>
          <xsd:enumeration value="Leaflet"/>
          <xsd:enumeration value="Toolkit"/>
          <xsd:enumeration value="Presentation"/>
          <xsd:enumeration value="Board paper"/>
          <xsd:enumeration value="Minutes"/>
          <xsd:enumeration value="Strategy"/>
          <xsd:enumeration value="Letter"/>
          <xsd:enumeration value="FAQs"/>
          <xsd:enumeration value="Lists / directory"/>
          <xsd:enumeration value="Leaflet"/>
          <xsd:enumeration value="Bulletin / newsletter"/>
        </xsd:restriction>
      </xsd:simpleType>
    </xsd:element>
    <xsd:element name="DocumentCategory" ma:index="5" nillable="true" ma:displayName="Document Category" ma:description="Types of documents available in the organisation" ma:format="Dropdown" ma:internalName="DocumentCategory">
      <xsd:simpleType>
        <xsd:restriction base="dms:Choice">
          <xsd:enumeration value="Report"/>
          <xsd:enumeration value="Protocol"/>
          <xsd:enumeration value="Plan"/>
          <xsd:enumeration value="Strategy"/>
          <xsd:enumeration value="Minutes"/>
          <xsd:enumeration value="Contract"/>
          <xsd:enumeration value="Budget"/>
          <xsd:enumeration value="Project"/>
        </xsd:restriction>
      </xsd:simpleType>
    </xsd:element>
    <xsd:element name="ReviewDate" ma:index="6" nillable="true" ma:displayName="Review Date" ma:format="DateOnly" ma:internalName="ReviewDate">
      <xsd:simpleType>
        <xsd:restriction base="dms:DateTime"/>
      </xsd:simpleType>
    </xsd:element>
    <xsd:element name="DocumentStatus" ma:index="7" ma:displayName="Document Status" ma:default="Pre-draft" ma:description="Status of Document e.g. Draft, Reviewed, Scheduled, Published, Final, Expired and Archived" ma:format="Dropdown" ma:internalName="DocumentStatus" ma:readOnly="false">
      <xsd:simpleType>
        <xsd:restriction base="dms:Choice">
          <xsd:enumeration value="Pre-draft"/>
          <xsd:enumeration value="Draft"/>
          <xsd:enumeration value="Reviewed"/>
          <xsd:enumeration value="Scheduled"/>
          <xsd:enumeration value="Published"/>
          <xsd:enumeration value="Final"/>
          <xsd:enumeration value="Expired"/>
          <xsd:enumeration value="Archived"/>
        </xsd:restriction>
      </xsd:simpleType>
    </xsd:element>
    <xsd:element name="DocumentVersion" ma:index="8" ma:displayName="Document Version" ma:default="0.1" ma:description="Version number of the current document" ma:internalName="DocumentVersion" ma:percentage="FALSE">
      <xsd:simpleType>
        <xsd:restriction base="dms:Number"/>
      </xsd:simpleType>
    </xsd:element>
    <xsd:element name="Directorate" ma:index="9" nillable="true" ma:displayName="Directorate" ma:description="List of all NHS England Directorates" ma:format="Dropdown" ma:internalName="Directorate" ma:readOnly="false">
      <xsd:simpleType>
        <xsd:restriction base="dms:Choice">
          <xsd:enumeration value="Policy"/>
          <xsd:enumeration value="Transformation &amp; Corporate Operations"/>
          <xsd:enumeration value="Patients and Information"/>
          <xsd:enumeration value="Operations"/>
          <xsd:enumeration value="Nursing"/>
          <xsd:enumeration value="Medical"/>
          <xsd:enumeration value="Human Resources"/>
          <xsd:enumeration value="Finance"/>
          <xsd:enumeration value="Commissioning Development"/>
          <xsd:enumeration value="CCG Submitted"/>
          <xsd:enumeration value="CSU Submitted"/>
          <xsd:enumeration value="None NHS England"/>
        </xsd:restriction>
      </xsd:simpleType>
    </xsd:element>
    <xsd:element name="Dept" ma:index="10" nillable="true" ma:displayName="Department/Team" ma:description="Select the originating directorate or department" ma:format="Dropdown" ma:internalName="Dept">
      <xsd:simpleType>
        <xsd:restriction base="dms:Choice">
          <xsd:enumeration value="Clinical Governance Support Unit"/>
          <xsd:enumeration value="Marketing &amp; Communications"/>
          <xsd:enumeration value="Education &amp; Training"/>
          <xsd:enumeration value="Estates"/>
          <xsd:enumeration value="Executive"/>
          <xsd:enumeration value="Facilities"/>
          <xsd:enumeration value="Finance"/>
          <xsd:enumeration value="Health &amp; Safety"/>
          <xsd:enumeration value="Health Records"/>
          <xsd:enumeration value="Human Resources"/>
          <xsd:enumeration value="IM&amp;T"/>
          <xsd:enumeration value="Procurement"/>
          <xsd:enumeration value="Security"/>
        </xsd:restriction>
      </xsd:simpleType>
    </xsd:element>
    <xsd:element name="SecurityClassification" ma:index="12" nillable="true" ma:displayName="Security Classification" ma:internalName="SecurityClassification">
      <xsd:simpleType>
        <xsd:restriction base="dms:Text">
          <xsd:maxLength value="255"/>
        </xsd:restriction>
      </xsd:simpleType>
    </xsd:element>
    <xsd:element name="FOIClass" ma:index="13" nillable="true" ma:displayName="FOI Class" ma:description="List of the seven FOI Classes" ma:internalName="FOIClass">
      <xsd:complexType>
        <xsd:complexContent>
          <xsd:extension base="dms:MultiChoice">
            <xsd:sequence>
              <xsd:element name="Value" maxOccurs="unbounded" minOccurs="0" nillable="true">
                <xsd:simpleType>
                  <xsd:restriction base="dms:Choice">
                    <xsd:enumeration value="Who we are and what we do"/>
                    <xsd:enumeration value="What we spend and how we spend it"/>
                    <xsd:enumeration value="What our priorities are and how we are doing"/>
                    <xsd:enumeration value="How we make decisions"/>
                    <xsd:enumeration value="Our policies and procedures"/>
                    <xsd:enumeration value="Lists and registers"/>
                    <xsd:enumeration value="The services we offer"/>
                    <xsd:enumeration value="No"/>
                    <xsd:enumeration value="Yes TBC"/>
                  </xsd:restriction>
                </xsd:simpleType>
              </xsd:element>
            </xsd:sequence>
          </xsd:extension>
        </xsd:complexContent>
      </xsd:complexType>
    </xsd:element>
    <xsd:element name="Readership_x002f_Audience" ma:index="14" nillable="true" ma:displayName="Suggested Readership/Audience" ma:default="All Staff" ma:description="Intended audience for the document" ma:format="Dropdown" ma:internalName="Readership_x002F_Audience" ma:readOnly="false">
      <xsd:simpleType>
        <xsd:restriction base="dms:Choice">
          <xsd:enumeration value="All Staff"/>
          <xsd:enumeration value="Consultants and Doctors"/>
          <xsd:enumeration value="Clinical staff"/>
          <xsd:enumeration value="Nursing staff"/>
          <xsd:enumeration value="Support staff"/>
          <xsd:enumeration value="External"/>
          <xsd:enumeration value="CCG Clinical Leaders"/>
          <xsd:enumeration value="CCG Chief Officers"/>
          <xsd:enumeration value="Other CCG members/staff"/>
          <xsd:enumeration value="CSU Managing Directors"/>
          <xsd:enumeration value="Care Trust CEs"/>
          <xsd:enumeration value="Foundation Trust CEs"/>
          <xsd:enumeration value="Medical Directors"/>
          <xsd:enumeration value="Directors of PH"/>
          <xsd:enumeration value="Directors of Nursing"/>
          <xsd:enumeration value="Local Authority CEs"/>
          <xsd:enumeration value="Directors of Adult social services"/>
          <xsd:enumeration value="Clinical reference groups"/>
          <xsd:enumeration value="Patients/public"/>
          <xsd:enumeration value="GPs"/>
          <xsd:enumeration value="Dentists"/>
          <xsd:enumeration value="Optometrists"/>
          <xsd:enumeration value="Nurses"/>
          <xsd:enumeration value="Allied health professionals"/>
          <xsd:enumeration value="NHS Trust Board Chairs"/>
          <xsd:enumeration value="NHS England Area Directors"/>
          <xsd:enumeration value="NHS England Regional Directors"/>
          <xsd:enumeration value="NHS Trust CEs"/>
          <xsd:enumeration value="All NHS England Employees"/>
          <xsd:enumeration value="Other"/>
        </xsd:restriction>
      </xsd:simpleType>
    </xsd:element>
    <xsd:element name="SubjectArea" ma:index="15" nillable="true" ma:displayName="Subject Area" ma:description="Which subjct area is the document relevant to" ma:internalName="SubjectArea">
      <xsd:complexType>
        <xsd:complexContent>
          <xsd:extension base="dms:MultiChoice">
            <xsd:sequence>
              <xsd:element name="Value" maxOccurs="unbounded" minOccurs="0" nillable="true">
                <xsd:simpleType>
                  <xsd:restriction base="dms:Choice">
                    <xsd:enumeration value="Developing CCGs"/>
                    <xsd:enumeration value="Leadership"/>
                    <xsd:enumeration value="Clinical Leadership"/>
                    <xsd:enumeration value="Specialised Commissioning"/>
                    <xsd:enumeration value="Primary Care Commissioning"/>
                    <xsd:enumeration value="Health and Justice Commissioning"/>
                    <xsd:enumeration value="Armed Forces and their Families Commissioning"/>
                    <xsd:enumeration value="Public Health Commissioning"/>
                    <xsd:enumeration value="Finance"/>
                    <xsd:enumeration value="Pricing and incentives"/>
                    <xsd:enumeration value="Choice, competition and procurement"/>
                    <xsd:enumeration value="Technology"/>
                    <xsd:enumeration value="Innovation"/>
                    <xsd:enumeration value="Information and Data"/>
                    <xsd:enumeration value="Public and patient involvement"/>
                    <xsd:enumeration value="Medicines and prescribing"/>
                    <xsd:enumeration value="Quality Improvement"/>
                    <xsd:enumeration value="Patient Safety"/>
                    <xsd:enumeration value="Screening and immunisation"/>
                    <xsd:enumeration value="Long term conditions"/>
                    <xsd:enumeration value="Maternity, children and young people"/>
                    <xsd:enumeration value="Integrated care"/>
                    <xsd:enumeration value="Emergency and Unplanned care"/>
                    <xsd:enumeration value="End Of Life care"/>
                    <xsd:enumeration value="Older People"/>
                    <xsd:enumeration value="Mental health"/>
                    <xsd:enumeration value="Planned care"/>
                    <xsd:enumeration value="Health inequalities"/>
                    <xsd:enumeration value="Governance / governance structures"/>
                    <xsd:enumeration value="Organisational development"/>
                  </xsd:restriction>
                </xsd:simpleType>
              </xsd:element>
            </xsd:sequence>
          </xsd:extension>
        </xsd:complexContent>
      </xsd:complexType>
    </xsd:element>
    <xsd:element name="NHSOutcomesFrameworkDomain" ma:index="16" nillable="true" ma:displayName="NHS Outcomes Framework Domain" ma:description="Which outcomes framework does the document relate to" ma:internalName="NHSOutcomesFrameworkDomain">
      <xsd:complexType>
        <xsd:complexContent>
          <xsd:extension base="dms:MultiChoice">
            <xsd:sequence>
              <xsd:element name="Value" maxOccurs="unbounded" minOccurs="0" nillable="true">
                <xsd:simpleType>
                  <xsd:restriction base="dms:Choice">
                    <xsd:enumeration value="1. Preventing people from dying prematurely"/>
                    <xsd:enumeration value="2. Enhancing quality of life for people with long term conditions"/>
                    <xsd:enumeration value="3. Helping people to recover from episodes of ill health or injury"/>
                    <xsd:enumeration value="4. Ensuring that people have a positive experience of care"/>
                    <xsd:enumeration value="5. Treating and caring for people in a safe environment and protecting them from avoidable harm"/>
                  </xsd:restriction>
                </xsd:simpleType>
              </xsd:element>
            </xsd:sequence>
          </xsd:extension>
        </xsd:complexContent>
      </xsd:complexType>
    </xsd:element>
    <xsd:element name="TaxKeywordTaxHTField" ma:index="19" ma:taxonomy="true" ma:internalName="TaxKeywordTaxHTField" ma:taxonomyFieldName="TaxKeyword" ma:displayName="Enterprise Keywords" ma:readOnly="false" ma:fieldId="{23f27201-bee3-471e-b2e7-b64fd8b7ca38}" ma:taxonomyMulti="true" ma:sspId="443b0bdb-28a8-4814-9fb9-624c17c095fc" ma:termSetId="00000000-0000-0000-0000-000000000000" ma:anchorId="00000000-0000-0000-0000-000000000000" ma:open="true" ma:isKeyword="true">
      <xsd:complexType>
        <xsd:sequence>
          <xsd:element ref="pc:Terms" minOccurs="0" maxOccurs="1"/>
        </xsd:sequence>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e57bc44-36d8-4ce3-968d-20dac5a927c3}" ma:internalName="TaxCatchAll" ma:showField="CatchAllData" ma:web="51367701-27c8-403e-a234-85855c5cd73e">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0e57bc44-36d8-4ce3-968d-20dac5a927c3}" ma:internalName="TaxCatchAllLabel" ma:readOnly="true" ma:showField="CatchAllDataLabel" ma:web="51367701-27c8-403e-a234-85855c5cd73e">
      <xsd:complexType>
        <xsd:complexContent>
          <xsd:extension base="dms:MultiChoiceLookup">
            <xsd:sequence>
              <xsd:element name="Value" type="dms:Lookup" maxOccurs="unbounded" minOccurs="0" nillable="true"/>
            </xsd:sequence>
          </xsd:extension>
        </xsd:complexContent>
      </xsd:complexType>
    </xsd:element>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dfc0607-48e1-4f98-8c6f-3287da82a77f" elementFormDefault="qualified">
    <xsd:import namespace="http://schemas.microsoft.com/office/2006/documentManagement/types"/>
    <xsd:import namespace="http://schemas.microsoft.com/office/infopath/2007/PartnerControls"/>
    <xsd:element name="Topic" ma:index="31" ma:displayName="Topic" ma:internalName="Topic">
      <xsd:simpleType>
        <xsd:restriction base="dms:Text">
          <xsd:maxLength value="100"/>
        </xsd:restriction>
      </xsd:simpleType>
    </xsd:element>
    <xsd:element name="sub_x0020_topic" ma:index="32" nillable="true" ma:displayName="sub topic" ma:internalName="sub_x0020_topic">
      <xsd:simpleType>
        <xsd:restriction base="dms:Text">
          <xsd:maxLength value="10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3" ma:displayName="Title"/>
        <xsd:element ref="dc:subject" minOccurs="0" maxOccurs="1" ma:index="4"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ReviewDate xmlns="51367701-27c8-403e-a234-85855c5cd73e" xsi:nil="true"/>
    <SubjectArea xmlns="51367701-27c8-403e-a234-85855c5cd73e"/>
    <sub_x0020_topic xmlns="ddfc0607-48e1-4f98-8c6f-3287da82a77f" xsi:nil="true"/>
    <Topic xmlns="ddfc0607-48e1-4f98-8c6f-3287da82a77f">PowerPoint Template</Topic>
    <FOIClass xmlns="51367701-27c8-403e-a234-85855c5cd73e"/>
    <Classification xmlns="51367701-27c8-403e-a234-85855c5cd73e">Template</Classification>
    <Directorate xmlns="51367701-27c8-403e-a234-85855c5cd73e" xsi:nil="true"/>
    <Dept xmlns="51367701-27c8-403e-a234-85855c5cd73e" xsi:nil="true"/>
    <NHSOutcomesFrameworkDomain xmlns="51367701-27c8-403e-a234-85855c5cd73e"/>
    <DocumentCategory xmlns="51367701-27c8-403e-a234-85855c5cd73e">Report</DocumentCategory>
    <TaxCatchAll xmlns="cccaf3ac-2de9-44d4-aa31-54302fceb5f7">
      <Value>80</Value>
    </TaxCatchAll>
    <SecurityClassification xmlns="51367701-27c8-403e-a234-85855c5cd73e" xsi:nil="true"/>
    <Readership_x002f_Audience xmlns="51367701-27c8-403e-a234-85855c5cd73e">All Staff</Readership_x002f_Audience>
    <TaxKeywordTaxHTField xmlns="51367701-27c8-403e-a234-85855c5cd73e">
      <Terms xmlns="http://schemas.microsoft.com/office/infopath/2007/PartnerControls">
        <TermInfo xmlns="http://schemas.microsoft.com/office/infopath/2007/PartnerControls">
          <TermName xmlns="http://schemas.microsoft.com/office/infopath/2007/PartnerControls">PowerPoint</TermName>
          <TermId xmlns="http://schemas.microsoft.com/office/infopath/2007/PartnerControls">3df4bc7f-4ebe-4641-bc00-552809eb42a7</TermId>
        </TermInfo>
      </Terms>
    </TaxKeywordTaxHTField>
    <DocumentStatus xmlns="51367701-27c8-403e-a234-85855c5cd73e">Published</DocumentStatus>
    <DocumentVersion xmlns="51367701-27c8-403e-a234-85855c5cd73e">0.1</DocumentVersion>
    <DocumentAuthor xmlns="51367701-27c8-403e-a234-85855c5cd73e">
      <UserInfo>
        <DisplayName>Sally McMillan</DisplayName>
        <AccountId>9242</AccountId>
        <AccountType/>
      </UserInfo>
    </DocumentAuthor>
    <_dlc_DocId xmlns="cccaf3ac-2de9-44d4-aa31-54302fceb5f7">K57F673QWXRZ-1160-98</_dlc_DocId>
    <_dlc_DocIdUrl xmlns="cccaf3ac-2de9-44d4-aa31-54302fceb5f7">
      <Url>https://nhsengland.sharepoint.com/TeamCentre/VisionandValues/_layouts/15/DocIdRedir.aspx?ID=K57F673QWXRZ-1160-98</Url>
      <Description>K57F673QWXRZ-1160-98</Description>
    </_dlc_DocIdUrl>
    <SharedWithUsers xmlns="51367701-27c8-403e-a234-85855c5cd73e">
      <UserInfo>
        <DisplayName>Jo Greengrass</DisplayName>
        <AccountId>13441</AccountId>
        <AccountType/>
      </UserInfo>
      <UserInfo>
        <DisplayName>Chris Richmond</DisplayName>
        <AccountId>12714</AccountId>
        <AccountType/>
      </UserInfo>
      <UserInfo>
        <DisplayName>Natalie Fisher</DisplayName>
        <AccountId>13838</AccountId>
        <AccountType/>
      </UserInfo>
      <UserInfo>
        <DisplayName>Ailsa Morrison</DisplayName>
        <AccountId>6613</AccountId>
        <AccountType/>
      </UserInfo>
    </SharedWithUsers>
  </documentManagement>
</p:properties>
</file>

<file path=customXml/itemProps1.xml><?xml version="1.0" encoding="utf-8"?>
<ds:datastoreItem xmlns:ds="http://schemas.openxmlformats.org/officeDocument/2006/customXml" ds:itemID="{0352FAC2-6026-40BB-B5AA-BE1F5C5151D3}">
  <ds:schemaRefs>
    <ds:schemaRef ds:uri="http://schemas.microsoft.com/sharepoint/events"/>
  </ds:schemaRefs>
</ds:datastoreItem>
</file>

<file path=customXml/itemProps2.xml><?xml version="1.0" encoding="utf-8"?>
<ds:datastoreItem xmlns:ds="http://schemas.openxmlformats.org/officeDocument/2006/customXml" ds:itemID="{7F50947D-5580-49BF-A0FD-69755A5E9CB9}">
  <ds:schemaRefs>
    <ds:schemaRef ds:uri="http://schemas.microsoft.com/sharepoint/v3/contenttype/forms"/>
  </ds:schemaRefs>
</ds:datastoreItem>
</file>

<file path=customXml/itemProps3.xml><?xml version="1.0" encoding="utf-8"?>
<ds:datastoreItem xmlns:ds="http://schemas.openxmlformats.org/officeDocument/2006/customXml" ds:itemID="{62E48492-A2E6-4F8D-B526-6E5B829E91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67701-27c8-403e-a234-85855c5cd73e"/>
    <ds:schemaRef ds:uri="cccaf3ac-2de9-44d4-aa31-54302fceb5f7"/>
    <ds:schemaRef ds:uri="ddfc0607-48e1-4f98-8c6f-3287da82a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62F924B-4D66-4BAB-A838-FB6189CAE5F8}">
  <ds:schemaRefs>
    <ds:schemaRef ds:uri="http://schemas.openxmlformats.org/package/2006/metadata/core-properties"/>
    <ds:schemaRef ds:uri="http://schemas.microsoft.com/office/2006/documentManagement/types"/>
    <ds:schemaRef ds:uri="cccaf3ac-2de9-44d4-aa31-54302fceb5f7"/>
    <ds:schemaRef ds:uri="http://schemas.microsoft.com/office/infopath/2007/PartnerControls"/>
    <ds:schemaRef ds:uri="http://purl.org/dc/elements/1.1/"/>
    <ds:schemaRef ds:uri="http://schemas.microsoft.com/office/2006/metadata/properties"/>
    <ds:schemaRef ds:uri="51367701-27c8-403e-a234-85855c5cd73e"/>
    <ds:schemaRef ds:uri="http://purl.org/dc/terms/"/>
    <ds:schemaRef ds:uri="ddfc0607-48e1-4f98-8c6f-3287da82a77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3847</TotalTime>
  <Words>912</Words>
  <Application>Microsoft Office PowerPoint</Application>
  <PresentationFormat>On-screen Show (4:3)</PresentationFormat>
  <Paragraphs>135</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Personal Wheelchair Budget Programme</vt:lpstr>
      <vt:lpstr>   Introduction Personal Wheelchair Budgets    </vt:lpstr>
      <vt:lpstr>PowerPoint Presentation</vt:lpstr>
      <vt:lpstr>Test and Learn and Share sites: </vt:lpstr>
      <vt:lpstr>               Voucher Scheme</vt:lpstr>
      <vt:lpstr>Aim for Personal Wheelchair Budget to:</vt:lpstr>
      <vt:lpstr>PowerPoint Presentation</vt:lpstr>
      <vt:lpstr>Essential features to design a Personal Wheelchair Budget Model  </vt:lpstr>
      <vt:lpstr>Steps to include in Personal Wheelchair Budget process</vt:lpstr>
      <vt:lpstr>Sites are mapping, questioning current provision and voucher system and  testing…</vt:lpstr>
      <vt:lpstr>              How can the essential features be met within                   Wheelchair Services?</vt:lpstr>
      <vt:lpstr>                    How can the essential features be met within                   Wheelchair Services?</vt:lpstr>
      <vt:lpstr>                            How can the essential features be met within                   Wheelchair Services? </vt:lpstr>
      <vt:lpstr>            How can the essential features be met within  Wheelchair Services?                                                                                                          </vt:lpstr>
      <vt:lpstr>                 How can the essential features be met within                   Wheelchair Services? </vt:lpstr>
      <vt:lpstr>Personal Health Budget Deployment Options                 </vt:lpstr>
      <vt:lpstr>National Engagement themes</vt:lpstr>
      <vt:lpstr>Personal Wheelchair Budget National Steering Group </vt:lpstr>
    </vt:vector>
  </TitlesOfParts>
  <Company>Smith &amp; 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O'Brien</dc:creator>
  <cp:keywords>PowerPoint</cp:keywords>
  <cp:lastModifiedBy>Olwen Ellis</cp:lastModifiedBy>
  <cp:revision>152</cp:revision>
  <cp:lastPrinted>2016-10-31T12:51:51Z</cp:lastPrinted>
  <dcterms:created xsi:type="dcterms:W3CDTF">2014-04-08T10:27:44Z</dcterms:created>
  <dcterms:modified xsi:type="dcterms:W3CDTF">2016-10-31T14:54:41Z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0x0101009D2CD717CE7D2F4286D7A03A531D5A9C0200AE76E6465EBEB5438FF0151AFBA56FA9</vt:lpwstr>
  </property>
  <property fmtid="{D5CDD505-2E9C-101B-9397-08002B2CF9AE}" pid="3" name="_dlc_DocIdItemGuid">
    <vt:lpwstr>0694fcae-75ad-4139-a11c-fec5be76bc48</vt:lpwstr>
  </property>
  <property fmtid="{D5CDD505-2E9C-101B-9397-08002B2CF9AE}" pid="4" name="TaxKeyword">
    <vt:lpwstr>80;#PowerPoint|3df4bc7f-4ebe-4641-bc00-552809eb42a7</vt:lpwstr>
  </property>
</Properties>
</file>